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2" r:id="rId3"/>
    <p:sldId id="257" r:id="rId4"/>
    <p:sldId id="258" r:id="rId5"/>
    <p:sldId id="259" r:id="rId6"/>
    <p:sldId id="260" r:id="rId7"/>
    <p:sldId id="263" r:id="rId8"/>
    <p:sldId id="261"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57" d="100"/>
          <a:sy n="57" d="100"/>
        </p:scale>
        <p:origin x="12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93E89EBA-C31D-4B96-AB8B-174FC8C81FD7}"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0388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F25EE-0A1E-4D3E-94EC-8E195FA914A5}"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9EBA-C31D-4B96-AB8B-174FC8C81FD7}" type="slidenum">
              <a:rPr lang="en-US" smtClean="0"/>
              <a:t>‹#›</a:t>
            </a:fld>
            <a:endParaRPr lang="en-US"/>
          </a:p>
        </p:txBody>
      </p:sp>
    </p:spTree>
    <p:extLst>
      <p:ext uri="{BB962C8B-B14F-4D97-AF65-F5344CB8AC3E}">
        <p14:creationId xmlns:p14="http://schemas.microsoft.com/office/powerpoint/2010/main" val="361783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32042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142191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spTree>
    <p:extLst>
      <p:ext uri="{BB962C8B-B14F-4D97-AF65-F5344CB8AC3E}">
        <p14:creationId xmlns:p14="http://schemas.microsoft.com/office/powerpoint/2010/main" val="1170323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79591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84230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8974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40284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spTree>
    <p:extLst>
      <p:ext uri="{BB962C8B-B14F-4D97-AF65-F5344CB8AC3E}">
        <p14:creationId xmlns:p14="http://schemas.microsoft.com/office/powerpoint/2010/main" val="125498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11F25EE-0A1E-4D3E-94EC-8E195FA914A5}"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E89EBA-C31D-4B96-AB8B-174FC8C81FD7}"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12531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11F25EE-0A1E-4D3E-94EC-8E195FA914A5}"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9EBA-C31D-4B96-AB8B-174FC8C81FD7}" type="slidenum">
              <a:rPr lang="en-US" smtClean="0"/>
              <a:t>‹#›</a:t>
            </a:fld>
            <a:endParaRPr lang="en-US"/>
          </a:p>
        </p:txBody>
      </p:sp>
    </p:spTree>
    <p:extLst>
      <p:ext uri="{BB962C8B-B14F-4D97-AF65-F5344CB8AC3E}">
        <p14:creationId xmlns:p14="http://schemas.microsoft.com/office/powerpoint/2010/main" val="3226258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1F25EE-0A1E-4D3E-94EC-8E195FA914A5}"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E89EBA-C31D-4B96-AB8B-174FC8C81FD7}"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05789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11F25EE-0A1E-4D3E-94EC-8E195FA914A5}"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E89EBA-C31D-4B96-AB8B-174FC8C81FD7}"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5167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1F25EE-0A1E-4D3E-94EC-8E195FA914A5}"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E89EBA-C31D-4B96-AB8B-174FC8C81FD7}" type="slidenum">
              <a:rPr lang="en-US" smtClean="0"/>
              <a:t>‹#›</a:t>
            </a:fld>
            <a:endParaRPr lang="en-US"/>
          </a:p>
        </p:txBody>
      </p:sp>
    </p:spTree>
    <p:extLst>
      <p:ext uri="{BB962C8B-B14F-4D97-AF65-F5344CB8AC3E}">
        <p14:creationId xmlns:p14="http://schemas.microsoft.com/office/powerpoint/2010/main" val="36609344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F25EE-0A1E-4D3E-94EC-8E195FA914A5}"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9EBA-C31D-4B96-AB8B-174FC8C81FD7}"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95242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11F25EE-0A1E-4D3E-94EC-8E195FA914A5}"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E89EBA-C31D-4B96-AB8B-174FC8C81FD7}" type="slidenum">
              <a:rPr lang="en-US" smtClean="0"/>
              <a:t>‹#›</a:t>
            </a:fld>
            <a:endParaRPr lang="en-US"/>
          </a:p>
        </p:txBody>
      </p:sp>
    </p:spTree>
    <p:extLst>
      <p:ext uri="{BB962C8B-B14F-4D97-AF65-F5344CB8AC3E}">
        <p14:creationId xmlns:p14="http://schemas.microsoft.com/office/powerpoint/2010/main" val="42126077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11F25EE-0A1E-4D3E-94EC-8E195FA914A5}" type="datetimeFigureOut">
              <a:rPr lang="en-US" smtClean="0"/>
              <a:t>8/31/2025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3E89EBA-C31D-4B96-AB8B-174FC8C81FD7}" type="slidenum">
              <a:rPr lang="en-US" smtClean="0"/>
              <a:t>‹#›</a:t>
            </a:fld>
            <a:endParaRPr lang="en-US"/>
          </a:p>
        </p:txBody>
      </p:sp>
    </p:spTree>
    <p:extLst>
      <p:ext uri="{BB962C8B-B14F-4D97-AF65-F5344CB8AC3E}">
        <p14:creationId xmlns:p14="http://schemas.microsoft.com/office/powerpoint/2010/main" val="325703407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FC10-84A5-6140-1E35-9009AE969DD4}"/>
              </a:ext>
            </a:extLst>
          </p:cNvPr>
          <p:cNvSpPr>
            <a:spLocks noGrp="1"/>
          </p:cNvSpPr>
          <p:nvPr>
            <p:ph type="ctrTitle"/>
          </p:nvPr>
        </p:nvSpPr>
        <p:spPr/>
        <p:txBody>
          <a:bodyPr/>
          <a:lstStyle/>
          <a:p>
            <a:r>
              <a:rPr lang="en-US" dirty="0"/>
              <a:t>SQL Project</a:t>
            </a:r>
          </a:p>
        </p:txBody>
      </p:sp>
      <p:sp>
        <p:nvSpPr>
          <p:cNvPr id="3" name="Subtitle 2">
            <a:extLst>
              <a:ext uri="{FF2B5EF4-FFF2-40B4-BE49-F238E27FC236}">
                <a16:creationId xmlns:a16="http://schemas.microsoft.com/office/drawing/2014/main" id="{FEC41929-45A6-CD46-8CB7-DC9FC6EB8EF8}"/>
              </a:ext>
            </a:extLst>
          </p:cNvPr>
          <p:cNvSpPr>
            <a:spLocks noGrp="1"/>
          </p:cNvSpPr>
          <p:nvPr>
            <p:ph type="subTitle" idx="1"/>
          </p:nvPr>
        </p:nvSpPr>
        <p:spPr/>
        <p:txBody>
          <a:bodyPr/>
          <a:lstStyle/>
          <a:p>
            <a:r>
              <a:rPr lang="en-US" dirty="0"/>
              <a:t>By: Isa Abdulla</a:t>
            </a:r>
          </a:p>
        </p:txBody>
      </p:sp>
    </p:spTree>
    <p:extLst>
      <p:ext uri="{BB962C8B-B14F-4D97-AF65-F5344CB8AC3E}">
        <p14:creationId xmlns:p14="http://schemas.microsoft.com/office/powerpoint/2010/main" val="25985722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3D72-3DD7-EF4B-6B1D-0981EC15D50D}"/>
              </a:ext>
            </a:extLst>
          </p:cNvPr>
          <p:cNvSpPr>
            <a:spLocks noGrp="1"/>
          </p:cNvSpPr>
          <p:nvPr>
            <p:ph type="title"/>
          </p:nvPr>
        </p:nvSpPr>
        <p:spPr/>
        <p:txBody>
          <a:bodyPr>
            <a:normAutofit/>
          </a:bodyPr>
          <a:lstStyle/>
          <a:p>
            <a:r>
              <a:rPr lang="en-US" b="1" dirty="0"/>
              <a:t>Problem Statement</a:t>
            </a:r>
            <a:endParaRPr lang="en-US" dirty="0"/>
          </a:p>
        </p:txBody>
      </p:sp>
      <p:sp>
        <p:nvSpPr>
          <p:cNvPr id="3" name="Content Placeholder 2">
            <a:extLst>
              <a:ext uri="{FF2B5EF4-FFF2-40B4-BE49-F238E27FC236}">
                <a16:creationId xmlns:a16="http://schemas.microsoft.com/office/drawing/2014/main" id="{4D039030-B9CD-1061-9435-412DEBB22EF9}"/>
              </a:ext>
            </a:extLst>
          </p:cNvPr>
          <p:cNvSpPr>
            <a:spLocks noGrp="1"/>
          </p:cNvSpPr>
          <p:nvPr>
            <p:ph idx="1"/>
          </p:nvPr>
        </p:nvSpPr>
        <p:spPr/>
        <p:txBody>
          <a:bodyPr>
            <a:normAutofit/>
          </a:bodyPr>
          <a:lstStyle/>
          <a:p>
            <a:r>
              <a:rPr lang="en-US" sz="3200" dirty="0"/>
              <a:t>The company lacks clear visibility into workforce demographics such as age distribution, employment type, and pay type preferences. Without these insights, HR may face challenges in planning recruitment, retention strategies, and payroll management.</a:t>
            </a:r>
          </a:p>
        </p:txBody>
      </p:sp>
    </p:spTree>
    <p:extLst>
      <p:ext uri="{BB962C8B-B14F-4D97-AF65-F5344CB8AC3E}">
        <p14:creationId xmlns:p14="http://schemas.microsoft.com/office/powerpoint/2010/main" val="317367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43033-4D2D-7148-D6ED-8D7498931BD7}"/>
              </a:ext>
            </a:extLst>
          </p:cNvPr>
          <p:cNvSpPr>
            <a:spLocks noGrp="1"/>
          </p:cNvSpPr>
          <p:nvPr>
            <p:ph type="title"/>
          </p:nvPr>
        </p:nvSpPr>
        <p:spPr/>
        <p:txBody>
          <a:bodyPr/>
          <a:lstStyle/>
          <a:p>
            <a:r>
              <a:rPr lang="en-US" dirty="0"/>
              <a:t>HR Analysis</a:t>
            </a:r>
          </a:p>
        </p:txBody>
      </p:sp>
      <p:sp>
        <p:nvSpPr>
          <p:cNvPr id="3" name="Content Placeholder 2">
            <a:extLst>
              <a:ext uri="{FF2B5EF4-FFF2-40B4-BE49-F238E27FC236}">
                <a16:creationId xmlns:a16="http://schemas.microsoft.com/office/drawing/2014/main" id="{B65DA8B6-8E84-7AF5-AD57-0AC8A497B13A}"/>
              </a:ext>
            </a:extLst>
          </p:cNvPr>
          <p:cNvSpPr>
            <a:spLocks noGrp="1"/>
          </p:cNvSpPr>
          <p:nvPr>
            <p:ph idx="1"/>
          </p:nvPr>
        </p:nvSpPr>
        <p:spPr/>
        <p:txBody>
          <a:bodyPr/>
          <a:lstStyle/>
          <a:p>
            <a:r>
              <a:rPr lang="en-US" dirty="0"/>
              <a:t>Age distribution – identifying the top 5 most common ages among employees.</a:t>
            </a:r>
          </a:p>
          <a:p>
            <a:r>
              <a:rPr lang="en-US" dirty="0"/>
              <a:t>Employment type – comparing full-time vs. part-time staff.</a:t>
            </a:r>
          </a:p>
          <a:p>
            <a:r>
              <a:rPr lang="en-US" dirty="0"/>
              <a:t>Pay type – determining the most widely used payment method.</a:t>
            </a:r>
          </a:p>
          <a:p>
            <a:r>
              <a:rPr lang="en-US" dirty="0"/>
              <a:t>Purpose: Provide a clear snapshot of workforce demographics and payment trends.</a:t>
            </a:r>
          </a:p>
        </p:txBody>
      </p:sp>
    </p:spTree>
    <p:extLst>
      <p:ext uri="{BB962C8B-B14F-4D97-AF65-F5344CB8AC3E}">
        <p14:creationId xmlns:p14="http://schemas.microsoft.com/office/powerpoint/2010/main" val="20411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48D4AA2E-6360-9166-F658-20E7E093EA37}"/>
              </a:ext>
            </a:extLst>
          </p:cNvPr>
          <p:cNvSpPr>
            <a:spLocks noGrp="1"/>
          </p:cNvSpPr>
          <p:nvPr>
            <p:ph type="title"/>
          </p:nvPr>
        </p:nvSpPr>
        <p:spPr>
          <a:xfrm>
            <a:off x="7535825" y="982132"/>
            <a:ext cx="3360772" cy="1303867"/>
          </a:xfrm>
        </p:spPr>
        <p:txBody>
          <a:bodyPr>
            <a:normAutofit/>
          </a:bodyPr>
          <a:lstStyle/>
          <a:p>
            <a:pPr>
              <a:lnSpc>
                <a:spcPct val="90000"/>
              </a:lnSpc>
            </a:pPr>
            <a:r>
              <a:rPr lang="en-US" sz="4100"/>
              <a:t>Age distribution</a:t>
            </a:r>
          </a:p>
        </p:txBody>
      </p:sp>
      <p:sp>
        <p:nvSpPr>
          <p:cNvPr id="25" name="Rectangle 24">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of blue and white bars&#10;&#10;AI-generated content may be incorrect.">
            <a:extLst>
              <a:ext uri="{FF2B5EF4-FFF2-40B4-BE49-F238E27FC236}">
                <a16:creationId xmlns:a16="http://schemas.microsoft.com/office/drawing/2014/main" id="{5A459C2F-94F4-62AE-C13D-3C0F1413AA72}"/>
              </a:ext>
            </a:extLst>
          </p:cNvPr>
          <p:cNvPicPr>
            <a:picLocks noChangeAspect="1"/>
          </p:cNvPicPr>
          <p:nvPr/>
        </p:nvPicPr>
        <p:blipFill>
          <a:blip r:embed="rId5"/>
          <a:srcRect r="27497" b="1"/>
          <a:stretch>
            <a:fillRect/>
          </a:stretch>
        </p:blipFill>
        <p:spPr>
          <a:xfrm>
            <a:off x="1412683" y="1441740"/>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26" name="Content Placeholder 8">
            <a:extLst>
              <a:ext uri="{FF2B5EF4-FFF2-40B4-BE49-F238E27FC236}">
                <a16:creationId xmlns:a16="http://schemas.microsoft.com/office/drawing/2014/main" id="{C8972855-F8EC-D787-CB45-CE105EFD0A83}"/>
              </a:ext>
            </a:extLst>
          </p:cNvPr>
          <p:cNvSpPr>
            <a:spLocks noGrp="1"/>
          </p:cNvSpPr>
          <p:nvPr>
            <p:ph idx="1"/>
          </p:nvPr>
        </p:nvSpPr>
        <p:spPr>
          <a:xfrm>
            <a:off x="7535824" y="2556932"/>
            <a:ext cx="3360771" cy="3318936"/>
          </a:xfrm>
        </p:spPr>
        <p:txBody>
          <a:bodyPr>
            <a:normAutofit fontScale="92500"/>
          </a:bodyPr>
          <a:lstStyle/>
          <a:p>
            <a:r>
              <a:rPr lang="en-US" dirty="0"/>
              <a:t>This gives us an idea of which age groups dominate our workforce.</a:t>
            </a:r>
          </a:p>
          <a:p>
            <a:r>
              <a:rPr lang="en-US" dirty="0"/>
              <a:t>Understanding age distribution can help HR in planning training, succession planning, and employee engagement strategies.</a:t>
            </a:r>
          </a:p>
        </p:txBody>
      </p:sp>
    </p:spTree>
    <p:extLst>
      <p:ext uri="{BB962C8B-B14F-4D97-AF65-F5344CB8AC3E}">
        <p14:creationId xmlns:p14="http://schemas.microsoft.com/office/powerpoint/2010/main" val="23706724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10989596-EEF8-F338-52D5-AE17B1575B63}"/>
              </a:ext>
            </a:extLst>
          </p:cNvPr>
          <p:cNvSpPr>
            <a:spLocks noGrp="1"/>
          </p:cNvSpPr>
          <p:nvPr>
            <p:ph type="title"/>
          </p:nvPr>
        </p:nvSpPr>
        <p:spPr>
          <a:xfrm>
            <a:off x="7535825" y="982132"/>
            <a:ext cx="3360772" cy="1303867"/>
          </a:xfrm>
        </p:spPr>
        <p:txBody>
          <a:bodyPr>
            <a:normAutofit/>
          </a:bodyPr>
          <a:lstStyle/>
          <a:p>
            <a:pPr>
              <a:lnSpc>
                <a:spcPct val="90000"/>
              </a:lnSpc>
            </a:pPr>
            <a:r>
              <a:rPr lang="en-US" sz="4100"/>
              <a:t>Employment type</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AI-generated content may be incorrect.">
            <a:extLst>
              <a:ext uri="{FF2B5EF4-FFF2-40B4-BE49-F238E27FC236}">
                <a16:creationId xmlns:a16="http://schemas.microsoft.com/office/drawing/2014/main" id="{2A9A396C-9585-5BD7-A680-E68B11C404D9}"/>
              </a:ext>
            </a:extLst>
          </p:cNvPr>
          <p:cNvPicPr>
            <a:picLocks noChangeAspect="1"/>
          </p:cNvPicPr>
          <p:nvPr/>
        </p:nvPicPr>
        <p:blipFill>
          <a:blip r:embed="rId5"/>
          <a:srcRect r="22707" b="-1"/>
          <a:stretch>
            <a:fillRect/>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65D152CB-E206-B643-C700-612CEEDCA50E}"/>
              </a:ext>
            </a:extLst>
          </p:cNvPr>
          <p:cNvSpPr>
            <a:spLocks noGrp="1"/>
          </p:cNvSpPr>
          <p:nvPr>
            <p:ph idx="1"/>
          </p:nvPr>
        </p:nvSpPr>
        <p:spPr>
          <a:xfrm>
            <a:off x="7535824" y="2556932"/>
            <a:ext cx="3360771" cy="3318936"/>
          </a:xfrm>
        </p:spPr>
        <p:txBody>
          <a:bodyPr>
            <a:normAutofit/>
          </a:bodyPr>
          <a:lstStyle/>
          <a:p>
            <a:r>
              <a:rPr lang="en-US" dirty="0"/>
              <a:t>highlights the company’s staffing structure.</a:t>
            </a:r>
          </a:p>
          <a:p>
            <a:r>
              <a:rPr lang="en-US" dirty="0"/>
              <a:t>A higher number of full-time employees usually means more long-term workforce stability</a:t>
            </a:r>
          </a:p>
        </p:txBody>
      </p:sp>
    </p:spTree>
    <p:extLst>
      <p:ext uri="{BB962C8B-B14F-4D97-AF65-F5344CB8AC3E}">
        <p14:creationId xmlns:p14="http://schemas.microsoft.com/office/powerpoint/2010/main" val="2357419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2AC0F86-9A78-4E84-A4B4-ADB8B2629A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AF78B9E-8BE2-4706-9377-A05FA25ABAB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5" name="Picture 14">
              <a:extLst>
                <a:ext uri="{FF2B5EF4-FFF2-40B4-BE49-F238E27FC236}">
                  <a16:creationId xmlns:a16="http://schemas.microsoft.com/office/drawing/2014/main" id="{32CDFDE2-4DB3-4623-BA21-187D1B710FB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6" name="Rectangle 15">
              <a:extLst>
                <a:ext uri="{FF2B5EF4-FFF2-40B4-BE49-F238E27FC236}">
                  <a16:creationId xmlns:a16="http://schemas.microsoft.com/office/drawing/2014/main" id="{ED74B2AA-1443-4E9B-8462-F7F5B8525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9BB652B6-7300-49EC-9422-EF5342492AF1}"/>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8" name="Picture 17">
              <a:extLst>
                <a:ext uri="{FF2B5EF4-FFF2-40B4-BE49-F238E27FC236}">
                  <a16:creationId xmlns:a16="http://schemas.microsoft.com/office/drawing/2014/main" id="{D0909587-01DE-424D-A15F-DAA28CF2CD3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D2354B65-5D13-3F78-09FE-85EFDD2F3355}"/>
              </a:ext>
            </a:extLst>
          </p:cNvPr>
          <p:cNvSpPr>
            <a:spLocks noGrp="1"/>
          </p:cNvSpPr>
          <p:nvPr>
            <p:ph type="title"/>
          </p:nvPr>
        </p:nvSpPr>
        <p:spPr>
          <a:xfrm>
            <a:off x="7535825" y="982132"/>
            <a:ext cx="3360772" cy="1303867"/>
          </a:xfrm>
        </p:spPr>
        <p:txBody>
          <a:bodyPr>
            <a:normAutofit/>
          </a:bodyPr>
          <a:lstStyle/>
          <a:p>
            <a:r>
              <a:rPr lang="en-US" dirty="0"/>
              <a:t>Pay types</a:t>
            </a:r>
          </a:p>
        </p:txBody>
      </p:sp>
      <p:sp>
        <p:nvSpPr>
          <p:cNvPr id="20" name="Rectangle 19">
            <a:extLst>
              <a:ext uri="{FF2B5EF4-FFF2-40B4-BE49-F238E27FC236}">
                <a16:creationId xmlns:a16="http://schemas.microsoft.com/office/drawing/2014/main" id="{69A54E25-1C05-48E5-A5CC-3778C1D363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2C747928-07FF-BBD0-205E-5729409495DE}"/>
              </a:ext>
            </a:extLst>
          </p:cNvPr>
          <p:cNvPicPr>
            <a:picLocks noChangeAspect="1"/>
          </p:cNvPicPr>
          <p:nvPr/>
        </p:nvPicPr>
        <p:blipFill>
          <a:blip r:embed="rId5"/>
          <a:srcRect r="22022" b="-3"/>
          <a:stretch>
            <a:fillRect/>
          </a:stretch>
        </p:blipFill>
        <p:spPr>
          <a:xfrm>
            <a:off x="1412683" y="1410208"/>
            <a:ext cx="5278777" cy="3858780"/>
          </a:xfrm>
          <a:prstGeom prst="rect">
            <a:avLst/>
          </a:prstGeom>
        </p:spPr>
      </p:pic>
      <p:cxnSp>
        <p:nvCxnSpPr>
          <p:cNvPr id="22" name="Straight Connector 21">
            <a:extLst>
              <a:ext uri="{FF2B5EF4-FFF2-40B4-BE49-F238E27FC236}">
                <a16:creationId xmlns:a16="http://schemas.microsoft.com/office/drawing/2014/main" id="{0E5D0023-B23E-4823-8D72-B07FFF8CAE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9" name="Content Placeholder 8">
            <a:extLst>
              <a:ext uri="{FF2B5EF4-FFF2-40B4-BE49-F238E27FC236}">
                <a16:creationId xmlns:a16="http://schemas.microsoft.com/office/drawing/2014/main" id="{1AE54FE2-6537-48B8-3E4B-869720CE9AAB}"/>
              </a:ext>
            </a:extLst>
          </p:cNvPr>
          <p:cNvSpPr>
            <a:spLocks noGrp="1"/>
          </p:cNvSpPr>
          <p:nvPr>
            <p:ph idx="1"/>
          </p:nvPr>
        </p:nvSpPr>
        <p:spPr>
          <a:xfrm>
            <a:off x="7535824" y="2556932"/>
            <a:ext cx="3360771" cy="3318936"/>
          </a:xfrm>
        </p:spPr>
        <p:txBody>
          <a:bodyPr>
            <a:normAutofit/>
          </a:bodyPr>
          <a:lstStyle/>
          <a:p>
            <a:r>
              <a:rPr lang="en-US" dirty="0"/>
              <a:t>This information helps HR and Finance understand compensation trends and ensure that the payroll system supports employee needs effectively.</a:t>
            </a:r>
          </a:p>
        </p:txBody>
      </p:sp>
    </p:spTree>
    <p:extLst>
      <p:ext uri="{BB962C8B-B14F-4D97-AF65-F5344CB8AC3E}">
        <p14:creationId xmlns:p14="http://schemas.microsoft.com/office/powerpoint/2010/main" val="23253247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B8C29-0A81-B220-4301-F2431C0E1DD3}"/>
              </a:ext>
            </a:extLst>
          </p:cNvPr>
          <p:cNvSpPr>
            <a:spLocks noGrp="1"/>
          </p:cNvSpPr>
          <p:nvPr>
            <p:ph type="title"/>
          </p:nvPr>
        </p:nvSpPr>
        <p:spPr/>
        <p:txBody>
          <a:bodyPr>
            <a:normAutofit/>
          </a:bodyPr>
          <a:lstStyle/>
          <a:p>
            <a:r>
              <a:rPr lang="en-US" b="1" dirty="0"/>
              <a:t>Recommendations</a:t>
            </a:r>
            <a:endParaRPr lang="en-US" dirty="0"/>
          </a:p>
        </p:txBody>
      </p:sp>
      <p:sp>
        <p:nvSpPr>
          <p:cNvPr id="3" name="Content Placeholder 2">
            <a:extLst>
              <a:ext uri="{FF2B5EF4-FFF2-40B4-BE49-F238E27FC236}">
                <a16:creationId xmlns:a16="http://schemas.microsoft.com/office/drawing/2014/main" id="{D6394EDD-ED93-58EC-6983-2C845D26A499}"/>
              </a:ext>
            </a:extLst>
          </p:cNvPr>
          <p:cNvSpPr>
            <a:spLocks noGrp="1"/>
          </p:cNvSpPr>
          <p:nvPr>
            <p:ph idx="1"/>
          </p:nvPr>
        </p:nvSpPr>
        <p:spPr/>
        <p:txBody>
          <a:bodyPr>
            <a:normAutofit fontScale="85000" lnSpcReduction="20000"/>
          </a:bodyPr>
          <a:lstStyle/>
          <a:p>
            <a:r>
              <a:rPr lang="en-US" b="1" dirty="0"/>
              <a:t>Age Distribution</a:t>
            </a:r>
            <a:endParaRPr lang="en-US" dirty="0"/>
          </a:p>
          <a:p>
            <a:pPr lvl="1"/>
            <a:r>
              <a:rPr lang="en-US" dirty="0"/>
              <a:t>Develop targeted training and career development programs for the most common age groups.</a:t>
            </a:r>
          </a:p>
          <a:p>
            <a:pPr lvl="1"/>
            <a:r>
              <a:rPr lang="en-US" dirty="0"/>
              <a:t>Plan succession strategies if certain age clusters are nearing retirement.</a:t>
            </a:r>
          </a:p>
          <a:p>
            <a:r>
              <a:rPr lang="en-US" b="1" dirty="0"/>
              <a:t>Employment Type</a:t>
            </a:r>
            <a:endParaRPr lang="en-US" dirty="0"/>
          </a:p>
          <a:p>
            <a:pPr lvl="1"/>
            <a:r>
              <a:rPr lang="en-US" dirty="0"/>
              <a:t>Assess if the current balance between full-time and part-time staff supports business needs.</a:t>
            </a:r>
          </a:p>
          <a:p>
            <a:pPr lvl="1"/>
            <a:r>
              <a:rPr lang="en-US" dirty="0"/>
              <a:t>Consider adjusting hiring strategies to optimize workforce flexibility and stability.</a:t>
            </a:r>
          </a:p>
          <a:p>
            <a:r>
              <a:rPr lang="en-US" b="1" dirty="0"/>
              <a:t>Pay Types</a:t>
            </a:r>
            <a:endParaRPr lang="en-US" dirty="0"/>
          </a:p>
          <a:p>
            <a:pPr lvl="1"/>
            <a:r>
              <a:rPr lang="en-US" dirty="0"/>
              <a:t>Standardize the most common pay type to simplify payroll processing.</a:t>
            </a:r>
          </a:p>
          <a:p>
            <a:pPr lvl="1"/>
            <a:r>
              <a:rPr lang="en-US" dirty="0"/>
              <a:t>Offer flexible pay options if employee preferences vary, to improve satisfaction.</a:t>
            </a:r>
          </a:p>
          <a:p>
            <a:endParaRPr lang="en-US" dirty="0"/>
          </a:p>
        </p:txBody>
      </p:sp>
    </p:spTree>
    <p:extLst>
      <p:ext uri="{BB962C8B-B14F-4D97-AF65-F5344CB8AC3E}">
        <p14:creationId xmlns:p14="http://schemas.microsoft.com/office/powerpoint/2010/main" val="28730835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02B50-7C2F-B4A6-834E-65AB339D795C}"/>
              </a:ext>
            </a:extLst>
          </p:cNvPr>
          <p:cNvSpPr>
            <a:spLocks noGrp="1"/>
          </p:cNvSpPr>
          <p:nvPr>
            <p:ph type="title"/>
          </p:nvPr>
        </p:nvSpPr>
        <p:spPr>
          <a:xfrm>
            <a:off x="1295402" y="982132"/>
            <a:ext cx="9601196" cy="1414227"/>
          </a:xfrm>
        </p:spPr>
        <p:txBody>
          <a:bodyPr/>
          <a:lstStyle/>
          <a:p>
            <a:r>
              <a:rPr lang="en-US" dirty="0"/>
              <a:t>Thank you</a:t>
            </a:r>
          </a:p>
        </p:txBody>
      </p:sp>
    </p:spTree>
    <p:extLst>
      <p:ext uri="{BB962C8B-B14F-4D97-AF65-F5344CB8AC3E}">
        <p14:creationId xmlns:p14="http://schemas.microsoft.com/office/powerpoint/2010/main" val="426857456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185</TotalTime>
  <Words>255</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Garamond</vt:lpstr>
      <vt:lpstr>Organic</vt:lpstr>
      <vt:lpstr>SQL Project</vt:lpstr>
      <vt:lpstr>Problem Statement</vt:lpstr>
      <vt:lpstr>HR Analysis</vt:lpstr>
      <vt:lpstr>Age distribution</vt:lpstr>
      <vt:lpstr>Employment type</vt:lpstr>
      <vt:lpstr>Pay types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isa b</dc:creator>
  <cp:lastModifiedBy>isa b</cp:lastModifiedBy>
  <cp:revision>3</cp:revision>
  <dcterms:created xsi:type="dcterms:W3CDTF">2025-08-26T08:41:29Z</dcterms:created>
  <dcterms:modified xsi:type="dcterms:W3CDTF">2025-08-30T21:27:52Z</dcterms:modified>
</cp:coreProperties>
</file>