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Caveat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Caveat-bold.fntdata"/><Relationship Id="rId9" Type="http://schemas.openxmlformats.org/officeDocument/2006/relationships/font" Target="fonts/Cave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65d940d7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65d940d7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0bb439bb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0bb439bb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0bb439bb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0bb439bb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0bb439bb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0bb439bb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5" y="309769"/>
            <a:ext cx="9144000" cy="129600"/>
          </a:xfrm>
          <a:prstGeom prst="rect">
            <a:avLst/>
          </a:prstGeom>
          <a:gradFill>
            <a:gsLst>
              <a:gs pos="0">
                <a:srgbClr val="F4CCCC"/>
              </a:gs>
              <a:gs pos="100000">
                <a:srgbClr val="FFFFFF"/>
              </a:gs>
            </a:gsLst>
            <a:lin ang="54007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01889" y="-5713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300"/>
              <a:t>Módulo “comportamentos humanos”</a:t>
            </a:r>
            <a:endParaRPr b="1" i="1" sz="21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587" y="65890"/>
            <a:ext cx="1067774" cy="2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373" y="827279"/>
            <a:ext cx="5168207" cy="367659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62121" y="2692054"/>
            <a:ext cx="1633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peopleTracker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089782" y="2185799"/>
            <a:ext cx="918300" cy="592075"/>
          </a:xfrm>
          <a:custGeom>
            <a:rect b="b" l="l" r="r" t="t"/>
            <a:pathLst>
              <a:path extrusionOk="0" h="23683" w="36732">
                <a:moveTo>
                  <a:pt x="2130" y="23683"/>
                </a:moveTo>
                <a:cubicBezTo>
                  <a:pt x="629" y="18429"/>
                  <a:pt x="-1796" y="10752"/>
                  <a:pt x="2434" y="7292"/>
                </a:cubicBezTo>
                <a:cubicBezTo>
                  <a:pt x="11481" y="-108"/>
                  <a:pt x="25045" y="7"/>
                  <a:pt x="36733" y="7"/>
                </a:cubicBez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2" name="Google Shape;62;p13"/>
          <p:cNvSpPr txBox="1"/>
          <p:nvPr/>
        </p:nvSpPr>
        <p:spPr>
          <a:xfrm>
            <a:off x="1875823" y="4342279"/>
            <a:ext cx="1353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eyeContact</a:t>
            </a:r>
            <a:endParaRPr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392068" y="2307404"/>
            <a:ext cx="1285475" cy="2033675"/>
          </a:xfrm>
          <a:custGeom>
            <a:rect b="b" l="l" r="r" t="t"/>
            <a:pathLst>
              <a:path extrusionOk="0" h="81347" w="51419">
                <a:moveTo>
                  <a:pt x="9228" y="81347"/>
                </a:moveTo>
                <a:cubicBezTo>
                  <a:pt x="6108" y="77337"/>
                  <a:pt x="1762" y="73804"/>
                  <a:pt x="425" y="68902"/>
                </a:cubicBezTo>
                <a:cubicBezTo>
                  <a:pt x="-803" y="64402"/>
                  <a:pt x="987" y="59198"/>
                  <a:pt x="3460" y="55243"/>
                </a:cubicBezTo>
                <a:cubicBezTo>
                  <a:pt x="12453" y="40859"/>
                  <a:pt x="31759" y="34880"/>
                  <a:pt x="40492" y="20337"/>
                </a:cubicBezTo>
                <a:cubicBezTo>
                  <a:pt x="44454" y="13740"/>
                  <a:pt x="46800" y="6155"/>
                  <a:pt x="51419" y="0"/>
                </a:cubicBezTo>
              </a:path>
            </a:pathLst>
          </a:cu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4" name="Google Shape;64;p13"/>
          <p:cNvSpPr txBox="1"/>
          <p:nvPr/>
        </p:nvSpPr>
        <p:spPr>
          <a:xfrm>
            <a:off x="7388276" y="4266079"/>
            <a:ext cx="1434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dangerLevel</a:t>
            </a:r>
            <a:endParaRPr b="1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319976" y="2702004"/>
            <a:ext cx="1089800" cy="1555600"/>
          </a:xfrm>
          <a:custGeom>
            <a:rect b="b" l="l" r="r" t="t"/>
            <a:pathLst>
              <a:path extrusionOk="0" h="62224" w="43592">
                <a:moveTo>
                  <a:pt x="34906" y="62224"/>
                </a:moveTo>
                <a:cubicBezTo>
                  <a:pt x="41698" y="50004"/>
                  <a:pt x="47312" y="32775"/>
                  <a:pt x="40370" y="20640"/>
                </a:cubicBezTo>
                <a:cubicBezTo>
                  <a:pt x="32866" y="7521"/>
                  <a:pt x="15113" y="0"/>
                  <a:pt x="0" y="0"/>
                </a:cubicBezTo>
              </a:path>
            </a:pathLst>
          </a:cu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Google Shape;66;p13"/>
          <p:cNvSpPr/>
          <p:nvPr/>
        </p:nvSpPr>
        <p:spPr>
          <a:xfrm>
            <a:off x="1944261" y="573812"/>
            <a:ext cx="5406500" cy="3668600"/>
          </a:xfrm>
          <a:custGeom>
            <a:rect b="b" l="l" r="r" t="t"/>
            <a:pathLst>
              <a:path extrusionOk="0" h="146744" w="216260">
                <a:moveTo>
                  <a:pt x="194388" y="146745"/>
                </a:moveTo>
                <a:cubicBezTo>
                  <a:pt x="213297" y="141592"/>
                  <a:pt x="213165" y="111284"/>
                  <a:pt x="215332" y="91806"/>
                </a:cubicBezTo>
                <a:cubicBezTo>
                  <a:pt x="217125" y="75697"/>
                  <a:pt x="216082" y="59134"/>
                  <a:pt x="212904" y="43240"/>
                </a:cubicBezTo>
                <a:cubicBezTo>
                  <a:pt x="211336" y="35396"/>
                  <a:pt x="211630" y="25385"/>
                  <a:pt x="205315" y="20475"/>
                </a:cubicBezTo>
                <a:cubicBezTo>
                  <a:pt x="197983" y="14775"/>
                  <a:pt x="186760" y="18847"/>
                  <a:pt x="177694" y="16832"/>
                </a:cubicBezTo>
                <a:cubicBezTo>
                  <a:pt x="147941" y="10220"/>
                  <a:pt x="116599" y="16751"/>
                  <a:pt x="86329" y="13190"/>
                </a:cubicBezTo>
                <a:cubicBezTo>
                  <a:pt x="70773" y="11360"/>
                  <a:pt x="56575" y="2882"/>
                  <a:pt x="41103" y="441"/>
                </a:cubicBezTo>
                <a:cubicBezTo>
                  <a:pt x="32560" y="-907"/>
                  <a:pt x="23782" y="1477"/>
                  <a:pt x="15302" y="3173"/>
                </a:cubicBezTo>
                <a:cubicBezTo>
                  <a:pt x="10767" y="4080"/>
                  <a:pt x="5491" y="3037"/>
                  <a:pt x="1643" y="5602"/>
                </a:cubicBezTo>
                <a:cubicBezTo>
                  <a:pt x="-1072" y="7412"/>
                  <a:pt x="429" y="12052"/>
                  <a:pt x="429" y="15315"/>
                </a:cubicBezTo>
              </a:path>
            </a:pathLst>
          </a:cu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950" y="1217813"/>
            <a:ext cx="3590911" cy="30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75" y="309769"/>
            <a:ext cx="9144000" cy="129600"/>
          </a:xfrm>
          <a:prstGeom prst="rect">
            <a:avLst/>
          </a:prstGeom>
          <a:gradFill>
            <a:gsLst>
              <a:gs pos="0">
                <a:srgbClr val="F4CCCC"/>
              </a:gs>
              <a:gs pos="100000">
                <a:srgbClr val="FFFFFF"/>
              </a:gs>
            </a:gsLst>
            <a:lin ang="54007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01889" y="-5713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300"/>
              <a:t>peopleTracker → </a:t>
            </a:r>
            <a:r>
              <a:rPr b="1" i="1" lang="en-GB" sz="2300">
                <a:solidFill>
                  <a:srgbClr val="999999"/>
                </a:solidFill>
              </a:rPr>
              <a:t>solução planeada</a:t>
            </a:r>
            <a:endParaRPr b="1" i="1" sz="2100">
              <a:solidFill>
                <a:srgbClr val="999999"/>
              </a:solidFill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5587" y="65890"/>
            <a:ext cx="1067774" cy="2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500" y="912065"/>
            <a:ext cx="2657475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695525" y="4292250"/>
            <a:ext cx="31194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https://coral.ai/docs/dev-board/datasheet/</a:t>
            </a:r>
            <a:endParaRPr b="1" i="1" sz="9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331622" y="2602125"/>
            <a:ext cx="1592859" cy="326700"/>
          </a:xfrm>
          <a:custGeom>
            <a:rect b="b" l="l" r="r" t="t"/>
            <a:pathLst>
              <a:path extrusionOk="0" h="3174" w="20512">
                <a:moveTo>
                  <a:pt x="0" y="2414"/>
                </a:moveTo>
                <a:cubicBezTo>
                  <a:pt x="5652" y="-1442"/>
                  <a:pt x="14616" y="-297"/>
                  <a:pt x="20512" y="3175"/>
                </a:cubicBezTo>
              </a:path>
            </a:pathLst>
          </a:cu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80" name="Google Shape;80;p14"/>
          <p:cNvSpPr txBox="1"/>
          <p:nvPr/>
        </p:nvSpPr>
        <p:spPr>
          <a:xfrm>
            <a:off x="3491563" y="2260900"/>
            <a:ext cx="15522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mediapipe</a:t>
            </a:r>
            <a:endParaRPr b="1" i="1" sz="1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75" y="309769"/>
            <a:ext cx="9144000" cy="129600"/>
          </a:xfrm>
          <a:prstGeom prst="rect">
            <a:avLst/>
          </a:prstGeom>
          <a:gradFill>
            <a:gsLst>
              <a:gs pos="0">
                <a:srgbClr val="F4CCCC"/>
              </a:gs>
              <a:gs pos="100000">
                <a:srgbClr val="FFFFFF"/>
              </a:gs>
            </a:gsLst>
            <a:lin ang="54007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301889" y="-5713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300"/>
              <a:t>eyeContact</a:t>
            </a:r>
            <a:r>
              <a:rPr b="1" i="1" lang="en-GB" sz="2300"/>
              <a:t> → </a:t>
            </a:r>
            <a:r>
              <a:rPr b="1" i="1" lang="en-GB" sz="2300">
                <a:solidFill>
                  <a:srgbClr val="999999"/>
                </a:solidFill>
              </a:rPr>
              <a:t>classificador RT validado com NITEC</a:t>
            </a:r>
            <a:endParaRPr b="1" i="1" sz="2100">
              <a:solidFill>
                <a:srgbClr val="999999"/>
              </a:solidFill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587" y="65890"/>
            <a:ext cx="1067774" cy="2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7227246" y="766329"/>
            <a:ext cx="1633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AA84F"/>
                </a:solidFill>
                <a:latin typeface="Caveat"/>
                <a:ea typeface="Caveat"/>
                <a:cs typeface="Caveat"/>
                <a:sym typeface="Caveat"/>
              </a:rPr>
              <a:t>por agora. A definir protocolo para produção de dataset custom</a:t>
            </a:r>
            <a:endParaRPr b="1" sz="1800">
              <a:solidFill>
                <a:srgbClr val="6AA84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135558" y="442250"/>
            <a:ext cx="713300" cy="1487225"/>
          </a:xfrm>
          <a:custGeom>
            <a:rect b="b" l="l" r="r" t="t"/>
            <a:pathLst>
              <a:path extrusionOk="0" h="59489" w="28532">
                <a:moveTo>
                  <a:pt x="28533" y="56965"/>
                </a:moveTo>
                <a:cubicBezTo>
                  <a:pt x="21601" y="63892"/>
                  <a:pt x="5022" y="55245"/>
                  <a:pt x="1160" y="46238"/>
                </a:cubicBezTo>
                <a:cubicBezTo>
                  <a:pt x="-2324" y="38112"/>
                  <a:pt x="3124" y="28643"/>
                  <a:pt x="4859" y="19974"/>
                </a:cubicBezTo>
                <a:cubicBezTo>
                  <a:pt x="6171" y="13418"/>
                  <a:pt x="3010" y="6686"/>
                  <a:pt x="3010" y="0"/>
                </a:cubicBez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525" y="1127400"/>
            <a:ext cx="2060099" cy="15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525" y="2843300"/>
            <a:ext cx="2081708" cy="156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166059" y="1486325"/>
            <a:ext cx="1342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TPR = 89%</a:t>
            </a:r>
            <a:endParaRPr b="1" i="1" sz="16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166063" y="2019725"/>
            <a:ext cx="1675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b="1" i="1" lang="en-GB" sz="16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R = 11% </a:t>
            </a:r>
            <a:endParaRPr b="1" i="1" sz="16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166061" y="3238925"/>
            <a:ext cx="1527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TNR = 84% </a:t>
            </a:r>
            <a:endParaRPr b="1" i="1" sz="16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3166064" y="3772325"/>
            <a:ext cx="1767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FPR = 16%</a:t>
            </a:r>
            <a:endParaRPr b="1" i="1" sz="16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502049" y="2183575"/>
            <a:ext cx="1633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3.90 GFLOPs</a:t>
            </a:r>
            <a:endParaRPr b="1" i="1" sz="16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094400" y="2912225"/>
            <a:ext cx="3041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Correntemente capaz de RT (10 class por segundo) em Intel® CoreTM i7-11800H @ 4.6GHz x 16, 16GB RAM, NVIDIA RTX 3060 GPU.</a:t>
            </a:r>
            <a:endParaRPr b="1" i="1" sz="16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75" y="309769"/>
            <a:ext cx="9144000" cy="129600"/>
          </a:xfrm>
          <a:prstGeom prst="rect">
            <a:avLst/>
          </a:prstGeom>
          <a:gradFill>
            <a:gsLst>
              <a:gs pos="0">
                <a:srgbClr val="F4CCCC"/>
              </a:gs>
              <a:gs pos="100000">
                <a:srgbClr val="FFFFFF"/>
              </a:gs>
            </a:gsLst>
            <a:lin ang="54007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301889" y="-5713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300"/>
              <a:t>dangerLevel</a:t>
            </a:r>
            <a:r>
              <a:rPr b="1" i="1" lang="en-GB" sz="2300"/>
              <a:t> → </a:t>
            </a:r>
            <a:r>
              <a:rPr b="1" i="1" lang="en-GB" sz="2300">
                <a:solidFill>
                  <a:srgbClr val="999999"/>
                </a:solidFill>
              </a:rPr>
              <a:t>modelo projectado</a:t>
            </a:r>
            <a:endParaRPr b="1" i="1" sz="2100">
              <a:solidFill>
                <a:srgbClr val="999999"/>
              </a:solidFill>
            </a:endParaRPr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587" y="65890"/>
            <a:ext cx="1067774" cy="2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027" y="1225377"/>
            <a:ext cx="4212991" cy="31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4479" y="2245424"/>
            <a:ext cx="2877274" cy="50741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4101515" y="1841754"/>
            <a:ext cx="209850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5306" y="1861409"/>
            <a:ext cx="1393956" cy="40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8452" y="3061210"/>
            <a:ext cx="1932184" cy="2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4757916" y="1846639"/>
            <a:ext cx="131749" cy="29702"/>
          </a:xfrm>
          <a:custGeom>
            <a:rect b="b" l="l" r="r" t="t"/>
            <a:pathLst>
              <a:path extrusionOk="0" h="794" w="3522">
                <a:moveTo>
                  <a:pt x="0" y="795"/>
                </a:moveTo>
                <a:cubicBezTo>
                  <a:pt x="464" y="-289"/>
                  <a:pt x="2499" y="-110"/>
                  <a:pt x="3522" y="475"/>
                </a:cubicBezTo>
              </a:path>
            </a:pathLst>
          </a:custGeom>
          <a:noFill/>
          <a:ln cap="flat" cmpd="sng" w="381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Google Shape;115;p16"/>
          <p:cNvSpPr/>
          <p:nvPr/>
        </p:nvSpPr>
        <p:spPr>
          <a:xfrm>
            <a:off x="4816051" y="1704674"/>
            <a:ext cx="2534134" cy="1297479"/>
          </a:xfrm>
          <a:custGeom>
            <a:rect b="b" l="l" r="r" t="t"/>
            <a:pathLst>
              <a:path extrusionOk="0" h="34685" w="67744">
                <a:moveTo>
                  <a:pt x="47" y="3629"/>
                </a:moveTo>
                <a:cubicBezTo>
                  <a:pt x="-703" y="-3848"/>
                  <a:pt x="15051" y="2562"/>
                  <a:pt x="22566" y="2562"/>
                </a:cubicBezTo>
                <a:cubicBezTo>
                  <a:pt x="37645" y="2562"/>
                  <a:pt x="57706" y="207"/>
                  <a:pt x="66749" y="12274"/>
                </a:cubicBezTo>
                <a:cubicBezTo>
                  <a:pt x="69716" y="16233"/>
                  <a:pt x="65341" y="23334"/>
                  <a:pt x="61199" y="26041"/>
                </a:cubicBezTo>
                <a:cubicBezTo>
                  <a:pt x="56044" y="29411"/>
                  <a:pt x="49222" y="30328"/>
                  <a:pt x="44871" y="34686"/>
                </a:cubicBezTo>
              </a:path>
            </a:pathLst>
          </a:custGeom>
          <a:noFill/>
          <a:ln cap="flat" cmpd="sng" w="38100">
            <a:solidFill>
              <a:srgbClr val="CFE2F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