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72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6" r:id="rId10"/>
    <p:sldId id="265" r:id="rId11"/>
    <p:sldId id="263" r:id="rId12"/>
    <p:sldId id="267" r:id="rId13"/>
    <p:sldId id="264" r:id="rId14"/>
    <p:sldId id="269" r:id="rId15"/>
    <p:sldId id="270" r:id="rId16"/>
    <p:sldId id="25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0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399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1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399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2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08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21047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6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399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06/05/2016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2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7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399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06/05/2016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3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84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3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667000"/>
            <a:ext cx="5143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41256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20044"/>
            <a:ext cx="3581400" cy="437956"/>
          </a:xfrm>
          <a:prstGeom prst="rect">
            <a:avLst/>
          </a:prstGeom>
          <a:solidFill>
            <a:srgbClr val="00030C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8FD2-B97D-4767-A54C-3B317B1A44C7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1300" y="6420044"/>
            <a:ext cx="5372100" cy="437956"/>
          </a:xfrm>
          <a:prstGeom prst="rect">
            <a:avLst/>
          </a:prstGeom>
          <a:solidFill>
            <a:srgbClr val="00030C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420044"/>
            <a:ext cx="4419600" cy="437956"/>
          </a:xfrm>
          <a:prstGeom prst="rect">
            <a:avLst/>
          </a:prstGeom>
          <a:solidFill>
            <a:srgbClr val="00030C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7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3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0" y="1122362"/>
            <a:ext cx="9144000" cy="2820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/>
            </a:r>
            <a:br>
              <a:rPr kumimoji="0" lang="es-ES" sz="6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s-ES" sz="6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- Texto de cierre -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1449387"/>
            <a:ext cx="2619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uban.atlassian.net/secure/Dashboard.jspa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dubanBR/ALM-SerenityBR" TargetMode="External"/><Relationship Id="rId2" Type="http://schemas.openxmlformats.org/officeDocument/2006/relationships/hyperlink" Target="https://github.com/ProdubanBR/ALM-SerenityBR/blob/master/Guias/Scrum%20e%20Jira/Primeiros%20passos%20da%20jornada%20%C3%A1gil%20com%20o%20Scrum.md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Guia de utilização do </a:t>
            </a:r>
            <a:r>
              <a:rPr lang="pt-BR" dirty="0" err="1" smtClean="0"/>
              <a:t>Jira</a:t>
            </a:r>
            <a:r>
              <a:rPr lang="pt-BR" dirty="0" smtClean="0"/>
              <a:t> para </a:t>
            </a:r>
            <a:r>
              <a:rPr lang="pt-BR" dirty="0" err="1" smtClean="0"/>
              <a:t>Scrum</a:t>
            </a:r>
            <a:r>
              <a:rPr lang="pt-BR" dirty="0" smtClean="0"/>
              <a:t> Masters e P.O.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Serenity</a:t>
            </a:r>
            <a:r>
              <a:rPr lang="pt-BR" dirty="0" smtClean="0"/>
              <a:t> ALM Brasil – </a:t>
            </a:r>
            <a:r>
              <a:rPr lang="pt-BR" dirty="0" err="1" smtClean="0"/>
              <a:t>Produban</a:t>
            </a:r>
            <a:r>
              <a:rPr lang="pt-BR" dirty="0" smtClean="0"/>
              <a:t> - Santander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1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Definição de “pronto</a:t>
            </a:r>
            <a:r>
              <a:rPr lang="pt-BR" b="1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Assegurar o trabalho feito</a:t>
            </a:r>
          </a:p>
          <a:p>
            <a:r>
              <a:rPr lang="pt-BR" dirty="0" err="1" smtClean="0"/>
              <a:t>Checklist</a:t>
            </a:r>
            <a:endParaRPr lang="pt-BR" dirty="0" smtClean="0"/>
          </a:p>
          <a:p>
            <a:r>
              <a:rPr lang="pt-BR" dirty="0" smtClean="0"/>
              <a:t>Ser claro para todos os envolvidos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38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Serenity</a:t>
            </a:r>
            <a:r>
              <a:rPr lang="pt-BR" dirty="0"/>
              <a:t> ALM a ferramenta eleita para suportar o processo de criação dos </a:t>
            </a:r>
            <a:r>
              <a:rPr lang="pt-BR" dirty="0" err="1"/>
              <a:t>Backlogs</a:t>
            </a:r>
            <a:r>
              <a:rPr lang="pt-BR" dirty="0"/>
              <a:t>, definição de </a:t>
            </a:r>
            <a:r>
              <a:rPr lang="pt-BR" dirty="0" err="1"/>
              <a:t>Sprints</a:t>
            </a:r>
            <a:r>
              <a:rPr lang="pt-BR" dirty="0"/>
              <a:t>, acompanhamento de tarefas e relatórios é o JIRA.</a:t>
            </a:r>
          </a:p>
          <a:p>
            <a:r>
              <a:rPr lang="pt-BR" dirty="0"/>
              <a:t>O primeiro passo para gestão das tarefas a criação de um projeto no </a:t>
            </a:r>
            <a:r>
              <a:rPr lang="pt-BR" dirty="0" err="1"/>
              <a:t>Jira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92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228" y="184820"/>
            <a:ext cx="10515600" cy="1325563"/>
          </a:xfrm>
        </p:spPr>
        <p:txBody>
          <a:bodyPr/>
          <a:lstStyle/>
          <a:p>
            <a:r>
              <a:rPr lang="pt-BR" dirty="0" smtClean="0"/>
              <a:t>Parte prática com JIRA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95778" y="5853797"/>
            <a:ext cx="5312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produban.atlassian.net/secure/Dashboard.jspa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Criar Projetos</a:t>
            </a:r>
          </a:p>
          <a:p>
            <a:r>
              <a:rPr lang="pt-BR" dirty="0" smtClean="0"/>
              <a:t>Configurar projeto</a:t>
            </a:r>
          </a:p>
          <a:p>
            <a:r>
              <a:rPr lang="pt-BR" dirty="0" smtClean="0"/>
              <a:t>Tipos de Tarefa</a:t>
            </a:r>
          </a:p>
          <a:p>
            <a:r>
              <a:rPr lang="pt-BR" dirty="0" smtClean="0"/>
              <a:t>Gestão de </a:t>
            </a:r>
            <a:r>
              <a:rPr lang="pt-BR" dirty="0" err="1" smtClean="0"/>
              <a:t>backlog</a:t>
            </a:r>
            <a:endParaRPr lang="pt-BR" dirty="0" smtClean="0"/>
          </a:p>
          <a:p>
            <a:r>
              <a:rPr lang="pt-BR" dirty="0" err="1" smtClean="0"/>
              <a:t>Kanban</a:t>
            </a:r>
            <a:endParaRPr lang="pt-BR" dirty="0" smtClean="0"/>
          </a:p>
          <a:p>
            <a:r>
              <a:rPr lang="pt-BR" dirty="0" smtClean="0"/>
              <a:t>Uso</a:t>
            </a:r>
          </a:p>
          <a:p>
            <a:r>
              <a:rPr lang="pt-BR" dirty="0" smtClean="0"/>
              <a:t>Adicionar usuários</a:t>
            </a:r>
          </a:p>
          <a:p>
            <a:r>
              <a:rPr lang="pt-BR" dirty="0" smtClean="0"/>
              <a:t>Configurar Workflow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6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github.com/ProdubanBR/ALM-SerenityBR/blob/master/Guias/Scrum%20e%20Jira/Primeiros%20passos%20da%20jornada%20%C3%A1gil%20com%20o%20Scrum.md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github.com/ProdubanBR/ALM-SerenityBR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9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9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Versão</a:t>
            </a:r>
            <a:endParaRPr lang="pt-B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747187"/>
              </p:ext>
            </p:extLst>
          </p:nvPr>
        </p:nvGraphicFramePr>
        <p:xfrm>
          <a:off x="838200" y="1825625"/>
          <a:ext cx="104648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14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8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541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705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Versão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Autor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Alterações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1.0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06/05/2016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Bruno Nascimento Ferreira</a:t>
                      </a:r>
                    </a:p>
                    <a:p>
                      <a:r>
                        <a:rPr lang="es-ES" dirty="0" smtClean="0"/>
                        <a:t>(</a:t>
                      </a:r>
                      <a:r>
                        <a:rPr lang="pt-BR" noProof="0" dirty="0" smtClean="0"/>
                        <a:t>Arquiteto</a:t>
                      </a:r>
                      <a:r>
                        <a:rPr lang="es-ES" baseline="0" dirty="0" smtClean="0"/>
                        <a:t> ALM - </a:t>
                      </a:r>
                      <a:r>
                        <a:rPr lang="es-ES" baseline="0" dirty="0" err="1" smtClean="0"/>
                        <a:t>Produban</a:t>
                      </a:r>
                      <a:r>
                        <a:rPr lang="es-E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Criação</a:t>
                      </a:r>
                      <a:r>
                        <a:rPr lang="es-ES" baseline="0" dirty="0" smtClean="0"/>
                        <a:t> do 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3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documento</a:t>
            </a:r>
            <a:endParaRPr lang="pt-B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 do treinamento</a:t>
            </a:r>
            <a:endParaRPr lang="pt-BR" dirty="0" smtClean="0">
              <a:hlinkClick r:id="rId2" action="ppaction://hlinksldjump"/>
            </a:endParaRPr>
          </a:p>
          <a:p>
            <a:r>
              <a:rPr lang="pt-BR" dirty="0" err="1" smtClean="0"/>
              <a:t>Serenity</a:t>
            </a:r>
            <a:r>
              <a:rPr lang="pt-BR" dirty="0" smtClean="0"/>
              <a:t> ALM</a:t>
            </a:r>
          </a:p>
          <a:p>
            <a:r>
              <a:rPr lang="pt-BR" dirty="0" err="1" smtClean="0"/>
              <a:t>Scrum</a:t>
            </a:r>
            <a:r>
              <a:rPr lang="pt-BR" dirty="0" smtClean="0"/>
              <a:t> (básico)</a:t>
            </a:r>
          </a:p>
          <a:p>
            <a:r>
              <a:rPr lang="pt-BR" dirty="0" err="1" smtClean="0"/>
              <a:t>Jira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do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deste treinamento e familiarizar os envolvidos nos conceitos básicos de ALM, explicar o que é o “</a:t>
            </a:r>
            <a:r>
              <a:rPr lang="pt-BR" dirty="0" err="1" smtClean="0"/>
              <a:t>Serenity</a:t>
            </a:r>
            <a:r>
              <a:rPr lang="pt-BR" dirty="0" smtClean="0"/>
              <a:t> ALM” e ser um guia inicial da utilização da ferramenta </a:t>
            </a:r>
            <a:r>
              <a:rPr lang="pt-BR" dirty="0" err="1" smtClean="0"/>
              <a:t>Jira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2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ALM?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ALM é um anacrônico em inglês para </a:t>
            </a:r>
            <a:r>
              <a:rPr lang="pt-PT" dirty="0"/>
              <a:t>Application </a:t>
            </a:r>
            <a:r>
              <a:rPr lang="pt-PT" dirty="0" smtClean="0"/>
              <a:t>Lifecycle Management</a:t>
            </a:r>
          </a:p>
          <a:p>
            <a:r>
              <a:rPr lang="pt-PT" dirty="0" smtClean="0"/>
              <a:t>Se propõe a ser uma ferramenta para gerenciar a governança, o deploy e a manutenção das aplicações.</a:t>
            </a:r>
          </a:p>
          <a:p>
            <a:r>
              <a:rPr lang="pt-PT" dirty="0" smtClean="0"/>
              <a:t>Trazer o conceito de ERP para Software</a:t>
            </a:r>
          </a:p>
          <a:p>
            <a:r>
              <a:rPr lang="pt-PT" dirty="0" smtClean="0"/>
              <a:t>Conceito antigo de mercado</a:t>
            </a:r>
          </a:p>
          <a:p>
            <a:pPr lvl="1"/>
            <a:r>
              <a:rPr lang="pt-PT" dirty="0" smtClean="0"/>
              <a:t>Alguns exemplos:</a:t>
            </a:r>
          </a:p>
          <a:p>
            <a:pPr lvl="2"/>
            <a:r>
              <a:rPr lang="pt-PT" dirty="0" smtClean="0"/>
              <a:t>Jira</a:t>
            </a:r>
          </a:p>
          <a:p>
            <a:pPr lvl="2"/>
            <a:r>
              <a:rPr lang="pt-PT" dirty="0" smtClean="0"/>
              <a:t>Team Foundation Server</a:t>
            </a:r>
          </a:p>
          <a:p>
            <a:pPr lvl="2"/>
            <a:r>
              <a:rPr lang="pt-PT" dirty="0" smtClean="0"/>
              <a:t>IBM Rational Team Concert</a:t>
            </a:r>
          </a:p>
          <a:p>
            <a:pPr lvl="2"/>
            <a:r>
              <a:rPr lang="pt-PT" dirty="0" smtClean="0"/>
              <a:t>...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27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Serenity</a:t>
            </a:r>
            <a:r>
              <a:rPr lang="pt-BR" dirty="0" smtClean="0"/>
              <a:t> ALM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Serenity</a:t>
            </a:r>
            <a:r>
              <a:rPr lang="pt-BR" dirty="0" smtClean="0"/>
              <a:t> é um framework da </a:t>
            </a:r>
            <a:r>
              <a:rPr lang="pt-BR" dirty="0" err="1" smtClean="0"/>
              <a:t>Produban</a:t>
            </a:r>
            <a:r>
              <a:rPr lang="pt-BR" dirty="0" smtClean="0"/>
              <a:t> Espanha para suportar as inciativas de transformação digital. Dentro das iniciativas do </a:t>
            </a:r>
            <a:r>
              <a:rPr lang="pt-BR" dirty="0" err="1" smtClean="0"/>
              <a:t>Serenity</a:t>
            </a:r>
            <a:r>
              <a:rPr lang="pt-BR" dirty="0" smtClean="0"/>
              <a:t> existe um grupo chamado “</a:t>
            </a:r>
            <a:r>
              <a:rPr lang="pt-BR" dirty="0" err="1" smtClean="0"/>
              <a:t>Serenity</a:t>
            </a:r>
            <a:r>
              <a:rPr lang="pt-BR" dirty="0" smtClean="0"/>
              <a:t> ALM”.</a:t>
            </a:r>
          </a:p>
          <a:p>
            <a:r>
              <a:rPr lang="pt-BR" dirty="0" err="1" smtClean="0"/>
              <a:t>Serenity</a:t>
            </a:r>
            <a:r>
              <a:rPr lang="pt-BR" dirty="0" smtClean="0"/>
              <a:t> ALM é a integração de diversas ferramentas de mercado, em sua maioria Open </a:t>
            </a:r>
            <a:r>
              <a:rPr lang="pt-BR" dirty="0" err="1" smtClean="0"/>
              <a:t>Source</a:t>
            </a:r>
            <a:r>
              <a:rPr lang="pt-BR" dirty="0" smtClean="0"/>
              <a:t>, para o processo de ALM.</a:t>
            </a:r>
          </a:p>
          <a:p>
            <a:r>
              <a:rPr lang="pt-BR" dirty="0" smtClean="0"/>
              <a:t>Suporte desde a gestão das atividades até o </a:t>
            </a:r>
            <a:r>
              <a:rPr lang="pt-BR" dirty="0" err="1" smtClean="0"/>
              <a:t>Deploy</a:t>
            </a:r>
            <a:r>
              <a:rPr lang="pt-BR" dirty="0" smtClean="0"/>
              <a:t> em produção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26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(adaptado para o Brasil)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71" y="1287887"/>
            <a:ext cx="9651457" cy="5095138"/>
          </a:xfrm>
        </p:spPr>
      </p:pic>
    </p:spTree>
    <p:extLst>
      <p:ext uri="{BB962C8B-B14F-4D97-AF65-F5344CB8AC3E}">
        <p14:creationId xmlns:p14="http://schemas.microsoft.com/office/powerpoint/2010/main" val="328666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(substantivo</a:t>
            </a:r>
            <a:r>
              <a:rPr lang="pt-BR" dirty="0"/>
              <a:t>): Um </a:t>
            </a:r>
            <a:r>
              <a:rPr lang="pt-BR" i="1" dirty="0"/>
              <a:t>framework</a:t>
            </a:r>
            <a:r>
              <a:rPr lang="pt-BR" dirty="0"/>
              <a:t> dentro do qual pessoas podem tratar e resolver problemas complexos e adaptativos, enquanto produtiva e criativamente entregam produtos com o mais alto valor possível. </a:t>
            </a:r>
            <a:r>
              <a:rPr lang="pt-BR" dirty="0" err="1"/>
              <a:t>Scrum</a:t>
            </a:r>
            <a:r>
              <a:rPr lang="pt-BR" dirty="0"/>
              <a:t> é:</a:t>
            </a:r>
          </a:p>
          <a:p>
            <a:pPr lvl="1"/>
            <a:r>
              <a:rPr lang="pt-BR" dirty="0"/>
              <a:t>Leve</a:t>
            </a:r>
          </a:p>
          <a:p>
            <a:pPr lvl="1"/>
            <a:r>
              <a:rPr lang="pt-BR" dirty="0"/>
              <a:t>Simples de entender</a:t>
            </a:r>
          </a:p>
          <a:p>
            <a:pPr lvl="1"/>
            <a:r>
              <a:rPr lang="pt-BR" dirty="0"/>
              <a:t>Extremamente difícil de dominar</a:t>
            </a:r>
          </a:p>
          <a:p>
            <a:r>
              <a:rPr lang="pt-BR" dirty="0"/>
              <a:t>O Time </a:t>
            </a:r>
            <a:r>
              <a:rPr lang="pt-BR" dirty="0" err="1"/>
              <a:t>Scrum</a:t>
            </a:r>
            <a:r>
              <a:rPr lang="pt-BR" dirty="0"/>
              <a:t> é composto pelo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, o Time de Desenvolvimento e o </a:t>
            </a:r>
            <a:r>
              <a:rPr lang="pt-BR" dirty="0" err="1"/>
              <a:t>Scrum</a:t>
            </a:r>
            <a:r>
              <a:rPr lang="pt-BR" dirty="0"/>
              <a:t> Master. Times </a:t>
            </a:r>
            <a:r>
              <a:rPr lang="pt-BR" dirty="0" err="1"/>
              <a:t>Scrum</a:t>
            </a:r>
            <a:r>
              <a:rPr lang="pt-BR" dirty="0"/>
              <a:t> são </a:t>
            </a:r>
            <a:r>
              <a:rPr lang="pt-BR" dirty="0" err="1"/>
              <a:t>auto-organizáveis</a:t>
            </a:r>
            <a:r>
              <a:rPr lang="pt-BR" dirty="0"/>
              <a:t> e multifuncionais.</a:t>
            </a:r>
          </a:p>
          <a:p>
            <a:r>
              <a:rPr lang="pt-BR" dirty="0"/>
              <a:t>Times </a:t>
            </a:r>
            <a:r>
              <a:rPr lang="pt-BR" dirty="0" err="1"/>
              <a:t>Scrum</a:t>
            </a:r>
            <a:r>
              <a:rPr lang="pt-BR" dirty="0"/>
              <a:t> entregam produtos de forma iterativa e incremental, maximizando as oportunidades de realimentação. Entregas incrementais de produto “Pronto” garantem que uma versão potencialmente funcional do produto do trabalho esteja sempre disponível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12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Rituais do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Sprint</a:t>
            </a:r>
          </a:p>
          <a:p>
            <a:r>
              <a:rPr lang="pt-BR" b="1" dirty="0"/>
              <a:t>Reunião de Planejamento da </a:t>
            </a:r>
            <a:r>
              <a:rPr lang="pt-BR" b="1" dirty="0" smtClean="0"/>
              <a:t>Sprint</a:t>
            </a:r>
          </a:p>
          <a:p>
            <a:pPr lvl="1"/>
            <a:r>
              <a:rPr lang="pt-BR" dirty="0"/>
              <a:t>O trabalho a ser realizado na Sprint é planejado na reunião de planejamento da Sprint. Este plano é criado com o trabalho colaborativo de todo o Time </a:t>
            </a:r>
            <a:r>
              <a:rPr lang="pt-BR" dirty="0" err="1"/>
              <a:t>Scrum</a:t>
            </a:r>
            <a:r>
              <a:rPr lang="pt-BR" dirty="0"/>
              <a:t>.</a:t>
            </a:r>
            <a:endParaRPr lang="pt-BR" b="1" dirty="0"/>
          </a:p>
          <a:p>
            <a:r>
              <a:rPr lang="pt-BR" b="1" dirty="0"/>
              <a:t>Reunião </a:t>
            </a:r>
            <a:r>
              <a:rPr lang="pt-BR" b="1" dirty="0" smtClean="0"/>
              <a:t>diária</a:t>
            </a:r>
          </a:p>
          <a:p>
            <a:pPr lvl="1"/>
            <a:r>
              <a:rPr lang="pt-BR" dirty="0"/>
              <a:t>A Reunião Diária do </a:t>
            </a:r>
            <a:r>
              <a:rPr lang="pt-BR" dirty="0" err="1"/>
              <a:t>Scrum</a:t>
            </a:r>
            <a:r>
              <a:rPr lang="pt-BR" dirty="0"/>
              <a:t> é um evento time-</a:t>
            </a:r>
            <a:r>
              <a:rPr lang="pt-BR" dirty="0" err="1"/>
              <a:t>boxed</a:t>
            </a:r>
            <a:r>
              <a:rPr lang="pt-BR" dirty="0"/>
              <a:t> de 15 minutos, para que o Time </a:t>
            </a:r>
            <a:r>
              <a:rPr lang="pt-BR" dirty="0" smtClean="0"/>
              <a:t>de desenvolvimento </a:t>
            </a:r>
            <a:r>
              <a:rPr lang="pt-BR" dirty="0"/>
              <a:t>possa sincronizar as atividades e criar um plano para as próximas 24 horas</a:t>
            </a:r>
            <a:r>
              <a:rPr lang="pt-BR" dirty="0" smtClean="0"/>
              <a:t>.</a:t>
            </a:r>
            <a:endParaRPr lang="pt-BR" b="1" dirty="0"/>
          </a:p>
          <a:p>
            <a:r>
              <a:rPr lang="pt-BR" b="1" dirty="0"/>
              <a:t>Revisão da </a:t>
            </a:r>
            <a:r>
              <a:rPr lang="pt-BR" b="1" dirty="0" smtClean="0"/>
              <a:t>Sprint</a:t>
            </a:r>
          </a:p>
          <a:p>
            <a:pPr lvl="1"/>
            <a:r>
              <a:rPr lang="pt-BR" dirty="0"/>
              <a:t>A Revisão da Sprint é executada no final da Sprint para inspecionar o incremento e adaptar o </a:t>
            </a:r>
            <a:r>
              <a:rPr lang="pt-BR" dirty="0" err="1"/>
              <a:t>Backlog</a:t>
            </a:r>
            <a:r>
              <a:rPr lang="pt-BR" dirty="0"/>
              <a:t> do Produto se necessário. Durante a reunião de Revisão da Sprint o Time </a:t>
            </a:r>
            <a:r>
              <a:rPr lang="pt-BR" dirty="0" err="1"/>
              <a:t>Scrum</a:t>
            </a:r>
            <a:r>
              <a:rPr lang="pt-BR" dirty="0"/>
              <a:t> e as partes interessadas colaboram sobre o que foi feito na Sprint.</a:t>
            </a:r>
            <a:endParaRPr lang="pt-BR" b="1" dirty="0"/>
          </a:p>
          <a:p>
            <a:r>
              <a:rPr lang="pt-BR" b="1" dirty="0"/>
              <a:t>Retrospectiva da Sprint</a:t>
            </a:r>
          </a:p>
          <a:p>
            <a:pPr lvl="1"/>
            <a:r>
              <a:rPr lang="pt-BR" dirty="0"/>
              <a:t>A Retrospectiva da Sprint é uma oportunidade para o Time </a:t>
            </a:r>
            <a:r>
              <a:rPr lang="pt-BR" dirty="0" err="1"/>
              <a:t>Scrum</a:t>
            </a:r>
            <a:r>
              <a:rPr lang="pt-BR" dirty="0"/>
              <a:t> inspecionar a si próprio e criar um plano para melhorias a serem aplicadas na próxima Sprint.</a:t>
            </a:r>
          </a:p>
        </p:txBody>
      </p:sp>
    </p:spTree>
    <p:extLst>
      <p:ext uri="{BB962C8B-B14F-4D97-AF65-F5344CB8AC3E}">
        <p14:creationId xmlns:p14="http://schemas.microsoft.com/office/powerpoint/2010/main" val="8371733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DD426D4-0704-4037-8A95-3D5E068BBB41}" vid="{AFD824AA-A81E-4F8E-81E1-297898B7CFC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SERENITY v.0-minimal (1)</Template>
  <TotalTime>46</TotalTime>
  <Words>463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Open Sans Semibold</vt:lpstr>
      <vt:lpstr>Theme1</vt:lpstr>
      <vt:lpstr>2_Custom Design</vt:lpstr>
      <vt:lpstr>1_Custom Design</vt:lpstr>
      <vt:lpstr>Guia de utilização do Jira para Scrum Masters e P.O.</vt:lpstr>
      <vt:lpstr>Versão</vt:lpstr>
      <vt:lpstr>Estrutura do documento</vt:lpstr>
      <vt:lpstr>Motivação do Treinamento</vt:lpstr>
      <vt:lpstr>O que é ALM?</vt:lpstr>
      <vt:lpstr>Serenity ALM</vt:lpstr>
      <vt:lpstr>Tecnologias (adaptado para o Brasil)</vt:lpstr>
      <vt:lpstr>Scrum</vt:lpstr>
      <vt:lpstr>Rituais do Scrum</vt:lpstr>
      <vt:lpstr>Definição de “pronto”</vt:lpstr>
      <vt:lpstr>Jira</vt:lpstr>
      <vt:lpstr>Parte prática com JIRA</vt:lpstr>
      <vt:lpstr>Documentos relacionados</vt:lpstr>
      <vt:lpstr>Apresentação do PowerPoint</vt:lpstr>
    </vt:vector>
  </TitlesOfParts>
  <Company>Produban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POZO ARRIBAS LUIS MIGUEL</dc:creator>
  <cp:lastModifiedBy>Bruno Nascimento Ferreira</cp:lastModifiedBy>
  <cp:revision>46</cp:revision>
  <dcterms:created xsi:type="dcterms:W3CDTF">2016-03-01T11:09:30Z</dcterms:created>
  <dcterms:modified xsi:type="dcterms:W3CDTF">2016-05-06T21:31:02Z</dcterms:modified>
</cp:coreProperties>
</file>