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8"/>
  </p:notesMasterIdLst>
  <p:handoutMasterIdLst>
    <p:handoutMasterId r:id="rId9"/>
  </p:handoutMasterIdLst>
  <p:sldIdLst>
    <p:sldId id="280" r:id="rId2"/>
    <p:sldId id="302" r:id="rId3"/>
    <p:sldId id="303" r:id="rId4"/>
    <p:sldId id="304" r:id="rId5"/>
    <p:sldId id="305" r:id="rId6"/>
    <p:sldId id="301" r:id="rId7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66"/>
    <a:srgbClr val="2C302E"/>
    <a:srgbClr val="FCF7FF"/>
    <a:srgbClr val="153B50"/>
    <a:srgbClr val="99CCEE"/>
    <a:srgbClr val="C3979F"/>
    <a:srgbClr val="023C40"/>
    <a:srgbClr val="E71D36"/>
    <a:srgbClr val="2EC4B6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0"/>
    <p:restoredTop sz="89416"/>
  </p:normalViewPr>
  <p:slideViewPr>
    <p:cSldViewPr showGuides="1">
      <p:cViewPr varScale="1">
        <p:scale>
          <a:sx n="53" d="100"/>
          <a:sy n="53" d="100"/>
        </p:scale>
        <p:origin x="208" y="752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Prioritization of Information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64563-651F-014A-90CA-349C5017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Three disciplines for market leadership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D7DD4F-B60F-4548-B581-5C7574CDE2EB}"/>
              </a:ext>
            </a:extLst>
          </p:cNvPr>
          <p:cNvSpPr/>
          <p:nvPr/>
        </p:nvSpPr>
        <p:spPr>
          <a:xfrm>
            <a:off x="655637" y="2544762"/>
            <a:ext cx="7086600" cy="9144000"/>
          </a:xfrm>
          <a:prstGeom prst="roundRect">
            <a:avLst>
              <a:gd name="adj" fmla="val 2827"/>
            </a:avLst>
          </a:prstGeom>
          <a:solidFill>
            <a:srgbClr val="153B5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Product innovation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Leading supplier of state-of-the-art products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Focused on technological aspects of their products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CE03E59-D686-BE45-B98B-7E114990351E}"/>
              </a:ext>
            </a:extLst>
          </p:cNvPr>
          <p:cNvSpPr/>
          <p:nvPr/>
        </p:nvSpPr>
        <p:spPr>
          <a:xfrm>
            <a:off x="8199437" y="2578935"/>
            <a:ext cx="7086600" cy="9144000"/>
          </a:xfrm>
          <a:prstGeom prst="roundRect">
            <a:avLst>
              <a:gd name="adj" fmla="val 2827"/>
            </a:avLst>
          </a:prstGeom>
          <a:solidFill>
            <a:srgbClr val="2C302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Customer intimacy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Establish a psychological connection to customers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Must focus on customer loyalty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DD8DB2-3DE6-0546-96AF-1D58AFD5D47C}"/>
              </a:ext>
            </a:extLst>
          </p:cNvPr>
          <p:cNvSpPr/>
          <p:nvPr/>
        </p:nvSpPr>
        <p:spPr>
          <a:xfrm>
            <a:off x="15743237" y="2578935"/>
            <a:ext cx="7086600" cy="9144000"/>
          </a:xfrm>
          <a:prstGeom prst="roundRect">
            <a:avLst>
              <a:gd name="adj" fmla="val 2827"/>
            </a:avLst>
          </a:prstGeom>
          <a:solidFill>
            <a:srgbClr val="395E66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Operational excellence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Efficient in relation to production and delivery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Compete primarily on price</a:t>
            </a:r>
          </a:p>
        </p:txBody>
      </p:sp>
    </p:spTree>
    <p:extLst>
      <p:ext uri="{BB962C8B-B14F-4D97-AF65-F5344CB8AC3E}">
        <p14:creationId xmlns:p14="http://schemas.microsoft.com/office/powerpoint/2010/main" val="35331897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C38-0C80-234D-B102-BA3C331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innovation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F92F6-8471-B444-A26F-C3E9E6F4AC88}"/>
              </a:ext>
            </a:extLst>
          </p:cNvPr>
          <p:cNvSpPr/>
          <p:nvPr/>
        </p:nvSpPr>
        <p:spPr>
          <a:xfrm>
            <a:off x="579438" y="2239962"/>
            <a:ext cx="22250400" cy="1447800"/>
          </a:xfrm>
          <a:prstGeom prst="roundRect">
            <a:avLst>
              <a:gd name="adj" fmla="val 2827"/>
            </a:avLst>
          </a:prstGeom>
          <a:solidFill>
            <a:srgbClr val="153B5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Determine which products deliver the highest revenue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Match products to markets/individuals for revenue maximization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F2E9F-5D98-E64C-B7C8-B12E5A33CE1E}"/>
              </a:ext>
            </a:extLst>
          </p:cNvPr>
          <p:cNvSpPr/>
          <p:nvPr/>
        </p:nvSpPr>
        <p:spPr>
          <a:xfrm>
            <a:off x="5893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Shift focus from the number of units sold to the products that deliver profits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developed to describe the current state of the market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Forecasting models for individual products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Profitability of individual products PLUS any cross-sales related to the product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PCA/Factor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Basket analysis/cross-sales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9DCA5-6BE0-414D-99D1-F613C3279BCB}"/>
              </a:ext>
            </a:extLst>
          </p:cNvPr>
          <p:cNvCxnSpPr/>
          <p:nvPr/>
        </p:nvCxnSpPr>
        <p:spPr>
          <a:xfrm>
            <a:off x="8842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CAD00D-7F35-0B4F-BAB3-ACB4FE44E7C9}"/>
              </a:ext>
            </a:extLst>
          </p:cNvPr>
          <p:cNvSpPr/>
          <p:nvPr/>
        </p:nvSpPr>
        <p:spPr>
          <a:xfrm>
            <a:off x="80950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segmentation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basic needs do we meet for our customers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how many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characteristics of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Estimate customer mix in the future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B7774-7894-8640-8403-F736ED8D7F78}"/>
              </a:ext>
            </a:extLst>
          </p:cNvPr>
          <p:cNvCxnSpPr/>
          <p:nvPr/>
        </p:nvCxnSpPr>
        <p:spPr>
          <a:xfrm>
            <a:off x="83899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08BF8E-3739-6D4C-AC60-ED3DBD9AE16C}"/>
              </a:ext>
            </a:extLst>
          </p:cNvPr>
          <p:cNvSpPr/>
          <p:nvPr/>
        </p:nvSpPr>
        <p:spPr>
          <a:xfrm>
            <a:off x="15600781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Products that use information and analytics as part of the delivery of value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Novo Nordisk creating a system that can search unstructured medical reports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 of Things (IoT) – products that use data directly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 data techniques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decision capabilities (AI)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09E39-89D0-7A44-A673-B537843C5B7C}"/>
              </a:ext>
            </a:extLst>
          </p:cNvPr>
          <p:cNvCxnSpPr/>
          <p:nvPr/>
        </p:nvCxnSpPr>
        <p:spPr>
          <a:xfrm>
            <a:off x="15895638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492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C38-0C80-234D-B102-BA3C331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F92F6-8471-B444-A26F-C3E9E6F4AC88}"/>
              </a:ext>
            </a:extLst>
          </p:cNvPr>
          <p:cNvSpPr/>
          <p:nvPr/>
        </p:nvSpPr>
        <p:spPr>
          <a:xfrm>
            <a:off x="579438" y="2239962"/>
            <a:ext cx="22250400" cy="1447800"/>
          </a:xfrm>
          <a:prstGeom prst="roundRect">
            <a:avLst>
              <a:gd name="adj" fmla="val 2827"/>
            </a:avLst>
          </a:prstGeom>
          <a:solidFill>
            <a:srgbClr val="2C302E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How does the customer feel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How can we best meet their needs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F2E9F-5D98-E64C-B7C8-B12E5A33CE1E}"/>
              </a:ext>
            </a:extLst>
          </p:cNvPr>
          <p:cNvSpPr/>
          <p:nvPr/>
        </p:nvSpPr>
        <p:spPr>
          <a:xfrm>
            <a:off x="5893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customers in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Value-based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valueable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customers to be maintained, middle to be upsold, bottom to not disrupt the business model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Needs-based segments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optimize marketing spend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analysis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9DCA5-6BE0-414D-99D1-F613C3279BCB}"/>
              </a:ext>
            </a:extLst>
          </p:cNvPr>
          <p:cNvCxnSpPr/>
          <p:nvPr/>
        </p:nvCxnSpPr>
        <p:spPr>
          <a:xfrm>
            <a:off x="8842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CAD00D-7F35-0B4F-BAB3-ACB4FE44E7C9}"/>
              </a:ext>
            </a:extLst>
          </p:cNvPr>
          <p:cNvSpPr/>
          <p:nvPr/>
        </p:nvSpPr>
        <p:spPr>
          <a:xfrm>
            <a:off x="80950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lifetime value and Churn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much can I expect to earn from a customer over time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Churn seeks to predict the probability of retaining a customer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also concern itself with the expected life of the customer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models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or Survival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B7774-7894-8640-8403-F736ED8D7F78}"/>
              </a:ext>
            </a:extLst>
          </p:cNvPr>
          <p:cNvCxnSpPr/>
          <p:nvPr/>
        </p:nvCxnSpPr>
        <p:spPr>
          <a:xfrm>
            <a:off x="83899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08BF8E-3739-6D4C-AC60-ED3DBD9AE16C}"/>
              </a:ext>
            </a:extLst>
          </p:cNvPr>
          <p:cNvSpPr/>
          <p:nvPr/>
        </p:nvSpPr>
        <p:spPr>
          <a:xfrm>
            <a:off x="15600781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feedback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Ask general feedback and loyalty questions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Typically happen via a questionnaire 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Attempt to get many touchpoints throughout the year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might seek yearly feedback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Brand awareness studies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Promoter Score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09E39-89D0-7A44-A673-B537843C5B7C}"/>
              </a:ext>
            </a:extLst>
          </p:cNvPr>
          <p:cNvCxnSpPr/>
          <p:nvPr/>
        </p:nvCxnSpPr>
        <p:spPr>
          <a:xfrm>
            <a:off x="15895638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602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C38-0C80-234D-B102-BA3C331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excellence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F92F6-8471-B444-A26F-C3E9E6F4AC88}"/>
              </a:ext>
            </a:extLst>
          </p:cNvPr>
          <p:cNvSpPr/>
          <p:nvPr/>
        </p:nvSpPr>
        <p:spPr>
          <a:xfrm>
            <a:off x="579438" y="2239962"/>
            <a:ext cx="22250400" cy="1447800"/>
          </a:xfrm>
          <a:prstGeom prst="roundRect">
            <a:avLst>
              <a:gd name="adj" fmla="val 2827"/>
            </a:avLst>
          </a:prstGeom>
          <a:solidFill>
            <a:srgbClr val="395E66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Drive down costs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Optimize internal processes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F2E9F-5D98-E64C-B7C8-B12E5A33CE1E}"/>
              </a:ext>
            </a:extLst>
          </p:cNvPr>
          <p:cNvSpPr/>
          <p:nvPr/>
        </p:nvSpPr>
        <p:spPr>
          <a:xfrm>
            <a:off x="5893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Measurement of target achievement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 where we should have been to adjust resources or competencies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parts of the organization are pulling together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Dashboarding tools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9DCA5-6BE0-414D-99D1-F613C3279BCB}"/>
              </a:ext>
            </a:extLst>
          </p:cNvPr>
          <p:cNvCxnSpPr/>
          <p:nvPr/>
        </p:nvCxnSpPr>
        <p:spPr>
          <a:xfrm>
            <a:off x="8842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CAD00D-7F35-0B4F-BAB3-ACB4FE44E7C9}"/>
              </a:ext>
            </a:extLst>
          </p:cNvPr>
          <p:cNvSpPr/>
          <p:nvPr/>
        </p:nvSpPr>
        <p:spPr>
          <a:xfrm>
            <a:off x="8095080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competing on price need to make sure we optimize the business while not affecting customer loyalty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 the company with other competing enterprises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models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B7774-7894-8640-8403-F736ED8D7F78}"/>
              </a:ext>
            </a:extLst>
          </p:cNvPr>
          <p:cNvCxnSpPr/>
          <p:nvPr/>
        </p:nvCxnSpPr>
        <p:spPr>
          <a:xfrm>
            <a:off x="8389937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08BF8E-3739-6D4C-AC60-ED3DBD9AE16C}"/>
              </a:ext>
            </a:extLst>
          </p:cNvPr>
          <p:cNvSpPr/>
          <p:nvPr/>
        </p:nvSpPr>
        <p:spPr>
          <a:xfrm>
            <a:off x="15600781" y="3939498"/>
            <a:ext cx="7229057" cy="8130264"/>
          </a:xfrm>
          <a:prstGeom prst="roundRect">
            <a:avLst>
              <a:gd name="adj" fmla="val 2827"/>
            </a:avLst>
          </a:prstGeom>
          <a:solidFill>
            <a:srgbClr val="FCF7FF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charts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Minimize waste and variance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make processes stable and predictable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Six Sigma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09E39-89D0-7A44-A673-B537843C5B7C}"/>
              </a:ext>
            </a:extLst>
          </p:cNvPr>
          <p:cNvCxnSpPr/>
          <p:nvPr/>
        </p:nvCxnSpPr>
        <p:spPr>
          <a:xfrm>
            <a:off x="15895638" y="10164762"/>
            <a:ext cx="6629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96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14116</TotalTime>
  <Words>394</Words>
  <Application>Microsoft Macintosh PowerPoint</Application>
  <PresentationFormat>Custom</PresentationFormat>
  <Paragraphs>102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Online Programs Template White[1]</vt:lpstr>
      <vt:lpstr>PowerPoint Presentation</vt:lpstr>
      <vt:lpstr>Three disciplines for market leadership</vt:lpstr>
      <vt:lpstr>Product and innovation</vt:lpstr>
      <vt:lpstr>Customer relations</vt:lpstr>
      <vt:lpstr>Operational excellence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341</cp:revision>
  <dcterms:created xsi:type="dcterms:W3CDTF">2007-05-02T01:14:38Z</dcterms:created>
  <dcterms:modified xsi:type="dcterms:W3CDTF">2019-06-25T03:33:07Z</dcterms:modified>
</cp:coreProperties>
</file>