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9" r:id="rId1"/>
  </p:sldMasterIdLst>
  <p:notesMasterIdLst>
    <p:notesMasterId r:id="rId8"/>
  </p:notesMasterIdLst>
  <p:handoutMasterIdLst>
    <p:handoutMasterId r:id="rId9"/>
  </p:handoutMasterIdLst>
  <p:sldIdLst>
    <p:sldId id="280" r:id="rId2"/>
    <p:sldId id="302" r:id="rId3"/>
    <p:sldId id="303" r:id="rId4"/>
    <p:sldId id="304" r:id="rId5"/>
    <p:sldId id="305" r:id="rId6"/>
    <p:sldId id="301" r:id="rId7"/>
  </p:sldIdLst>
  <p:sldSz cx="23409275" cy="13166725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112077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224472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336867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4494213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1" userDrawn="1">
          <p15:clr>
            <a:srgbClr val="A4A3A4"/>
          </p15:clr>
        </p15:guide>
        <p15:guide id="2" pos="8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E66"/>
    <a:srgbClr val="2C302E"/>
    <a:srgbClr val="FCF7FF"/>
    <a:srgbClr val="153B50"/>
    <a:srgbClr val="99CCEE"/>
    <a:srgbClr val="C3979F"/>
    <a:srgbClr val="023C40"/>
    <a:srgbClr val="E71D36"/>
    <a:srgbClr val="2EC4B6"/>
    <a:srgbClr val="FDFF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19"/>
    <p:restoredTop sz="89416"/>
  </p:normalViewPr>
  <p:slideViewPr>
    <p:cSldViewPr showGuides="1">
      <p:cViewPr varScale="1">
        <p:scale>
          <a:sx n="66" d="100"/>
          <a:sy n="66" d="100"/>
        </p:scale>
        <p:origin x="224" y="200"/>
      </p:cViewPr>
      <p:guideLst>
        <p:guide orient="horz" pos="931"/>
        <p:guide pos="8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ED862-AF33-0947-A601-FA6040CBDB50}" type="datetimeFigureOut">
              <a:rPr lang="en-US" smtClean="0"/>
              <a:t>6/28/19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96838-F269-354B-874A-12817284FD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04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E0659F-3E19-A049-AC1A-FB6BFDC665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11218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12077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224472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336867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4494213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5623378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6748052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7872729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8997403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0659F-3E19-A049-AC1A-FB6BFDC66573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815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ESB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2087563"/>
            <a:ext cx="1669732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6986664"/>
            <a:ext cx="23409275" cy="1419654"/>
          </a:xfrm>
        </p:spPr>
        <p:txBody>
          <a:bodyPr/>
          <a:lstStyle>
            <a:lvl1pPr marL="0" indent="0" algn="ctr">
              <a:buNone/>
              <a:defRPr sz="9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4020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70761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67534" y="2468562"/>
            <a:ext cx="21069300" cy="8821737"/>
          </a:xfrm>
        </p:spPr>
        <p:txBody>
          <a:bodyPr/>
          <a:lstStyle/>
          <a:p>
            <a:r>
              <a:rPr lang="en-US" altLang="en-US" dirty="0">
                <a:latin typeface="Arial" charset="0"/>
                <a:ea typeface="ＭＳ Ｐゴシック" charset="-128"/>
              </a:rPr>
              <a:t>Add Content Here</a:t>
            </a:r>
          </a:p>
          <a:p>
            <a:r>
              <a:rPr lang="en-US" altLang="en-US" dirty="0">
                <a:latin typeface="Arial" charset="0"/>
                <a:ea typeface="ＭＳ Ｐゴシック" charset="-128"/>
              </a:rPr>
              <a:t>And more here</a:t>
            </a:r>
          </a:p>
          <a:p>
            <a:pPr lvl="1"/>
            <a:r>
              <a:rPr lang="en-US" altLang="en-US" dirty="0">
                <a:latin typeface="Arial" charset="0"/>
                <a:ea typeface="ＭＳ Ｐゴシック" charset="-128"/>
              </a:rPr>
              <a:t>And more here</a:t>
            </a:r>
          </a:p>
        </p:txBody>
      </p:sp>
    </p:spTree>
    <p:extLst>
      <p:ext uri="{BB962C8B-B14F-4D97-AF65-F5344CB8AC3E}">
        <p14:creationId xmlns:p14="http://schemas.microsoft.com/office/powerpoint/2010/main" val="140149664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70754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0491" y="2466647"/>
            <a:ext cx="10339099" cy="8801699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99719" y="2466647"/>
            <a:ext cx="10339099" cy="8801699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5352264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87362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78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9988" y="469900"/>
            <a:ext cx="21069300" cy="1365250"/>
          </a:xfrm>
          <a:prstGeom prst="rect">
            <a:avLst/>
          </a:prstGeom>
        </p:spPr>
        <p:txBody>
          <a:bodyPr vert="horz" lIns="224912" tIns="112456" rIns="224912" bIns="112456" rtlCol="0" anchor="b">
            <a:noAutofit/>
          </a:bodyPr>
          <a:lstStyle/>
          <a:p>
            <a:r>
              <a:rPr lang="en-US" dirty="0"/>
              <a:t>Click to edit Master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69988" y="2447925"/>
            <a:ext cx="21069300" cy="761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24912" tIns="112456" rIns="224912" bIns="112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0"/>
            <a:r>
              <a:rPr lang="en-US" altLang="en-US" dirty="0"/>
              <a:t>More Text</a:t>
            </a:r>
          </a:p>
          <a:p>
            <a:pPr lvl="0"/>
            <a:r>
              <a:rPr lang="en-US" altLang="en-US" dirty="0"/>
              <a:t>More text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258675"/>
            <a:ext cx="234092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13333413" y="12325350"/>
            <a:ext cx="9953625" cy="115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3200" i="1" dirty="0">
                <a:solidFill>
                  <a:srgbClr val="7F7F7F"/>
                </a:solidFill>
              </a:rPr>
              <a:t>© Jeremy Morris</a:t>
            </a:r>
          </a:p>
          <a:p>
            <a:pPr algn="r" eaLnBrk="1" hangingPunct="1"/>
            <a:endParaRPr lang="en-US" altLang="en-US" sz="3200" i="1" dirty="0">
              <a:solidFill>
                <a:srgbClr val="7F7F7F"/>
              </a:solidFill>
            </a:endParaRP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122237" y="12398375"/>
            <a:ext cx="8000999" cy="65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 i="1" dirty="0">
                <a:solidFill>
                  <a:srgbClr val="7F7F7F"/>
                </a:solidFill>
              </a:rPr>
              <a:t>Operations and Information</a:t>
            </a:r>
            <a:r>
              <a:rPr lang="en-US" altLang="en-US" sz="3200" i="1" baseline="0" dirty="0">
                <a:solidFill>
                  <a:srgbClr val="7F7F7F"/>
                </a:solidFill>
              </a:rPr>
              <a:t> Systems</a:t>
            </a:r>
            <a:endParaRPr lang="en-US" altLang="en-US" sz="3200" i="1" dirty="0">
              <a:solidFill>
                <a:srgbClr val="7F7F7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66" r:id="rId2"/>
    <p:sldLayoutId id="2147484067" r:id="rId3"/>
    <p:sldLayoutId id="2147484068" r:id="rId4"/>
  </p:sldLayoutIdLst>
  <p:transition/>
  <p:hf sldNum="0" hdr="0"/>
  <p:txStyles>
    <p:titleStyle>
      <a:lvl1pPr algn="l" defTabSz="1120775" rtl="0" eaLnBrk="0" fontAlgn="base" hangingPunct="0">
        <a:spcBef>
          <a:spcPct val="0"/>
        </a:spcBef>
        <a:spcAft>
          <a:spcPct val="0"/>
        </a:spcAft>
        <a:defRPr sz="7200" b="1" kern="1200" cap="all">
          <a:solidFill>
            <a:srgbClr val="4F4F4F"/>
          </a:solidFill>
          <a:latin typeface="Arial"/>
          <a:ea typeface="ＭＳ Ｐゴシック" charset="0"/>
          <a:cs typeface="Arial"/>
        </a:defRPr>
      </a:lvl1pPr>
      <a:lvl2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2pPr>
      <a:lvl3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3pPr>
      <a:lvl4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4pPr>
      <a:lvl5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5pPr>
      <a:lvl6pPr marL="1124704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6pPr>
      <a:lvl7pPr marL="2249407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7pPr>
      <a:lvl8pPr marL="3374111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8pPr>
      <a:lvl9pPr marL="4498817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9pPr>
    </p:titleStyle>
    <p:bodyStyle>
      <a:lvl1pPr marL="838200" indent="-838200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6600" kern="1200">
          <a:solidFill>
            <a:srgbClr val="4F4F4F"/>
          </a:solidFill>
          <a:latin typeface="Arial"/>
          <a:ea typeface="ＭＳ Ｐゴシック" charset="0"/>
          <a:cs typeface="Arial"/>
        </a:defRPr>
      </a:lvl1pPr>
      <a:lvl2pPr marL="1981200" indent="-857250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6000" kern="1200">
          <a:solidFill>
            <a:srgbClr val="4F4F4F"/>
          </a:solidFill>
          <a:latin typeface="Arial"/>
          <a:ea typeface="ＭＳ Ｐゴシック" charset="0"/>
          <a:cs typeface="Arial"/>
        </a:defRPr>
      </a:lvl2pPr>
      <a:lvl3pPr marL="2806700" indent="-557213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5400" kern="1200">
          <a:solidFill>
            <a:srgbClr val="4F4F4F"/>
          </a:solidFill>
          <a:latin typeface="Arial"/>
          <a:ea typeface="ＭＳ Ｐゴシック" charset="0"/>
          <a:cs typeface="Arial"/>
        </a:defRPr>
      </a:lvl3pPr>
      <a:lvl4pPr marL="3932238" indent="-557213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4800" kern="1200">
          <a:solidFill>
            <a:srgbClr val="4F4F4F"/>
          </a:solidFill>
          <a:latin typeface="Arial"/>
          <a:ea typeface="ＭＳ Ｐゴシック" charset="0"/>
          <a:cs typeface="Arial"/>
        </a:defRPr>
      </a:lvl4pPr>
      <a:lvl5pPr indent="4498975" algn="l" defTabSz="1120775" rtl="0" eaLnBrk="0" fontAlgn="base" hangingPunct="0">
        <a:spcBef>
          <a:spcPct val="20000"/>
        </a:spcBef>
        <a:spcAft>
          <a:spcPct val="0"/>
        </a:spcAft>
        <a:buSzPct val="100000"/>
        <a:defRPr sz="4900" kern="1200">
          <a:solidFill>
            <a:srgbClr val="4F4F4F"/>
          </a:solidFill>
          <a:latin typeface="Arial"/>
          <a:ea typeface="ＭＳ Ｐゴシック" charset="0"/>
          <a:cs typeface="Arial"/>
        </a:defRPr>
      </a:lvl5pPr>
      <a:lvl6pPr marL="6185068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309626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434182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9558740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124561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2249114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3373673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4498231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5622790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747346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871904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996458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6986588"/>
            <a:ext cx="23409275" cy="1419225"/>
          </a:xfrm>
        </p:spPr>
        <p:txBody>
          <a:bodyPr/>
          <a:lstStyle/>
          <a:p>
            <a:r>
              <a:rPr lang="en-US" altLang="en-US" dirty="0">
                <a:latin typeface="Arial" charset="0"/>
                <a:ea typeface="ＭＳ Ｐゴシック" charset="-128"/>
              </a:rPr>
              <a:t>Prioritization of Information</a:t>
            </a: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0" y="9097963"/>
            <a:ext cx="23409275" cy="125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7100" dirty="0">
                <a:solidFill>
                  <a:srgbClr val="4F4F4F"/>
                </a:solidFill>
                <a:cs typeface="Arial" charset="0"/>
              </a:rPr>
              <a:t>Business Intelligence &amp; Analytics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F64563-651F-014A-90CA-349C5017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Three disciplines for market leadership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BD7DD4F-B60F-4548-B581-5C7574CDE2EB}"/>
              </a:ext>
            </a:extLst>
          </p:cNvPr>
          <p:cNvSpPr/>
          <p:nvPr/>
        </p:nvSpPr>
        <p:spPr>
          <a:xfrm>
            <a:off x="655637" y="2544762"/>
            <a:ext cx="7086600" cy="9144000"/>
          </a:xfrm>
          <a:prstGeom prst="roundRect">
            <a:avLst>
              <a:gd name="adj" fmla="val 2827"/>
            </a:avLst>
          </a:prstGeom>
          <a:solidFill>
            <a:srgbClr val="153B5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5400" dirty="0"/>
              <a:t>Product innovation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/>
              <a:t>Leading supplier of state-of-the-art products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/>
              <a:t>Focused on technological aspects of their products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CE03E59-D686-BE45-B98B-7E114990351E}"/>
              </a:ext>
            </a:extLst>
          </p:cNvPr>
          <p:cNvSpPr/>
          <p:nvPr/>
        </p:nvSpPr>
        <p:spPr>
          <a:xfrm>
            <a:off x="8199437" y="2578935"/>
            <a:ext cx="7086600" cy="9144000"/>
          </a:xfrm>
          <a:prstGeom prst="roundRect">
            <a:avLst>
              <a:gd name="adj" fmla="val 2827"/>
            </a:avLst>
          </a:prstGeom>
          <a:solidFill>
            <a:srgbClr val="2C302E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5400" dirty="0"/>
              <a:t>Customer intimacy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/>
              <a:t>Establish a psychological connection to customers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/>
              <a:t>Must focus on customer loyalty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CDD8DB2-3DE6-0546-96AF-1D58AFD5D47C}"/>
              </a:ext>
            </a:extLst>
          </p:cNvPr>
          <p:cNvSpPr/>
          <p:nvPr/>
        </p:nvSpPr>
        <p:spPr>
          <a:xfrm>
            <a:off x="15743237" y="2578935"/>
            <a:ext cx="7086600" cy="9144000"/>
          </a:xfrm>
          <a:prstGeom prst="roundRect">
            <a:avLst>
              <a:gd name="adj" fmla="val 2827"/>
            </a:avLst>
          </a:prstGeom>
          <a:solidFill>
            <a:srgbClr val="395E66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5400" dirty="0"/>
              <a:t>Operational excellence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/>
              <a:t>Efficient in relation to production and delivery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/>
              <a:t>Compete primarily on price</a:t>
            </a:r>
          </a:p>
        </p:txBody>
      </p:sp>
    </p:spTree>
    <p:extLst>
      <p:ext uri="{BB962C8B-B14F-4D97-AF65-F5344CB8AC3E}">
        <p14:creationId xmlns:p14="http://schemas.microsoft.com/office/powerpoint/2010/main" val="353318973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EC38-0C80-234D-B102-BA3C331D9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and innovation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C5F92F6-8471-B444-A26F-C3E9E6F4AC88}"/>
              </a:ext>
            </a:extLst>
          </p:cNvPr>
          <p:cNvSpPr/>
          <p:nvPr/>
        </p:nvSpPr>
        <p:spPr>
          <a:xfrm>
            <a:off x="579438" y="2239962"/>
            <a:ext cx="22250400" cy="1447800"/>
          </a:xfrm>
          <a:prstGeom prst="roundRect">
            <a:avLst>
              <a:gd name="adj" fmla="val 2827"/>
            </a:avLst>
          </a:prstGeom>
          <a:solidFill>
            <a:srgbClr val="153B5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3600" dirty="0"/>
              <a:t>Determine which products deliver the highest revenue</a:t>
            </a:r>
          </a:p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3600" dirty="0"/>
              <a:t>Match products to markets/individuals for revenue maximization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A3F2E9F-5D98-E64C-B7C8-B12E5A33CE1E}"/>
              </a:ext>
            </a:extLst>
          </p:cNvPr>
          <p:cNvSpPr/>
          <p:nvPr/>
        </p:nvSpPr>
        <p:spPr>
          <a:xfrm>
            <a:off x="589380" y="3939498"/>
            <a:ext cx="7229057" cy="8130264"/>
          </a:xfrm>
          <a:prstGeom prst="roundRect">
            <a:avLst>
              <a:gd name="adj" fmla="val 2827"/>
            </a:avLst>
          </a:prstGeom>
          <a:solidFill>
            <a:srgbClr val="FCF7FF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Shift focus from the number of units sold to the products that deliver profits</a:t>
            </a:r>
          </a:p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Models developed to describe the current state of the market</a:t>
            </a:r>
          </a:p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Forecasting models for individual products</a:t>
            </a:r>
          </a:p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Profitability of individual products PLUS any cross-sales related to the product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PCA/Factor analysis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Basket analysis/cross-sales analysis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F59DCA5-6BE0-414D-99D1-F613C3279BCB}"/>
              </a:ext>
            </a:extLst>
          </p:cNvPr>
          <p:cNvCxnSpPr/>
          <p:nvPr/>
        </p:nvCxnSpPr>
        <p:spPr>
          <a:xfrm>
            <a:off x="884237" y="10164762"/>
            <a:ext cx="66294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DCAD00D-7F35-0B4F-BAB3-ACB4FE44E7C9}"/>
              </a:ext>
            </a:extLst>
          </p:cNvPr>
          <p:cNvSpPr/>
          <p:nvPr/>
        </p:nvSpPr>
        <p:spPr>
          <a:xfrm>
            <a:off x="8095080" y="3939498"/>
            <a:ext cx="7229057" cy="8130264"/>
          </a:xfrm>
          <a:prstGeom prst="roundRect">
            <a:avLst>
              <a:gd name="adj" fmla="val 2827"/>
            </a:avLst>
          </a:prstGeom>
          <a:solidFill>
            <a:srgbClr val="FCF7FF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Customer segmentation</a:t>
            </a:r>
          </a:p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basic needs do we meet for our customers</a:t>
            </a:r>
          </a:p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Determine how many segments</a:t>
            </a:r>
          </a:p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Identify characteristics of segments</a:t>
            </a:r>
          </a:p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Estimate customer mix in the future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EB7774-7894-8640-8403-F736ED8D7F78}"/>
              </a:ext>
            </a:extLst>
          </p:cNvPr>
          <p:cNvCxnSpPr/>
          <p:nvPr/>
        </p:nvCxnSpPr>
        <p:spPr>
          <a:xfrm>
            <a:off x="8389937" y="10164762"/>
            <a:ext cx="66294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408BF8E-3739-6D4C-AC60-ED3DBD9AE16C}"/>
              </a:ext>
            </a:extLst>
          </p:cNvPr>
          <p:cNvSpPr/>
          <p:nvPr/>
        </p:nvSpPr>
        <p:spPr>
          <a:xfrm>
            <a:off x="15600781" y="3939498"/>
            <a:ext cx="7229057" cy="8130264"/>
          </a:xfrm>
          <a:prstGeom prst="roundRect">
            <a:avLst>
              <a:gd name="adj" fmla="val 2827"/>
            </a:avLst>
          </a:prstGeom>
          <a:solidFill>
            <a:srgbClr val="FCF7FF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Products that use information and analytics as part of the delivery of value</a:t>
            </a:r>
          </a:p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Novo Nordisk creating a system that can search unstructured medical reports</a:t>
            </a:r>
          </a:p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Internet of Things (IoT) – products that use data directly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Unstructured data techniques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Advanced decision capabilities (AI)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209E39-89D0-7A44-A673-B537843C5B7C}"/>
              </a:ext>
            </a:extLst>
          </p:cNvPr>
          <p:cNvCxnSpPr/>
          <p:nvPr/>
        </p:nvCxnSpPr>
        <p:spPr>
          <a:xfrm>
            <a:off x="15895638" y="10164762"/>
            <a:ext cx="66294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44920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EC38-0C80-234D-B102-BA3C331D9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relations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C5F92F6-8471-B444-A26F-C3E9E6F4AC88}"/>
              </a:ext>
            </a:extLst>
          </p:cNvPr>
          <p:cNvSpPr/>
          <p:nvPr/>
        </p:nvSpPr>
        <p:spPr>
          <a:xfrm>
            <a:off x="579438" y="2239962"/>
            <a:ext cx="22250400" cy="1447800"/>
          </a:xfrm>
          <a:prstGeom prst="roundRect">
            <a:avLst>
              <a:gd name="adj" fmla="val 2827"/>
            </a:avLst>
          </a:prstGeom>
          <a:solidFill>
            <a:srgbClr val="2C302E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3600" dirty="0"/>
              <a:t>How does the customer feel</a:t>
            </a:r>
          </a:p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3600" dirty="0"/>
              <a:t>How can we best meet their needs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A3F2E9F-5D98-E64C-B7C8-B12E5A33CE1E}"/>
              </a:ext>
            </a:extLst>
          </p:cNvPr>
          <p:cNvSpPr/>
          <p:nvPr/>
        </p:nvSpPr>
        <p:spPr>
          <a:xfrm>
            <a:off x="589380" y="3939498"/>
            <a:ext cx="7229057" cy="8130264"/>
          </a:xfrm>
          <a:prstGeom prst="roundRect">
            <a:avLst>
              <a:gd name="adj" fmla="val 2827"/>
            </a:avLst>
          </a:prstGeom>
          <a:solidFill>
            <a:srgbClr val="FCF7FF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Group customers in segments</a:t>
            </a:r>
          </a:p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Value-based segments</a:t>
            </a:r>
          </a:p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Most valuable customers to be maintained, middle to be upsold, bottom to not disrupt the business model</a:t>
            </a:r>
          </a:p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Needs-based segments</a:t>
            </a:r>
          </a:p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Used to optimize marketing spend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priori segments (i.e. value)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 analysis</a:t>
            </a:r>
          </a:p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F59DCA5-6BE0-414D-99D1-F613C3279BCB}"/>
              </a:ext>
            </a:extLst>
          </p:cNvPr>
          <p:cNvCxnSpPr/>
          <p:nvPr/>
        </p:nvCxnSpPr>
        <p:spPr>
          <a:xfrm>
            <a:off x="884237" y="10164762"/>
            <a:ext cx="66294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DCAD00D-7F35-0B4F-BAB3-ACB4FE44E7C9}"/>
              </a:ext>
            </a:extLst>
          </p:cNvPr>
          <p:cNvSpPr/>
          <p:nvPr/>
        </p:nvSpPr>
        <p:spPr>
          <a:xfrm>
            <a:off x="8095080" y="3939498"/>
            <a:ext cx="7229057" cy="8130264"/>
          </a:xfrm>
          <a:prstGeom prst="roundRect">
            <a:avLst>
              <a:gd name="adj" fmla="val 2827"/>
            </a:avLst>
          </a:prstGeom>
          <a:solidFill>
            <a:srgbClr val="FCF7FF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Customer lifetime value and Churn</a:t>
            </a:r>
          </a:p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much can I expect to earn from a customer over time</a:t>
            </a:r>
          </a:p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Churn seeks to predict the probability of retaining a customer</a:t>
            </a:r>
          </a:p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May also concern itself with the expected life of the customer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Financial models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ML or Survival models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EB7774-7894-8640-8403-F736ED8D7F78}"/>
              </a:ext>
            </a:extLst>
          </p:cNvPr>
          <p:cNvCxnSpPr/>
          <p:nvPr/>
        </p:nvCxnSpPr>
        <p:spPr>
          <a:xfrm>
            <a:off x="8389937" y="10164762"/>
            <a:ext cx="66294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408BF8E-3739-6D4C-AC60-ED3DBD9AE16C}"/>
              </a:ext>
            </a:extLst>
          </p:cNvPr>
          <p:cNvSpPr/>
          <p:nvPr/>
        </p:nvSpPr>
        <p:spPr>
          <a:xfrm>
            <a:off x="15600781" y="3939498"/>
            <a:ext cx="7229057" cy="8130264"/>
          </a:xfrm>
          <a:prstGeom prst="roundRect">
            <a:avLst>
              <a:gd name="adj" fmla="val 2827"/>
            </a:avLst>
          </a:prstGeom>
          <a:solidFill>
            <a:srgbClr val="FCF7FF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Customer feedback</a:t>
            </a:r>
          </a:p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Ask general feedback and loyalty questions</a:t>
            </a:r>
          </a:p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Typically happen via a questionnaire </a:t>
            </a:r>
          </a:p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Attempt to get many touchpoints throughout the year</a:t>
            </a:r>
          </a:p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Also might seek yearly feedback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Brand awareness studies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Net Promoter Score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209E39-89D0-7A44-A673-B537843C5B7C}"/>
              </a:ext>
            </a:extLst>
          </p:cNvPr>
          <p:cNvCxnSpPr/>
          <p:nvPr/>
        </p:nvCxnSpPr>
        <p:spPr>
          <a:xfrm>
            <a:off x="15895638" y="10164762"/>
            <a:ext cx="66294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76027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EC38-0C80-234D-B102-BA3C331D9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excellence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C5F92F6-8471-B444-A26F-C3E9E6F4AC88}"/>
              </a:ext>
            </a:extLst>
          </p:cNvPr>
          <p:cNvSpPr/>
          <p:nvPr/>
        </p:nvSpPr>
        <p:spPr>
          <a:xfrm>
            <a:off x="579438" y="2239962"/>
            <a:ext cx="22250400" cy="1447800"/>
          </a:xfrm>
          <a:prstGeom prst="roundRect">
            <a:avLst>
              <a:gd name="adj" fmla="val 2827"/>
            </a:avLst>
          </a:prstGeom>
          <a:solidFill>
            <a:srgbClr val="395E66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3600" dirty="0"/>
              <a:t>Drive down costs</a:t>
            </a:r>
          </a:p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3600" dirty="0"/>
              <a:t>Optimize internal processes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A3F2E9F-5D98-E64C-B7C8-B12E5A33CE1E}"/>
              </a:ext>
            </a:extLst>
          </p:cNvPr>
          <p:cNvSpPr/>
          <p:nvPr/>
        </p:nvSpPr>
        <p:spPr>
          <a:xfrm>
            <a:off x="589380" y="3939498"/>
            <a:ext cx="7229057" cy="8130264"/>
          </a:xfrm>
          <a:prstGeom prst="roundRect">
            <a:avLst>
              <a:gd name="adj" fmla="val 2827"/>
            </a:avLst>
          </a:prstGeom>
          <a:solidFill>
            <a:srgbClr val="FCF7FF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Measurement of target achievement</a:t>
            </a:r>
          </a:p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Know where we should have been to adjust resources or competencies</a:t>
            </a:r>
          </a:p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 parts of the organization are pulling together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Dashboarding tools</a:t>
            </a:r>
          </a:p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F59DCA5-6BE0-414D-99D1-F613C3279BCB}"/>
              </a:ext>
            </a:extLst>
          </p:cNvPr>
          <p:cNvCxnSpPr/>
          <p:nvPr/>
        </p:nvCxnSpPr>
        <p:spPr>
          <a:xfrm>
            <a:off x="884237" y="10164762"/>
            <a:ext cx="66294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DCAD00D-7F35-0B4F-BAB3-ACB4FE44E7C9}"/>
              </a:ext>
            </a:extLst>
          </p:cNvPr>
          <p:cNvSpPr/>
          <p:nvPr/>
        </p:nvSpPr>
        <p:spPr>
          <a:xfrm>
            <a:off x="8095080" y="3939498"/>
            <a:ext cx="7229057" cy="8130264"/>
          </a:xfrm>
          <a:prstGeom prst="roundRect">
            <a:avLst>
              <a:gd name="adj" fmla="val 2827"/>
            </a:avLst>
          </a:prstGeom>
          <a:solidFill>
            <a:srgbClr val="FCF7FF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When competing on price need to make sure we optimize the business while not affecting customer loyalty</a:t>
            </a:r>
          </a:p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Compare the company with other competing enterprises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Financial models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Competitive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EB7774-7894-8640-8403-F736ED8D7F78}"/>
              </a:ext>
            </a:extLst>
          </p:cNvPr>
          <p:cNvCxnSpPr/>
          <p:nvPr/>
        </p:nvCxnSpPr>
        <p:spPr>
          <a:xfrm>
            <a:off x="8389937" y="10164762"/>
            <a:ext cx="66294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408BF8E-3739-6D4C-AC60-ED3DBD9AE16C}"/>
              </a:ext>
            </a:extLst>
          </p:cNvPr>
          <p:cNvSpPr/>
          <p:nvPr/>
        </p:nvSpPr>
        <p:spPr>
          <a:xfrm>
            <a:off x="15600781" y="3939498"/>
            <a:ext cx="7229057" cy="8130264"/>
          </a:xfrm>
          <a:prstGeom prst="roundRect">
            <a:avLst>
              <a:gd name="adj" fmla="val 2827"/>
            </a:avLst>
          </a:prstGeom>
          <a:solidFill>
            <a:srgbClr val="FCF7FF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Control charts</a:t>
            </a:r>
          </a:p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Minimize waste and variance</a:t>
            </a:r>
          </a:p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Need to make processes stable and predictable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Six Sigma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209E39-89D0-7A44-A673-B537843C5B7C}"/>
              </a:ext>
            </a:extLst>
          </p:cNvPr>
          <p:cNvCxnSpPr/>
          <p:nvPr/>
        </p:nvCxnSpPr>
        <p:spPr>
          <a:xfrm>
            <a:off x="15895638" y="10164762"/>
            <a:ext cx="66294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56960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3" descr="DESB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3900488"/>
            <a:ext cx="1755775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63197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nline Programs Template White[1]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Michael Lewis Online PPT Template.potm</Template>
  <TotalTime>14134</TotalTime>
  <Words>404</Words>
  <Application>Microsoft Macintosh PowerPoint</Application>
  <PresentationFormat>Custom</PresentationFormat>
  <Paragraphs>103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ＭＳ Ｐゴシック</vt:lpstr>
      <vt:lpstr>Arial</vt:lpstr>
      <vt:lpstr>Calibri</vt:lpstr>
      <vt:lpstr>Online Programs Template White[1]</vt:lpstr>
      <vt:lpstr>PowerPoint Presentation</vt:lpstr>
      <vt:lpstr>Three disciplines for market leadership</vt:lpstr>
      <vt:lpstr>Product and innovation</vt:lpstr>
      <vt:lpstr>Customer relations</vt:lpstr>
      <vt:lpstr>Operational excellence</vt:lpstr>
      <vt:lpstr>PowerPoint Presentation</vt:lpstr>
    </vt:vector>
  </TitlesOfParts>
  <Company>University of Nevada Reno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 Strategy Analysis</dc:title>
  <dc:creator>jeff</dc:creator>
  <cp:lastModifiedBy>Jeremy Morris</cp:lastModifiedBy>
  <cp:revision>344</cp:revision>
  <dcterms:created xsi:type="dcterms:W3CDTF">2007-05-02T01:14:38Z</dcterms:created>
  <dcterms:modified xsi:type="dcterms:W3CDTF">2019-06-28T19:25:09Z</dcterms:modified>
</cp:coreProperties>
</file>