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notesMasterIdLst>
    <p:notesMasterId r:id="rId5"/>
  </p:notesMasterIdLst>
  <p:handoutMasterIdLst>
    <p:handoutMasterId r:id="rId6"/>
  </p:handoutMasterIdLst>
  <p:sldIdLst>
    <p:sldId id="280" r:id="rId2"/>
    <p:sldId id="302" r:id="rId3"/>
    <p:sldId id="301" r:id="rId4"/>
  </p:sldIdLst>
  <p:sldSz cx="23409275" cy="1316672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11207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224472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33686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4494213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1" userDrawn="1">
          <p15:clr>
            <a:srgbClr val="A4A3A4"/>
          </p15:clr>
        </p15:guide>
        <p15:guide id="2" pos="8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E66"/>
    <a:srgbClr val="2C302E"/>
    <a:srgbClr val="FCF7FF"/>
    <a:srgbClr val="153B50"/>
    <a:srgbClr val="99CCEE"/>
    <a:srgbClr val="C3979F"/>
    <a:srgbClr val="023C40"/>
    <a:srgbClr val="E71D36"/>
    <a:srgbClr val="2EC4B6"/>
    <a:srgbClr val="FDFF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19"/>
    <p:restoredTop sz="89416"/>
  </p:normalViewPr>
  <p:slideViewPr>
    <p:cSldViewPr showGuides="1">
      <p:cViewPr varScale="1">
        <p:scale>
          <a:sx n="66" d="100"/>
          <a:sy n="66" d="100"/>
        </p:scale>
        <p:origin x="224" y="232"/>
      </p:cViewPr>
      <p:guideLst>
        <p:guide orient="horz" pos="931"/>
        <p:guide pos="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ED862-AF33-0947-A601-FA6040CBDB50}" type="datetimeFigureOut">
              <a:rPr lang="en-US" smtClean="0"/>
              <a:t>6/28/19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96838-F269-354B-874A-12817284FD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04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E0659F-3E19-A049-AC1A-FB6BFDC665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1121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1207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224472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33686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4494213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5623378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6748052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7872729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8997403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0659F-3E19-A049-AC1A-FB6BFDC66573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815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ESB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2087563"/>
            <a:ext cx="1669732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6986664"/>
            <a:ext cx="23409275" cy="1419654"/>
          </a:xfrm>
        </p:spPr>
        <p:txBody>
          <a:bodyPr/>
          <a:lstStyle>
            <a:lvl1pPr marL="0" indent="0" algn="ctr">
              <a:buNone/>
              <a:defRPr sz="9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402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61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67534" y="2468562"/>
            <a:ext cx="21069300" cy="8821737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Add Content Here</a:t>
            </a:r>
          </a:p>
          <a:p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  <a:p>
            <a:pPr lvl="1"/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</p:txBody>
      </p:sp>
    </p:spTree>
    <p:extLst>
      <p:ext uri="{BB962C8B-B14F-4D97-AF65-F5344CB8AC3E}">
        <p14:creationId xmlns:p14="http://schemas.microsoft.com/office/powerpoint/2010/main" val="140149664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54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491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99719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5352264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87362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78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9988" y="469900"/>
            <a:ext cx="21069300" cy="1365250"/>
          </a:xfrm>
          <a:prstGeom prst="rect">
            <a:avLst/>
          </a:prstGeom>
        </p:spPr>
        <p:txBody>
          <a:bodyPr vert="horz" lIns="224912" tIns="112456" rIns="224912" bIns="112456" rtlCol="0" anchor="b">
            <a:noAutofit/>
          </a:bodyPr>
          <a:lstStyle/>
          <a:p>
            <a:r>
              <a:rPr lang="en-US" dirty="0"/>
              <a:t>Click to edit Master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69988" y="2447925"/>
            <a:ext cx="21069300" cy="761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24912" tIns="112456" rIns="224912" bIns="112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0"/>
            <a:r>
              <a:rPr lang="en-US" altLang="en-US" dirty="0"/>
              <a:t>More Text</a:t>
            </a:r>
          </a:p>
          <a:p>
            <a:pPr lvl="0"/>
            <a:r>
              <a:rPr lang="en-US" altLang="en-US" dirty="0"/>
              <a:t>More text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258675"/>
            <a:ext cx="234092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13333413" y="12325350"/>
            <a:ext cx="9953625" cy="115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3200" i="1" dirty="0">
                <a:solidFill>
                  <a:srgbClr val="7F7F7F"/>
                </a:solidFill>
              </a:rPr>
              <a:t>© Jeremy Morris</a:t>
            </a:r>
          </a:p>
          <a:p>
            <a:pPr algn="r" eaLnBrk="1" hangingPunct="1"/>
            <a:endParaRPr lang="en-US" altLang="en-US" sz="3200" i="1" dirty="0">
              <a:solidFill>
                <a:srgbClr val="7F7F7F"/>
              </a:solidFill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122237" y="12398375"/>
            <a:ext cx="8000999" cy="65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 i="1" dirty="0">
                <a:solidFill>
                  <a:srgbClr val="7F7F7F"/>
                </a:solidFill>
              </a:rPr>
              <a:t>Operations and Information</a:t>
            </a:r>
            <a:r>
              <a:rPr lang="en-US" altLang="en-US" sz="3200" i="1" baseline="0" dirty="0">
                <a:solidFill>
                  <a:srgbClr val="7F7F7F"/>
                </a:solidFill>
              </a:rPr>
              <a:t> Systems</a:t>
            </a:r>
            <a:endParaRPr lang="en-US" altLang="en-US" sz="3200" i="1" dirty="0">
              <a:solidFill>
                <a:srgbClr val="7F7F7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66" r:id="rId2"/>
    <p:sldLayoutId id="2147484067" r:id="rId3"/>
    <p:sldLayoutId id="2147484068" r:id="rId4"/>
  </p:sldLayoutIdLst>
  <p:transition/>
  <p:hf sldNum="0" hdr="0"/>
  <p:txStyles>
    <p:titleStyle>
      <a:lvl1pPr algn="l" defTabSz="1120775" rtl="0" eaLnBrk="0" fontAlgn="base" hangingPunct="0">
        <a:spcBef>
          <a:spcPct val="0"/>
        </a:spcBef>
        <a:spcAft>
          <a:spcPct val="0"/>
        </a:spcAft>
        <a:defRPr sz="7200" b="1" kern="1200" cap="all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2pPr>
      <a:lvl3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3pPr>
      <a:lvl4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4pPr>
      <a:lvl5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5pPr>
      <a:lvl6pPr marL="1124704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6pPr>
      <a:lvl7pPr marL="224940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7pPr>
      <a:lvl8pPr marL="3374111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8pPr>
      <a:lvl9pPr marL="449881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9pPr>
    </p:titleStyle>
    <p:bodyStyle>
      <a:lvl1pPr marL="838200" indent="-83820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600" kern="1200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marL="1981200" indent="-85725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000" kern="1200">
          <a:solidFill>
            <a:srgbClr val="4F4F4F"/>
          </a:solidFill>
          <a:latin typeface="Arial"/>
          <a:ea typeface="ＭＳ Ｐゴシック" charset="0"/>
          <a:cs typeface="Arial"/>
        </a:defRPr>
      </a:lvl2pPr>
      <a:lvl3pPr marL="2806700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5400" kern="1200">
          <a:solidFill>
            <a:srgbClr val="4F4F4F"/>
          </a:solidFill>
          <a:latin typeface="Arial"/>
          <a:ea typeface="ＭＳ Ｐゴシック" charset="0"/>
          <a:cs typeface="Arial"/>
        </a:defRPr>
      </a:lvl3pPr>
      <a:lvl4pPr marL="3932238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4800" kern="1200">
          <a:solidFill>
            <a:srgbClr val="4F4F4F"/>
          </a:solidFill>
          <a:latin typeface="Arial"/>
          <a:ea typeface="ＭＳ Ｐゴシック" charset="0"/>
          <a:cs typeface="Arial"/>
        </a:defRPr>
      </a:lvl4pPr>
      <a:lvl5pPr indent="4498975" algn="l" defTabSz="1120775" rtl="0" eaLnBrk="0" fontAlgn="base" hangingPunct="0">
        <a:spcBef>
          <a:spcPct val="20000"/>
        </a:spcBef>
        <a:spcAft>
          <a:spcPct val="0"/>
        </a:spcAft>
        <a:buSzPct val="100000"/>
        <a:defRPr sz="4900" kern="1200">
          <a:solidFill>
            <a:srgbClr val="4F4F4F"/>
          </a:solidFill>
          <a:latin typeface="Arial"/>
          <a:ea typeface="ＭＳ Ｐゴシック" charset="0"/>
          <a:cs typeface="Arial"/>
        </a:defRPr>
      </a:lvl5pPr>
      <a:lvl6pPr marL="6185068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309626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434182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558740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12456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224911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373673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9823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62279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747346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87190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996458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6986588"/>
            <a:ext cx="23409275" cy="1419225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Objectives and Key Results</a:t>
            </a: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0" y="9097963"/>
            <a:ext cx="23409275" cy="125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7100" dirty="0">
                <a:solidFill>
                  <a:srgbClr val="4F4F4F"/>
                </a:solidFill>
                <a:cs typeface="Arial" charset="0"/>
              </a:rPr>
              <a:t>Business Intelligence &amp; Analytics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ACAFD-5655-044C-93DB-B3750016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3AD7C-F464-F74B-BF7C-941B2E77EFFE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Supplemental material</a:t>
            </a:r>
          </a:p>
          <a:p>
            <a:r>
              <a:rPr lang="en-US" dirty="0"/>
              <a:t>Related to the SMART goal system discussed in this chapter</a:t>
            </a:r>
          </a:p>
          <a:p>
            <a:r>
              <a:rPr lang="en-US" dirty="0"/>
              <a:t>Used at many companies large and small to coordinate activities across functions</a:t>
            </a:r>
          </a:p>
          <a:p>
            <a:r>
              <a:rPr lang="en-US" dirty="0"/>
              <a:t>Good example of the Holistic scenario where all levels off a company are thinking about the strategy and how data can fit into their own work</a:t>
            </a:r>
          </a:p>
        </p:txBody>
      </p:sp>
    </p:spTree>
    <p:extLst>
      <p:ext uri="{BB962C8B-B14F-4D97-AF65-F5344CB8AC3E}">
        <p14:creationId xmlns:p14="http://schemas.microsoft.com/office/powerpoint/2010/main" val="293026085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3" descr="DESB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3900488"/>
            <a:ext cx="175577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63197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nline Programs Template White[1]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Michael Lewis Online PPT Template.potm</Template>
  <TotalTime>14134</TotalTime>
  <Words>60</Words>
  <Application>Microsoft Macintosh PowerPoint</Application>
  <PresentationFormat>Custom</PresentationFormat>
  <Paragraphs>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ＭＳ Ｐゴシック</vt:lpstr>
      <vt:lpstr>Arial</vt:lpstr>
      <vt:lpstr>Online Programs Template White[1]</vt:lpstr>
      <vt:lpstr>PowerPoint Presentation</vt:lpstr>
      <vt:lpstr>summary</vt:lpstr>
      <vt:lpstr>PowerPoint Presentation</vt:lpstr>
    </vt:vector>
  </TitlesOfParts>
  <Company>University of Nevada Reno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 Strategy Analysis</dc:title>
  <dc:creator>jeff</dc:creator>
  <cp:lastModifiedBy>Jeremy Morris</cp:lastModifiedBy>
  <cp:revision>344</cp:revision>
  <dcterms:created xsi:type="dcterms:W3CDTF">2007-05-02T01:14:38Z</dcterms:created>
  <dcterms:modified xsi:type="dcterms:W3CDTF">2019-06-28T19:24:46Z</dcterms:modified>
</cp:coreProperties>
</file>