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3"/>
  </p:notesMasterIdLst>
  <p:handoutMasterIdLst>
    <p:handoutMasterId r:id="rId14"/>
  </p:handoutMasterIdLst>
  <p:sldIdLst>
    <p:sldId id="280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01" r:id="rId12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16F"/>
    <a:srgbClr val="109648"/>
    <a:srgbClr val="8AF3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6"/>
    <p:restoredTop sz="89380"/>
  </p:normalViewPr>
  <p:slideViewPr>
    <p:cSldViewPr showGuides="1">
      <p:cViewPr varScale="1">
        <p:scale>
          <a:sx n="54" d="100"/>
          <a:sy n="54" d="100"/>
        </p:scale>
        <p:origin x="320" y="752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Linking Strategy and BA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7B79-BF71-6B48-923B-DDB5954F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19E14-BCD7-184F-A2C2-AEDC887C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62" y="-122238"/>
            <a:ext cx="23456899" cy="1466056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FB34F4-0BF5-9142-A77C-5D0A2F77859B}"/>
              </a:ext>
            </a:extLst>
          </p:cNvPr>
          <p:cNvSpPr/>
          <p:nvPr/>
        </p:nvSpPr>
        <p:spPr>
          <a:xfrm>
            <a:off x="1188427" y="1178762"/>
            <a:ext cx="7468210" cy="8833599"/>
          </a:xfrm>
          <a:prstGeom prst="roundRect">
            <a:avLst>
              <a:gd name="adj" fmla="val 3022"/>
            </a:avLst>
          </a:prstGeom>
          <a:solidFill>
            <a:srgbClr val="49516F">
              <a:alpha val="5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Business strategy is used to direct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Typically updated yearly (and not overhauled often)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Information (or data) is used to direct execution of the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Information can also be used to inform the strategy when being developed</a:t>
            </a:r>
          </a:p>
        </p:txBody>
      </p:sp>
    </p:spTree>
    <p:extLst>
      <p:ext uri="{BB962C8B-B14F-4D97-AF65-F5344CB8AC3E}">
        <p14:creationId xmlns:p14="http://schemas.microsoft.com/office/powerpoint/2010/main" val="30613431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DB3C-9E32-E041-B533-8D4E6E14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strategy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869972-A6A4-714E-A492-76A9DF8EDD9E}"/>
              </a:ext>
            </a:extLst>
          </p:cNvPr>
          <p:cNvSpPr/>
          <p:nvPr/>
        </p:nvSpPr>
        <p:spPr>
          <a:xfrm>
            <a:off x="3170237" y="4525962"/>
            <a:ext cx="4953000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34BCB-FEE5-1A41-B3EE-08C6F5EA130B}"/>
              </a:ext>
            </a:extLst>
          </p:cNvPr>
          <p:cNvSpPr txBox="1"/>
          <p:nvPr/>
        </p:nvSpPr>
        <p:spPr>
          <a:xfrm>
            <a:off x="3475037" y="6888162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description of the overall way in which a business currently is, and is to be, run.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7E627-6FC8-7A4F-8C4B-7C3C3C39D3F7}"/>
              </a:ext>
            </a:extLst>
          </p:cNvPr>
          <p:cNvSpPr txBox="1"/>
          <p:nvPr/>
        </p:nvSpPr>
        <p:spPr>
          <a:xfrm>
            <a:off x="11726612" y="4951402"/>
            <a:ext cx="9067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Properties of a strategy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It’s purpose is to adapt each business area, resources and activities to the market in which the organization operates.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Typically covers a year at a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Attempts to handle company issues in the short run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creating competitive advantage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23863521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2425C77-17C5-AF4C-96A6-673BFFAD3024}"/>
              </a:ext>
            </a:extLst>
          </p:cNvPr>
          <p:cNvSpPr/>
          <p:nvPr/>
        </p:nvSpPr>
        <p:spPr>
          <a:xfrm>
            <a:off x="6218237" y="2087562"/>
            <a:ext cx="9829800" cy="98298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DA4A61-A371-0745-9C1E-DF37E087C7CA}"/>
              </a:ext>
            </a:extLst>
          </p:cNvPr>
          <p:cNvSpPr/>
          <p:nvPr/>
        </p:nvSpPr>
        <p:spPr>
          <a:xfrm>
            <a:off x="7970837" y="30019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3D2C3-C882-3B49-BBC3-5F985E447ABF}"/>
              </a:ext>
            </a:extLst>
          </p:cNvPr>
          <p:cNvSpPr/>
          <p:nvPr/>
        </p:nvSpPr>
        <p:spPr>
          <a:xfrm>
            <a:off x="6980237" y="62785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F55EC-DAF0-F141-97FC-1EE7D0C55B06}"/>
              </a:ext>
            </a:extLst>
          </p:cNvPr>
          <p:cNvSpPr/>
          <p:nvPr/>
        </p:nvSpPr>
        <p:spPr>
          <a:xfrm>
            <a:off x="11287458" y="41449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6B3A97-7177-C640-A708-2A43CC5249E1}"/>
              </a:ext>
            </a:extLst>
          </p:cNvPr>
          <p:cNvSpPr/>
          <p:nvPr/>
        </p:nvSpPr>
        <p:spPr>
          <a:xfrm>
            <a:off x="10333038" y="78025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A8AEA-C133-5B4E-B23A-E99364510DBB}"/>
              </a:ext>
            </a:extLst>
          </p:cNvPr>
          <p:cNvSpPr txBox="1"/>
          <p:nvPr/>
        </p:nvSpPr>
        <p:spPr>
          <a:xfrm>
            <a:off x="9028350" y="819219"/>
            <a:ext cx="420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23274873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B41DE11-3335-5F46-AE9B-B620566D6233}"/>
              </a:ext>
            </a:extLst>
          </p:cNvPr>
          <p:cNvSpPr/>
          <p:nvPr/>
        </p:nvSpPr>
        <p:spPr>
          <a:xfrm>
            <a:off x="2941637" y="3078162"/>
            <a:ext cx="16611600" cy="7543800"/>
          </a:xfrm>
          <a:prstGeom prst="ellipse">
            <a:avLst/>
          </a:prstGeom>
          <a:solidFill>
            <a:srgbClr val="109648">
              <a:alpha val="15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92D39-0F5E-F249-AE59-776BF70C21E1}"/>
              </a:ext>
            </a:extLst>
          </p:cNvPr>
          <p:cNvSpPr txBox="1"/>
          <p:nvPr/>
        </p:nvSpPr>
        <p:spPr>
          <a:xfrm>
            <a:off x="8923337" y="1554162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Your Market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6F7BB-DB00-744F-918C-E1FB3FD63114}"/>
              </a:ext>
            </a:extLst>
          </p:cNvPr>
          <p:cNvSpPr/>
          <p:nvPr/>
        </p:nvSpPr>
        <p:spPr>
          <a:xfrm>
            <a:off x="6218237" y="2087562"/>
            <a:ext cx="9829800" cy="98298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6C2DD-006D-F04E-9178-16C2B622F889}"/>
              </a:ext>
            </a:extLst>
          </p:cNvPr>
          <p:cNvSpPr/>
          <p:nvPr/>
        </p:nvSpPr>
        <p:spPr>
          <a:xfrm>
            <a:off x="7970837" y="30019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E5FB35-E9A7-1842-B54A-31E96AB0D5D6}"/>
              </a:ext>
            </a:extLst>
          </p:cNvPr>
          <p:cNvSpPr/>
          <p:nvPr/>
        </p:nvSpPr>
        <p:spPr>
          <a:xfrm>
            <a:off x="6980237" y="62785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4FD55D-935E-E544-8941-E2CB4EE7619D}"/>
              </a:ext>
            </a:extLst>
          </p:cNvPr>
          <p:cNvSpPr/>
          <p:nvPr/>
        </p:nvSpPr>
        <p:spPr>
          <a:xfrm>
            <a:off x="11287458" y="41449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8FDAC-1DEC-0D49-82BB-CB7CB17F5EF7}"/>
              </a:ext>
            </a:extLst>
          </p:cNvPr>
          <p:cNvSpPr/>
          <p:nvPr/>
        </p:nvSpPr>
        <p:spPr>
          <a:xfrm>
            <a:off x="10333038" y="7802562"/>
            <a:ext cx="3200400" cy="3200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6C085-6578-8C47-9B74-437E3699CE28}"/>
              </a:ext>
            </a:extLst>
          </p:cNvPr>
          <p:cNvSpPr txBox="1"/>
          <p:nvPr/>
        </p:nvSpPr>
        <p:spPr>
          <a:xfrm>
            <a:off x="9028350" y="12027735"/>
            <a:ext cx="420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18449177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B41DE11-3335-5F46-AE9B-B620566D6233}"/>
              </a:ext>
            </a:extLst>
          </p:cNvPr>
          <p:cNvSpPr/>
          <p:nvPr/>
        </p:nvSpPr>
        <p:spPr>
          <a:xfrm>
            <a:off x="2941637" y="3078162"/>
            <a:ext cx="16611600" cy="7543800"/>
          </a:xfrm>
          <a:prstGeom prst="ellipse">
            <a:avLst/>
          </a:prstGeom>
          <a:solidFill>
            <a:srgbClr val="109648">
              <a:alpha val="15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92D39-0F5E-F249-AE59-776BF70C21E1}"/>
              </a:ext>
            </a:extLst>
          </p:cNvPr>
          <p:cNvSpPr txBox="1"/>
          <p:nvPr/>
        </p:nvSpPr>
        <p:spPr>
          <a:xfrm>
            <a:off x="8923337" y="1554162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Your Market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6F7BB-DB00-744F-918C-E1FB3FD63114}"/>
              </a:ext>
            </a:extLst>
          </p:cNvPr>
          <p:cNvSpPr/>
          <p:nvPr/>
        </p:nvSpPr>
        <p:spPr>
          <a:xfrm>
            <a:off x="4618037" y="3706812"/>
            <a:ext cx="9525000" cy="6286500"/>
          </a:xfrm>
          <a:prstGeom prst="ellipse">
            <a:avLst/>
          </a:prstGeom>
          <a:solidFill>
            <a:srgbClr val="109648">
              <a:alpha val="6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6C2DD-006D-F04E-9178-16C2B622F889}"/>
              </a:ext>
            </a:extLst>
          </p:cNvPr>
          <p:cNvSpPr/>
          <p:nvPr/>
        </p:nvSpPr>
        <p:spPr>
          <a:xfrm>
            <a:off x="5790970" y="4443884"/>
            <a:ext cx="3581400" cy="2057400"/>
          </a:xfrm>
          <a:prstGeom prst="ellipse">
            <a:avLst/>
          </a:prstGeom>
          <a:solidFill>
            <a:srgbClr val="109648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E5FB35-E9A7-1842-B54A-31E96AB0D5D6}"/>
              </a:ext>
            </a:extLst>
          </p:cNvPr>
          <p:cNvSpPr/>
          <p:nvPr/>
        </p:nvSpPr>
        <p:spPr>
          <a:xfrm>
            <a:off x="6111748" y="6735762"/>
            <a:ext cx="3007980" cy="2133600"/>
          </a:xfrm>
          <a:prstGeom prst="ellipse">
            <a:avLst/>
          </a:prstGeom>
          <a:solidFill>
            <a:srgbClr val="109648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4FD55D-935E-E544-8941-E2CB4EE7619D}"/>
              </a:ext>
            </a:extLst>
          </p:cNvPr>
          <p:cNvSpPr/>
          <p:nvPr/>
        </p:nvSpPr>
        <p:spPr>
          <a:xfrm>
            <a:off x="9625012" y="4497387"/>
            <a:ext cx="3922379" cy="2514600"/>
          </a:xfrm>
          <a:prstGeom prst="ellipse">
            <a:avLst/>
          </a:prstGeom>
          <a:solidFill>
            <a:srgbClr val="109648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8FDAC-1DEC-0D49-82BB-CB7CB17F5EF7}"/>
              </a:ext>
            </a:extLst>
          </p:cNvPr>
          <p:cNvSpPr/>
          <p:nvPr/>
        </p:nvSpPr>
        <p:spPr>
          <a:xfrm>
            <a:off x="9288003" y="7088743"/>
            <a:ext cx="3809999" cy="1981200"/>
          </a:xfrm>
          <a:prstGeom prst="ellipse">
            <a:avLst/>
          </a:prstGeom>
          <a:solidFill>
            <a:srgbClr val="109648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5171825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DB3C-9E32-E041-B533-8D4E6E14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strategy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869972-A6A4-714E-A492-76A9DF8EDD9E}"/>
              </a:ext>
            </a:extLst>
          </p:cNvPr>
          <p:cNvSpPr/>
          <p:nvPr/>
        </p:nvSpPr>
        <p:spPr>
          <a:xfrm>
            <a:off x="3170237" y="4525962"/>
            <a:ext cx="4953000" cy="2133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34BCB-FEE5-1A41-B3EE-08C6F5EA130B}"/>
              </a:ext>
            </a:extLst>
          </p:cNvPr>
          <p:cNvSpPr txBox="1"/>
          <p:nvPr/>
        </p:nvSpPr>
        <p:spPr>
          <a:xfrm>
            <a:off x="3475037" y="6888162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description of the overall way in which a business currently is, and is to be, run.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FDEE5-579D-DC43-8C46-02F0C591A9F6}"/>
              </a:ext>
            </a:extLst>
          </p:cNvPr>
          <p:cNvSpPr txBox="1"/>
          <p:nvPr/>
        </p:nvSpPr>
        <p:spPr>
          <a:xfrm>
            <a:off x="11726612" y="4951402"/>
            <a:ext cx="9067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Properties of a strategy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It’s purpose is to adapt each business area, resources and activities to the market in which the organization operates.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Typically covers a year at a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Attempts to handle company issues in the short run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creating competitive advantage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10907049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3C73-F1FD-BB46-BFBD-F8182D54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cycle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81CF3-2CE7-844F-8EFF-32FDBCF40260}"/>
              </a:ext>
            </a:extLst>
          </p:cNvPr>
          <p:cNvSpPr txBox="1"/>
          <p:nvPr/>
        </p:nvSpPr>
        <p:spPr>
          <a:xfrm>
            <a:off x="4541837" y="3485313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Strategy Year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53627-36F2-F042-9C69-61AF1A38573B}"/>
              </a:ext>
            </a:extLst>
          </p:cNvPr>
          <p:cNvSpPr txBox="1"/>
          <p:nvPr/>
        </p:nvSpPr>
        <p:spPr>
          <a:xfrm>
            <a:off x="11704638" y="3485313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dirty="0"/>
              <a:t>Sales target of XX</a:t>
            </a:r>
          </a:p>
          <a:p>
            <a:pPr marL="742950" indent="-742950">
              <a:buAutoNum type="alphaUcPeriod"/>
            </a:pPr>
            <a:r>
              <a:rPr lang="en-US" sz="4000" dirty="0"/>
              <a:t>Marketing ROI of YY</a:t>
            </a:r>
          </a:p>
          <a:p>
            <a:pPr marL="742950" indent="-742950">
              <a:buAutoNum type="alphaUcPeriod"/>
            </a:pPr>
            <a:r>
              <a:rPr lang="en-US" sz="4000" dirty="0"/>
              <a:t>Customer Sat of ZZ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2B315-E5F5-1646-9437-518F272D3CEE}"/>
              </a:ext>
            </a:extLst>
          </p:cNvPr>
          <p:cNvCxnSpPr/>
          <p:nvPr/>
        </p:nvCxnSpPr>
        <p:spPr>
          <a:xfrm>
            <a:off x="3398837" y="3154362"/>
            <a:ext cx="16230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301A95-1F51-6047-A01B-E96106AFF9A2}"/>
              </a:ext>
            </a:extLst>
          </p:cNvPr>
          <p:cNvCxnSpPr/>
          <p:nvPr/>
        </p:nvCxnSpPr>
        <p:spPr>
          <a:xfrm>
            <a:off x="3398837" y="6126162"/>
            <a:ext cx="16230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6B0E6B-B526-9A49-9461-4263318F2D65}"/>
              </a:ext>
            </a:extLst>
          </p:cNvPr>
          <p:cNvSpPr txBox="1"/>
          <p:nvPr/>
        </p:nvSpPr>
        <p:spPr>
          <a:xfrm>
            <a:off x="4541837" y="6693736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Strategy Year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CB289-9100-784D-9B72-93565B45C260}"/>
              </a:ext>
            </a:extLst>
          </p:cNvPr>
          <p:cNvSpPr txBox="1"/>
          <p:nvPr/>
        </p:nvSpPr>
        <p:spPr>
          <a:xfrm>
            <a:off x="11704637" y="6693736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UcPeriod"/>
            </a:pPr>
            <a:r>
              <a:rPr lang="en-US" sz="4000" dirty="0"/>
              <a:t>Sales up 10% from XX </a:t>
            </a:r>
          </a:p>
          <a:p>
            <a:pPr marL="742950" indent="-742950">
              <a:buAutoNum type="alphaUcPeriod"/>
            </a:pPr>
            <a:r>
              <a:rPr lang="en-US" sz="4000" dirty="0"/>
              <a:t>Marketing ROI increase of 15% over YY</a:t>
            </a:r>
          </a:p>
          <a:p>
            <a:pPr marL="742950" indent="-742950">
              <a:buAutoNum type="alphaUcPeriod"/>
            </a:pPr>
            <a:r>
              <a:rPr lang="en-US" sz="4000" dirty="0"/>
              <a:t>Customer Sat of ZZ</a:t>
            </a:r>
          </a:p>
          <a:p>
            <a:pPr marL="742950" indent="-742950">
              <a:buAutoNum type="alphaUcPeriod"/>
            </a:pPr>
            <a:r>
              <a:rPr lang="en-US" sz="4000" dirty="0"/>
              <a:t>Enter new market</a:t>
            </a:r>
          </a:p>
        </p:txBody>
      </p:sp>
    </p:spTree>
    <p:extLst>
      <p:ext uri="{BB962C8B-B14F-4D97-AF65-F5344CB8AC3E}">
        <p14:creationId xmlns:p14="http://schemas.microsoft.com/office/powerpoint/2010/main" val="1491089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5C99-7AF0-024E-A07B-F93D4659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information fit?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79315-6B39-A641-9ADF-8E2FDEEC41FC}"/>
              </a:ext>
            </a:extLst>
          </p:cNvPr>
          <p:cNvSpPr/>
          <p:nvPr/>
        </p:nvSpPr>
        <p:spPr>
          <a:xfrm>
            <a:off x="4854576" y="2620962"/>
            <a:ext cx="137001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strategic or overall management context, information is used to </a:t>
            </a:r>
            <a:r>
              <a:rPr lang="en-US" sz="32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processes in the functional areas of the organization. The reason for our use of the word </a:t>
            </a:r>
            <a:r>
              <a:rPr lang="en-US" sz="3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that strategic management should not be seen as a number of serial actions, but rather as a number of </a:t>
            </a:r>
            <a:r>
              <a:rPr lang="en-US" sz="3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actions, in a number of departments, that must be coordinated.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173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579505-889B-1D41-94D7-31EECEB260E6}"/>
              </a:ext>
            </a:extLst>
          </p:cNvPr>
          <p:cNvSpPr/>
          <p:nvPr/>
        </p:nvSpPr>
        <p:spPr>
          <a:xfrm>
            <a:off x="3932237" y="563562"/>
            <a:ext cx="17435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essential to coordinate the activities in the organization so that they are all moving in the same direction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151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10396</TotalTime>
  <Words>317</Words>
  <Application>Microsoft Macintosh PowerPoint</Application>
  <PresentationFormat>Custom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Online Programs Template White[1]</vt:lpstr>
      <vt:lpstr>PowerPoint Presentation</vt:lpstr>
      <vt:lpstr>What is a strategy</vt:lpstr>
      <vt:lpstr>PowerPoint Presentation</vt:lpstr>
      <vt:lpstr>PowerPoint Presentation</vt:lpstr>
      <vt:lpstr>PowerPoint Presentation</vt:lpstr>
      <vt:lpstr>What is a strategy</vt:lpstr>
      <vt:lpstr>Strategy cycle</vt:lpstr>
      <vt:lpstr>How does information fit?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309</cp:revision>
  <dcterms:created xsi:type="dcterms:W3CDTF">2007-05-02T01:14:38Z</dcterms:created>
  <dcterms:modified xsi:type="dcterms:W3CDTF">2019-06-21T19:26:44Z</dcterms:modified>
</cp:coreProperties>
</file>