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3"/>
  </p:notesMasterIdLst>
  <p:handoutMasterIdLst>
    <p:handoutMasterId r:id="rId14"/>
  </p:handoutMasterIdLst>
  <p:sldIdLst>
    <p:sldId id="280" r:id="rId2"/>
    <p:sldId id="326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18" r:id="rId11"/>
    <p:sldId id="301" r:id="rId12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63"/>
    <a:srgbClr val="62C370"/>
    <a:srgbClr val="9AD1D4"/>
    <a:srgbClr val="20063B"/>
    <a:srgbClr val="028090"/>
    <a:srgbClr val="05668D"/>
    <a:srgbClr val="4D7EA8"/>
    <a:srgbClr val="82204A"/>
    <a:srgbClr val="617073"/>
    <a:srgbClr val="171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2"/>
    <p:restoredTop sz="89416"/>
  </p:normalViewPr>
  <p:slideViewPr>
    <p:cSldViewPr showGuides="1">
      <p:cViewPr varScale="1">
        <p:scale>
          <a:sx n="67" d="100"/>
          <a:sy n="67" d="100"/>
        </p:scale>
        <p:origin x="1040" y="176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8/2/19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Checkout register as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695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sentiment analysis is done using databases of coded words and biases can be inherent in those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4650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096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sonline.com/top-10-billing-software-systems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inancesonline.com/top-20-hr-software-solutions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sz="8800" dirty="0">
                <a:latin typeface="Arial" charset="0"/>
                <a:ea typeface="ＭＳ Ｐゴシック" charset="-128"/>
              </a:rPr>
              <a:t>What are source systems?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BC6EA-BE7F-0F49-8FDB-E3C640392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163" y="-46039"/>
            <a:ext cx="23439438" cy="1464964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3AE89-EB2D-8547-AFDE-F7B7EF3E2D62}"/>
              </a:ext>
            </a:extLst>
          </p:cNvPr>
          <p:cNvSpPr/>
          <p:nvPr/>
        </p:nvSpPr>
        <p:spPr>
          <a:xfrm>
            <a:off x="731837" y="1020762"/>
            <a:ext cx="8915400" cy="7105782"/>
          </a:xfrm>
          <a:prstGeom prst="roundRect">
            <a:avLst>
              <a:gd name="adj" fmla="val 3393"/>
            </a:avLst>
          </a:prstGeom>
          <a:solidFill>
            <a:srgbClr val="FCF7F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Difference between source systems and data-generating systems</a:t>
            </a:r>
          </a:p>
          <a:p>
            <a:pPr>
              <a:spcBef>
                <a:spcPts val="600"/>
              </a:spcBef>
              <a:spcAft>
                <a:spcPts val="1200"/>
              </a:spcAft>
            </a:pP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 of source systems and how they would be used</a:t>
            </a:r>
          </a:p>
        </p:txBody>
      </p:sp>
    </p:spTree>
    <p:extLst>
      <p:ext uri="{BB962C8B-B14F-4D97-AF65-F5344CB8AC3E}">
        <p14:creationId xmlns:p14="http://schemas.microsoft.com/office/powerpoint/2010/main" val="266718093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CCEDEE-F9EA-A245-A478-06A0BC28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55049-75C0-F742-AE28-84672F01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95" y="2697162"/>
            <a:ext cx="10705286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558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B486-2520-3B42-AE62-2D6A1E65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source system?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CF12D2A-A54F-044B-9EFB-9A2C3BC49F4E}"/>
              </a:ext>
            </a:extLst>
          </p:cNvPr>
          <p:cNvSpPr/>
          <p:nvPr/>
        </p:nvSpPr>
        <p:spPr>
          <a:xfrm>
            <a:off x="3017838" y="3395779"/>
            <a:ext cx="17373600" cy="1447800"/>
          </a:xfrm>
          <a:prstGeom prst="roundRect">
            <a:avLst/>
          </a:prstGeom>
          <a:solidFill>
            <a:srgbClr val="CC3363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Source System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B984FA-CB7D-FC4B-B765-C5071A0715B4}"/>
              </a:ext>
            </a:extLst>
          </p:cNvPr>
          <p:cNvSpPr/>
          <p:nvPr/>
        </p:nvSpPr>
        <p:spPr>
          <a:xfrm>
            <a:off x="3017838" y="7944544"/>
            <a:ext cx="17373600" cy="1447800"/>
          </a:xfrm>
          <a:prstGeom prst="roundRect">
            <a:avLst/>
          </a:prstGeom>
          <a:solidFill>
            <a:srgbClr val="62C370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Data-generating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E110C-F4AF-114B-ABD6-94D5AC92732C}"/>
              </a:ext>
            </a:extLst>
          </p:cNvPr>
          <p:cNvSpPr txBox="1"/>
          <p:nvPr/>
        </p:nvSpPr>
        <p:spPr>
          <a:xfrm>
            <a:off x="3017838" y="4936757"/>
            <a:ext cx="1737360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Data sources on which a data warehouse is based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Many times there are several data warehouses integrated in such a way that one data warehouse can serve as a source system for another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C4E9-CBF7-3746-9711-26BE505CFAA6}"/>
              </a:ext>
            </a:extLst>
          </p:cNvPr>
          <p:cNvSpPr txBox="1"/>
          <p:nvPr/>
        </p:nvSpPr>
        <p:spPr>
          <a:xfrm>
            <a:off x="3017838" y="9468544"/>
            <a:ext cx="1737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Systems that create data the first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Many are front-end operational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Not in the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7078035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E5C8-0B72-2445-8D5B-A20864BB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Billing systems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83C13F-61A7-B644-B90D-16086E05E4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FreshBooks</a:t>
            </a:r>
          </a:p>
          <a:p>
            <a:r>
              <a:rPr lang="en-US" dirty="0" err="1"/>
              <a:t>Tipalti</a:t>
            </a:r>
            <a:endParaRPr lang="en-US" dirty="0"/>
          </a:p>
          <a:p>
            <a:r>
              <a:rPr lang="en-US" dirty="0"/>
              <a:t>Sage 50 Cloud</a:t>
            </a:r>
          </a:p>
          <a:p>
            <a:r>
              <a:rPr lang="en-US" dirty="0" err="1"/>
              <a:t>Zoho</a:t>
            </a:r>
            <a:r>
              <a:rPr lang="en-US" dirty="0"/>
              <a:t> Books</a:t>
            </a:r>
          </a:p>
          <a:p>
            <a:r>
              <a:rPr lang="en-US" dirty="0" err="1"/>
              <a:t>Quickbooks</a:t>
            </a:r>
            <a:r>
              <a:rPr lang="en-US" dirty="0"/>
              <a:t> Enterprise</a:t>
            </a:r>
          </a:p>
          <a:p>
            <a:r>
              <a:rPr lang="en-US" dirty="0"/>
              <a:t>Sage Business Cloud</a:t>
            </a:r>
          </a:p>
          <a:p>
            <a:r>
              <a:rPr lang="en-US" dirty="0" err="1"/>
              <a:t>Xero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7D3E2-F227-9E43-A20B-CC2D36DF6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Print bills to named customers</a:t>
            </a:r>
          </a:p>
          <a:p>
            <a:r>
              <a:rPr lang="en-US" dirty="0"/>
              <a:t>Used for behavior-based segmentations</a:t>
            </a:r>
          </a:p>
          <a:p>
            <a:r>
              <a:rPr lang="en-US" dirty="0"/>
              <a:t>Value-based segmentations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17092A-14FF-6D41-9AA9-F1CCF5AE912F}"/>
              </a:ext>
            </a:extLst>
          </p:cNvPr>
          <p:cNvSpPr txBox="1"/>
          <p:nvPr/>
        </p:nvSpPr>
        <p:spPr>
          <a:xfrm>
            <a:off x="1170463" y="11764962"/>
            <a:ext cx="9772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https://financesonline.com/top-10-billing-software-systems/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05894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4BE7-6984-CE4E-A855-FC356B44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4798-9BE9-5E4A-A45C-2B3C246C6E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  <a:p>
            <a:r>
              <a:rPr lang="en-US" dirty="0"/>
              <a:t>Twitter</a:t>
            </a:r>
          </a:p>
          <a:p>
            <a:r>
              <a:rPr lang="en-US" dirty="0"/>
              <a:t>Instagram</a:t>
            </a:r>
          </a:p>
          <a:p>
            <a:r>
              <a:rPr lang="en-US" dirty="0"/>
              <a:t>Other??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2A597-7D1F-CE4C-94D8-AB503B8CB2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Public and key influencer perception</a:t>
            </a:r>
          </a:p>
          <a:p>
            <a:r>
              <a:rPr lang="en-US" dirty="0"/>
              <a:t>Text mining for sentiment analysis</a:t>
            </a:r>
          </a:p>
          <a:p>
            <a:r>
              <a:rPr lang="en-US" dirty="0"/>
              <a:t>Track social media attention against sales</a:t>
            </a:r>
          </a:p>
          <a:p>
            <a:r>
              <a:rPr lang="en-US" dirty="0"/>
              <a:t>Who has an impact on company perception</a:t>
            </a:r>
          </a:p>
        </p:txBody>
      </p:sp>
    </p:spTree>
    <p:extLst>
      <p:ext uri="{BB962C8B-B14F-4D97-AF65-F5344CB8AC3E}">
        <p14:creationId xmlns:p14="http://schemas.microsoft.com/office/powerpoint/2010/main" val="40745398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55C3-A30E-284D-8DD0-670103EB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4F57-95F6-6D40-A57F-0240B4CCDE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HubSpot CRM</a:t>
            </a:r>
          </a:p>
          <a:p>
            <a:r>
              <a:rPr lang="en-US" dirty="0"/>
              <a:t>Salesforce CRM</a:t>
            </a:r>
          </a:p>
          <a:p>
            <a:r>
              <a:rPr lang="en-US" dirty="0" err="1"/>
              <a:t>Freshsales</a:t>
            </a:r>
            <a:endParaRPr lang="en-US" dirty="0"/>
          </a:p>
          <a:p>
            <a:r>
              <a:rPr lang="en-US" dirty="0"/>
              <a:t>Pipedrive</a:t>
            </a:r>
          </a:p>
          <a:p>
            <a:r>
              <a:rPr lang="en-US" dirty="0" err="1"/>
              <a:t>OnContact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0703-8802-8149-BE34-D2E66938E6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6000" dirty="0"/>
              <a:t>Customer contact history (email, phone)</a:t>
            </a:r>
          </a:p>
          <a:p>
            <a:r>
              <a:rPr lang="en-US" sz="6000" dirty="0"/>
              <a:t>Progress through sales cycle</a:t>
            </a:r>
          </a:p>
          <a:p>
            <a:r>
              <a:rPr lang="en-US" sz="6000" dirty="0"/>
              <a:t>Support tickets (sometimes)</a:t>
            </a:r>
          </a:p>
          <a:p>
            <a:r>
              <a:rPr lang="en-US" sz="6000" dirty="0"/>
              <a:t>Customer value analysis</a:t>
            </a:r>
          </a:p>
          <a:p>
            <a:r>
              <a:rPr lang="en-US" sz="6000" dirty="0"/>
              <a:t>Sales funnel analysis</a:t>
            </a:r>
          </a:p>
        </p:txBody>
      </p:sp>
    </p:spTree>
    <p:extLst>
      <p:ext uri="{BB962C8B-B14F-4D97-AF65-F5344CB8AC3E}">
        <p14:creationId xmlns:p14="http://schemas.microsoft.com/office/powerpoint/2010/main" val="6088042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FC92D-8DCC-D543-9C76-FA69FA6D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and consumption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FB43-7EC2-AD47-B972-D48D1F18BB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 database solutions</a:t>
            </a:r>
          </a:p>
          <a:p>
            <a:r>
              <a:rPr lang="en-US" dirty="0"/>
              <a:t>Web tracking systems (Adobe Analytics, Google Analytics)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D7FDF-1E3B-E640-AB6E-756C0E0539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Which products are used over time</a:t>
            </a:r>
          </a:p>
          <a:p>
            <a:r>
              <a:rPr lang="en-US" dirty="0"/>
              <a:t>Product feature use</a:t>
            </a:r>
          </a:p>
          <a:p>
            <a:r>
              <a:rPr lang="en-US" dirty="0"/>
              <a:t>Churn predictions (in some cases)</a:t>
            </a:r>
          </a:p>
        </p:txBody>
      </p:sp>
    </p:spTree>
    <p:extLst>
      <p:ext uri="{BB962C8B-B14F-4D97-AF65-F5344CB8AC3E}">
        <p14:creationId xmlns:p14="http://schemas.microsoft.com/office/powerpoint/2010/main" val="40066933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AEFA-C158-824A-9A7D-164AA7E6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45DA-5194-7E4E-8491-2B085320B0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BambooHR</a:t>
            </a:r>
          </a:p>
          <a:p>
            <a:r>
              <a:rPr lang="en-US" dirty="0" err="1"/>
              <a:t>Zoho</a:t>
            </a:r>
            <a:r>
              <a:rPr lang="en-US" dirty="0"/>
              <a:t> People</a:t>
            </a:r>
          </a:p>
          <a:p>
            <a:r>
              <a:rPr lang="en-US" dirty="0"/>
              <a:t>Dayforce HCM</a:t>
            </a:r>
          </a:p>
          <a:p>
            <a:r>
              <a:rPr lang="en-US" dirty="0"/>
              <a:t>SAP SuccessFactors</a:t>
            </a:r>
          </a:p>
          <a:p>
            <a:r>
              <a:rPr lang="en-US" dirty="0"/>
              <a:t>Kronos Workforce Central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08BBE-F58F-4743-8F2E-2F0D25072E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Optimization of the people side of the business</a:t>
            </a:r>
          </a:p>
          <a:p>
            <a:r>
              <a:rPr lang="en-US" dirty="0"/>
              <a:t>Hiring and retention</a:t>
            </a:r>
          </a:p>
          <a:p>
            <a:r>
              <a:rPr lang="en-US" dirty="0"/>
              <a:t>hours worked and timesheets</a:t>
            </a:r>
          </a:p>
          <a:p>
            <a:r>
              <a:rPr lang="en-US" dirty="0"/>
              <a:t>Org 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DF1D9-B920-FB41-8CE4-C343A3F0B893}"/>
              </a:ext>
            </a:extLst>
          </p:cNvPr>
          <p:cNvSpPr txBox="1"/>
          <p:nvPr/>
        </p:nvSpPr>
        <p:spPr>
          <a:xfrm>
            <a:off x="1170464" y="11760497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https://financesonline.com/top-20-hr-software-solutions/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8227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DECEFC-096B-6744-BA90-E8E04F42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 information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52AE5-3EDA-D546-99A3-17B4A3F48D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  <a:p>
            <a:pPr lvl="1"/>
            <a:r>
              <a:rPr lang="en-US" dirty="0"/>
              <a:t>Used for monitoring purposes</a:t>
            </a:r>
          </a:p>
          <a:p>
            <a:pPr lvl="1"/>
            <a:r>
              <a:rPr lang="en-US" dirty="0"/>
              <a:t>If saved and snapshotted correctly can be used for optimization later 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94893E-699D-0B4D-B533-6B55F49CD5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 mining results</a:t>
            </a:r>
          </a:p>
          <a:p>
            <a:pPr lvl="1"/>
            <a:r>
              <a:rPr lang="en-US" dirty="0"/>
              <a:t>Or other analytics projects</a:t>
            </a:r>
          </a:p>
          <a:p>
            <a:pPr lvl="1"/>
            <a:r>
              <a:rPr lang="en-US" dirty="0"/>
              <a:t>Segmentations, sales models, loyalty segmentation</a:t>
            </a:r>
          </a:p>
          <a:p>
            <a:pPr lvl="1"/>
            <a:r>
              <a:rPr lang="en-US" dirty="0"/>
              <a:t>Used to create learning about causal relations across the business</a:t>
            </a:r>
          </a:p>
        </p:txBody>
      </p:sp>
    </p:spTree>
    <p:extLst>
      <p:ext uri="{BB962C8B-B14F-4D97-AF65-F5344CB8AC3E}">
        <p14:creationId xmlns:p14="http://schemas.microsoft.com/office/powerpoint/2010/main" val="2389930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24553</TotalTime>
  <Words>326</Words>
  <Application>Microsoft Macintosh PowerPoint</Application>
  <PresentationFormat>Custom</PresentationFormat>
  <Paragraphs>76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ＭＳ Ｐゴシック</vt:lpstr>
      <vt:lpstr>Arial</vt:lpstr>
      <vt:lpstr>Calibri</vt:lpstr>
      <vt:lpstr>Online Programs Template White[1]</vt:lpstr>
      <vt:lpstr>PowerPoint Presentation</vt:lpstr>
      <vt:lpstr>PowerPoint Presentation</vt:lpstr>
      <vt:lpstr>What is a source system?</vt:lpstr>
      <vt:lpstr>Billing systems</vt:lpstr>
      <vt:lpstr>Social media data</vt:lpstr>
      <vt:lpstr>CRM systems</vt:lpstr>
      <vt:lpstr>Product and consumption information</vt:lpstr>
      <vt:lpstr>Human Resources systems</vt:lpstr>
      <vt:lpstr>Analytics information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466</cp:revision>
  <dcterms:created xsi:type="dcterms:W3CDTF">2007-05-02T01:14:38Z</dcterms:created>
  <dcterms:modified xsi:type="dcterms:W3CDTF">2019-08-02T20:09:02Z</dcterms:modified>
</cp:coreProperties>
</file>