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10"/>
  </p:notesMasterIdLst>
  <p:handoutMasterIdLst>
    <p:handoutMasterId r:id="rId11"/>
  </p:handoutMasterIdLst>
  <p:sldIdLst>
    <p:sldId id="280" r:id="rId2"/>
    <p:sldId id="319" r:id="rId3"/>
    <p:sldId id="320" r:id="rId4"/>
    <p:sldId id="321" r:id="rId5"/>
    <p:sldId id="322" r:id="rId6"/>
    <p:sldId id="323" r:id="rId7"/>
    <p:sldId id="318" r:id="rId8"/>
    <p:sldId id="301" r:id="rId9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414E"/>
    <a:srgbClr val="C5EBC3"/>
    <a:srgbClr val="92DCE5"/>
    <a:srgbClr val="CC3363"/>
    <a:srgbClr val="62C370"/>
    <a:srgbClr val="9AD1D4"/>
    <a:srgbClr val="20063B"/>
    <a:srgbClr val="028090"/>
    <a:srgbClr val="05668D"/>
    <a:srgbClr val="4D7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7"/>
    <p:restoredTop sz="89416"/>
  </p:normalViewPr>
  <p:slideViewPr>
    <p:cSldViewPr showGuides="1">
      <p:cViewPr varScale="1">
        <p:scale>
          <a:sx n="62" d="100"/>
          <a:sy n="62" d="100"/>
        </p:scale>
        <p:origin x="248" y="400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7/24/19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1188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705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277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5787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821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096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Jeremy Morris</a:t>
            </a:r>
          </a:p>
          <a:p>
            <a:pPr algn="r" eaLnBrk="1" hangingPunct="1"/>
            <a:endParaRPr lang="en-US" altLang="en-US" sz="3200" i="1" dirty="0">
              <a:solidFill>
                <a:srgbClr val="7F7F7F"/>
              </a:solidFill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7" y="12398375"/>
            <a:ext cx="8000999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Operations and Information</a:t>
            </a:r>
            <a:r>
              <a:rPr lang="en-US" altLang="en-US" sz="3200" i="1" baseline="0" dirty="0">
                <a:solidFill>
                  <a:srgbClr val="7F7F7F"/>
                </a:solidFill>
              </a:rPr>
              <a:t> Systems</a:t>
            </a:r>
            <a:endParaRPr lang="en-US" altLang="en-US" sz="3200" i="1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sz="8800" dirty="0">
                <a:latin typeface="Arial" charset="0"/>
                <a:ea typeface="ＭＳ Ｐゴシック" charset="-128"/>
              </a:rPr>
              <a:t>More than one way to solve a problem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Business Intelligence &amp; Analytics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EEED72-5786-9A42-A487-6EB93CEA7928}"/>
              </a:ext>
            </a:extLst>
          </p:cNvPr>
          <p:cNvSpPr/>
          <p:nvPr/>
        </p:nvSpPr>
        <p:spPr>
          <a:xfrm>
            <a:off x="1646237" y="792162"/>
            <a:ext cx="9448800" cy="11125200"/>
          </a:xfrm>
          <a:prstGeom prst="roundRect">
            <a:avLst>
              <a:gd name="adj" fmla="val 3251"/>
            </a:avLst>
          </a:prstGeom>
          <a:solidFill>
            <a:srgbClr val="92DCE5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4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External Analysts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Typically work with questionnaires or focus groups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Often leveraging external agencies that specialize in different analyses</a:t>
            </a:r>
          </a:p>
          <a:p>
            <a:pPr marL="1692275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Internal staff then focus on making sure the project meets objectives</a:t>
            </a:r>
          </a:p>
          <a:p>
            <a:pPr marL="1692275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focus on communicating results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Projects will generally take months to complete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quite expensive to run these projects but other data may not yield the same level of insight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DB4EAF5-8D5D-224D-81C4-19CD3B83E353}"/>
              </a:ext>
            </a:extLst>
          </p:cNvPr>
          <p:cNvSpPr/>
          <p:nvPr/>
        </p:nvSpPr>
        <p:spPr>
          <a:xfrm>
            <a:off x="12161837" y="792162"/>
            <a:ext cx="9448800" cy="11125200"/>
          </a:xfrm>
          <a:prstGeom prst="roundRect">
            <a:avLst>
              <a:gd name="adj" fmla="val 3251"/>
            </a:avLst>
          </a:prstGeom>
          <a:solidFill>
            <a:srgbClr val="C5EBC3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4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Internal Analysts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Typically work with data stored in the data warehouse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Will likely be part of an internal analytics team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Projects range from weeks to months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Relatively inexpensive since the data is generally stored in the data warehouse anyway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can be implemented directly in the data warehouse when completed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0B741-0565-8946-A7E9-1349882191B4}"/>
              </a:ext>
            </a:extLst>
          </p:cNvPr>
          <p:cNvSpPr txBox="1"/>
          <p:nvPr/>
        </p:nvSpPr>
        <p:spPr>
          <a:xfrm>
            <a:off x="1646237" y="10698162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n-lt"/>
              </a:rPr>
              <a:t>Marketing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E9B396-8DD4-044C-8C30-80D1FE197BE5}"/>
              </a:ext>
            </a:extLst>
          </p:cNvPr>
          <p:cNvSpPr txBox="1"/>
          <p:nvPr/>
        </p:nvSpPr>
        <p:spPr>
          <a:xfrm>
            <a:off x="12161837" y="10698162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n-lt"/>
              </a:rPr>
              <a:t>IT or Operations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AE6D27-E1C4-FC40-83D8-DC19CF82F43D}"/>
              </a:ext>
            </a:extLst>
          </p:cNvPr>
          <p:cNvCxnSpPr/>
          <p:nvPr/>
        </p:nvCxnSpPr>
        <p:spPr>
          <a:xfrm>
            <a:off x="2332037" y="10545762"/>
            <a:ext cx="8001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C623AE-EABC-C240-A1F5-39ACDF55EEAC}"/>
              </a:ext>
            </a:extLst>
          </p:cNvPr>
          <p:cNvCxnSpPr/>
          <p:nvPr/>
        </p:nvCxnSpPr>
        <p:spPr>
          <a:xfrm>
            <a:off x="12847637" y="10499724"/>
            <a:ext cx="8001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5065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EEED72-5786-9A42-A487-6EB93CEA7928}"/>
              </a:ext>
            </a:extLst>
          </p:cNvPr>
          <p:cNvSpPr/>
          <p:nvPr/>
        </p:nvSpPr>
        <p:spPr>
          <a:xfrm>
            <a:off x="1646237" y="2163762"/>
            <a:ext cx="9906000" cy="9677400"/>
          </a:xfrm>
          <a:prstGeom prst="roundRect">
            <a:avLst>
              <a:gd name="adj" fmla="val 3251"/>
            </a:avLst>
          </a:prstGeom>
          <a:solidFill>
            <a:srgbClr val="92DCE5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4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External Analysis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 private customers a questionnaire regarding their loyalty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a model to predict churn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the questionnaire to divide customers in to four groups based on self-reported loyalty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DB4EAF5-8D5D-224D-81C4-19CD3B83E353}"/>
              </a:ext>
            </a:extLst>
          </p:cNvPr>
          <p:cNvSpPr/>
          <p:nvPr/>
        </p:nvSpPr>
        <p:spPr>
          <a:xfrm>
            <a:off x="11780837" y="2163762"/>
            <a:ext cx="9829800" cy="9677400"/>
          </a:xfrm>
          <a:prstGeom prst="roundRect">
            <a:avLst>
              <a:gd name="adj" fmla="val 3251"/>
            </a:avLst>
          </a:prstGeom>
          <a:solidFill>
            <a:srgbClr val="C5EBC3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4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Internal Analysis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internal data to develop a separate churn model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 into four groups based on score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CABCE-07EB-7C49-895F-9EC316F9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example</a:t>
            </a:r>
          </a:p>
        </p:txBody>
      </p:sp>
    </p:spTree>
    <p:extLst>
      <p:ext uri="{BB962C8B-B14F-4D97-AF65-F5344CB8AC3E}">
        <p14:creationId xmlns:p14="http://schemas.microsoft.com/office/powerpoint/2010/main" val="9001636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EEED72-5786-9A42-A487-6EB93CEA7928}"/>
              </a:ext>
            </a:extLst>
          </p:cNvPr>
          <p:cNvSpPr/>
          <p:nvPr/>
        </p:nvSpPr>
        <p:spPr>
          <a:xfrm>
            <a:off x="1646237" y="2163762"/>
            <a:ext cx="9906000" cy="6019800"/>
          </a:xfrm>
          <a:prstGeom prst="roundRect">
            <a:avLst>
              <a:gd name="adj" fmla="val 3251"/>
            </a:avLst>
          </a:prstGeom>
          <a:solidFill>
            <a:srgbClr val="92DCE5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4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External Analysis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 private customers a questionnaire regarding their loyalty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a model to predict churn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the questionnaire to divide customers in to four groups based on self-reported loyalty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DB4EAF5-8D5D-224D-81C4-19CD3B83E353}"/>
              </a:ext>
            </a:extLst>
          </p:cNvPr>
          <p:cNvSpPr/>
          <p:nvPr/>
        </p:nvSpPr>
        <p:spPr>
          <a:xfrm>
            <a:off x="11780837" y="2163762"/>
            <a:ext cx="9829800" cy="6019800"/>
          </a:xfrm>
          <a:prstGeom prst="roundRect">
            <a:avLst>
              <a:gd name="adj" fmla="val 3251"/>
            </a:avLst>
          </a:prstGeom>
          <a:solidFill>
            <a:srgbClr val="C5EBC3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4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Internal Analysis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internal data to develop a separate churn model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 into four groups based on score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CABCE-07EB-7C49-895F-9EC316F9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example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07B6CF1-C87D-DA47-9F2D-42554920AFEE}"/>
              </a:ext>
            </a:extLst>
          </p:cNvPr>
          <p:cNvSpPr/>
          <p:nvPr/>
        </p:nvSpPr>
        <p:spPr>
          <a:xfrm>
            <a:off x="1646237" y="8412162"/>
            <a:ext cx="19964400" cy="3688080"/>
          </a:xfrm>
          <a:prstGeom prst="roundRect">
            <a:avLst>
              <a:gd name="adj" fmla="val 3251"/>
            </a:avLst>
          </a:prstGeom>
          <a:solidFill>
            <a:srgbClr val="54414E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Results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Used the split to determine the models had similar accuracy rates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Questionnaire requires expense to run, takes several weeks and may annoy customers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Data warehouse-based solution probably doesn’t cost anything, scores quickly and customers likely don’t even know it’s happening</a:t>
            </a:r>
          </a:p>
        </p:txBody>
      </p:sp>
    </p:spTree>
    <p:extLst>
      <p:ext uri="{BB962C8B-B14F-4D97-AF65-F5344CB8AC3E}">
        <p14:creationId xmlns:p14="http://schemas.microsoft.com/office/powerpoint/2010/main" val="35890592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EEED72-5786-9A42-A487-6EB93CEA7928}"/>
              </a:ext>
            </a:extLst>
          </p:cNvPr>
          <p:cNvSpPr/>
          <p:nvPr/>
        </p:nvSpPr>
        <p:spPr>
          <a:xfrm>
            <a:off x="1646237" y="2163762"/>
            <a:ext cx="9906000" cy="6019800"/>
          </a:xfrm>
          <a:prstGeom prst="roundRect">
            <a:avLst>
              <a:gd name="adj" fmla="val 3251"/>
            </a:avLst>
          </a:prstGeom>
          <a:solidFill>
            <a:srgbClr val="92DCE5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4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External Analysis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 private customers a questionnaire regarding their loyalty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a model to predict churn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the questionnaire to divide customers in to four groups based on self-reported loyalty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DB4EAF5-8D5D-224D-81C4-19CD3B83E353}"/>
              </a:ext>
            </a:extLst>
          </p:cNvPr>
          <p:cNvSpPr/>
          <p:nvPr/>
        </p:nvSpPr>
        <p:spPr>
          <a:xfrm>
            <a:off x="11780837" y="2163762"/>
            <a:ext cx="9829800" cy="6019800"/>
          </a:xfrm>
          <a:prstGeom prst="roundRect">
            <a:avLst>
              <a:gd name="adj" fmla="val 3251"/>
            </a:avLst>
          </a:prstGeom>
          <a:solidFill>
            <a:srgbClr val="C5EBC3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4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Internal Analysis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internal data to develop a separate churn model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 into four groups based on score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CABCE-07EB-7C49-895F-9EC316F9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example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07B6CF1-C87D-DA47-9F2D-42554920AFEE}"/>
              </a:ext>
            </a:extLst>
          </p:cNvPr>
          <p:cNvSpPr/>
          <p:nvPr/>
        </p:nvSpPr>
        <p:spPr>
          <a:xfrm>
            <a:off x="1646237" y="8412162"/>
            <a:ext cx="19964400" cy="3688080"/>
          </a:xfrm>
          <a:prstGeom prst="roundRect">
            <a:avLst>
              <a:gd name="adj" fmla="val 3251"/>
            </a:avLst>
          </a:prstGeom>
          <a:solidFill>
            <a:srgbClr val="54414E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Results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Used the split to determine the models had similar accuracy rates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Questionnaire requires expense to run, takes several weeks and may annoy customers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Data warehouse-based solution probably doesn’t cost anything, scores quickly and customers likely don’t even know it’s happening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E75A3-99E4-A541-A30D-8C85B0E93C83}"/>
              </a:ext>
            </a:extLst>
          </p:cNvPr>
          <p:cNvSpPr txBox="1"/>
          <p:nvPr/>
        </p:nvSpPr>
        <p:spPr>
          <a:xfrm>
            <a:off x="13000037" y="5973762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WINNER</a:t>
            </a:r>
          </a:p>
        </p:txBody>
      </p:sp>
    </p:spTree>
    <p:extLst>
      <p:ext uri="{BB962C8B-B14F-4D97-AF65-F5344CB8AC3E}">
        <p14:creationId xmlns:p14="http://schemas.microsoft.com/office/powerpoint/2010/main" val="41468420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EEED72-5786-9A42-A487-6EB93CEA7928}"/>
              </a:ext>
            </a:extLst>
          </p:cNvPr>
          <p:cNvSpPr/>
          <p:nvPr/>
        </p:nvSpPr>
        <p:spPr>
          <a:xfrm>
            <a:off x="1646237" y="2163762"/>
            <a:ext cx="9906000" cy="9677400"/>
          </a:xfrm>
          <a:prstGeom prst="roundRect">
            <a:avLst>
              <a:gd name="adj" fmla="val 3251"/>
            </a:avLst>
          </a:prstGeom>
          <a:solidFill>
            <a:srgbClr val="92DCE5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4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External Analysis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collect attitudes and feelings from customers (data that is generally not in a data warehouse)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test new scenarios or products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new pricing schemes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used to determine what data to collect in the data warehouse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produce more accurate forecasts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DB4EAF5-8D5D-224D-81C4-19CD3B83E353}"/>
              </a:ext>
            </a:extLst>
          </p:cNvPr>
          <p:cNvSpPr/>
          <p:nvPr/>
        </p:nvSpPr>
        <p:spPr>
          <a:xfrm>
            <a:off x="11780837" y="2163762"/>
            <a:ext cx="9829800" cy="9677400"/>
          </a:xfrm>
          <a:prstGeom prst="roundRect">
            <a:avLst>
              <a:gd name="adj" fmla="val 3251"/>
            </a:avLst>
          </a:prstGeom>
          <a:solidFill>
            <a:srgbClr val="C5EBC3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4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Internal Analysis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collect behavioral data (either through transactions or product tracking)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done relatively quickly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produce interim results very quickly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implemented directly in the data warehouse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used to determine what to ask in questionnaire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produce more accurate forecasts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CABCE-07EB-7C49-895F-9EC316F9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would you use…</a:t>
            </a:r>
          </a:p>
        </p:txBody>
      </p:sp>
    </p:spTree>
    <p:extLst>
      <p:ext uri="{BB962C8B-B14F-4D97-AF65-F5344CB8AC3E}">
        <p14:creationId xmlns:p14="http://schemas.microsoft.com/office/powerpoint/2010/main" val="38626483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BC6EA-BE7F-0F49-8FDB-E3C640392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63" y="-46039"/>
            <a:ext cx="23439438" cy="1464964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3AE89-EB2D-8547-AFDE-F7B7EF3E2D62}"/>
              </a:ext>
            </a:extLst>
          </p:cNvPr>
          <p:cNvSpPr/>
          <p:nvPr/>
        </p:nvSpPr>
        <p:spPr>
          <a:xfrm>
            <a:off x="731837" y="1020762"/>
            <a:ext cx="8915400" cy="7105782"/>
          </a:xfrm>
          <a:prstGeom prst="roundRect">
            <a:avLst>
              <a:gd name="adj" fmla="val 3393"/>
            </a:avLst>
          </a:prstGeom>
          <a:solidFill>
            <a:srgbClr val="FCF7F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Internal vs External analysis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what makes sense for the task at hand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 be complementary</a:t>
            </a:r>
          </a:p>
        </p:txBody>
      </p:sp>
    </p:spTree>
    <p:extLst>
      <p:ext uri="{BB962C8B-B14F-4D97-AF65-F5344CB8AC3E}">
        <p14:creationId xmlns:p14="http://schemas.microsoft.com/office/powerpoint/2010/main" val="26671809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19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28197</TotalTime>
  <Words>488</Words>
  <Application>Microsoft Macintosh PowerPoint</Application>
  <PresentationFormat>Custom</PresentationFormat>
  <Paragraphs>75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Calibri</vt:lpstr>
      <vt:lpstr>Online Programs Template White[1]</vt:lpstr>
      <vt:lpstr>PowerPoint Presentation</vt:lpstr>
      <vt:lpstr>PowerPoint Presentation</vt:lpstr>
      <vt:lpstr>Churn example</vt:lpstr>
      <vt:lpstr>Churn example</vt:lpstr>
      <vt:lpstr>Churn example</vt:lpstr>
      <vt:lpstr>When would you use…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Jeremy Morris</cp:lastModifiedBy>
  <cp:revision>481</cp:revision>
  <dcterms:created xsi:type="dcterms:W3CDTF">2007-05-02T01:14:38Z</dcterms:created>
  <dcterms:modified xsi:type="dcterms:W3CDTF">2019-07-30T03:52:39Z</dcterms:modified>
</cp:coreProperties>
</file>