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11" r:id="rId2"/>
    <p:sldId id="391" r:id="rId3"/>
    <p:sldId id="394" r:id="rId4"/>
    <p:sldId id="365" r:id="rId5"/>
    <p:sldId id="392" r:id="rId6"/>
    <p:sldId id="397" r:id="rId7"/>
    <p:sldId id="393" r:id="rId8"/>
    <p:sldId id="409" r:id="rId9"/>
    <p:sldId id="417" r:id="rId10"/>
    <p:sldId id="418" r:id="rId11"/>
    <p:sldId id="419" r:id="rId12"/>
    <p:sldId id="395" r:id="rId13"/>
    <p:sldId id="398" r:id="rId14"/>
    <p:sldId id="399" r:id="rId15"/>
    <p:sldId id="400" r:id="rId16"/>
    <p:sldId id="413" r:id="rId17"/>
    <p:sldId id="401" r:id="rId18"/>
    <p:sldId id="402" r:id="rId19"/>
    <p:sldId id="403" r:id="rId20"/>
    <p:sldId id="396" r:id="rId21"/>
    <p:sldId id="404" r:id="rId22"/>
    <p:sldId id="405" r:id="rId23"/>
    <p:sldId id="415" r:id="rId24"/>
    <p:sldId id="420" r:id="rId25"/>
    <p:sldId id="421" r:id="rId26"/>
    <p:sldId id="407" r:id="rId27"/>
    <p:sldId id="408" r:id="rId28"/>
    <p:sldId id="406" r:id="rId29"/>
    <p:sldId id="390" r:id="rId30"/>
    <p:sldId id="364" r:id="rId31"/>
  </p:sldIdLst>
  <p:sldSz cx="9144000" cy="6858000" type="screen4x3"/>
  <p:notesSz cx="7077075" cy="9393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hony Power"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AEB1"/>
    <a:srgbClr val="EB5C5F"/>
    <a:srgbClr val="BB8D49"/>
    <a:srgbClr val="CC0000"/>
    <a:srgbClr val="666666"/>
    <a:srgbClr val="B50000"/>
    <a:srgbClr val="B80000"/>
    <a:srgbClr val="250000"/>
    <a:srgbClr val="2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8CAB9-B6E8-2041-8A8E-0B879C1E8997}" v="9" dt="2022-11-15T03:06:58.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82857" autoAdjust="0"/>
  </p:normalViewPr>
  <p:slideViewPr>
    <p:cSldViewPr snapToGrid="0">
      <p:cViewPr varScale="1">
        <p:scale>
          <a:sx n="105" d="100"/>
          <a:sy n="105" d="100"/>
        </p:scale>
        <p:origin x="272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orris" userId="61d0930d-783c-47ef-8ceb-30a548d227fc" providerId="ADAL" clId="{C108CAB9-B6E8-2041-8A8E-0B879C1E8997}"/>
    <pc:docChg chg="undo custSel addSld delSld modSld">
      <pc:chgData name="Jeremy Morris" userId="61d0930d-783c-47ef-8ceb-30a548d227fc" providerId="ADAL" clId="{C108CAB9-B6E8-2041-8A8E-0B879C1E8997}" dt="2022-11-15T03:07:06.669" v="36" actId="2696"/>
      <pc:docMkLst>
        <pc:docMk/>
      </pc:docMkLst>
      <pc:sldChg chg="addSp delSp modSp del mod">
        <pc:chgData name="Jeremy Morris" userId="61d0930d-783c-47ef-8ceb-30a548d227fc" providerId="ADAL" clId="{C108CAB9-B6E8-2041-8A8E-0B879C1E8997}" dt="2022-11-15T03:01:57.734" v="13" actId="2696"/>
        <pc:sldMkLst>
          <pc:docMk/>
          <pc:sldMk cId="2843202686" sldId="410"/>
        </pc:sldMkLst>
        <pc:picChg chg="add del">
          <ac:chgData name="Jeremy Morris" userId="61d0930d-783c-47ef-8ceb-30a548d227fc" providerId="ADAL" clId="{C108CAB9-B6E8-2041-8A8E-0B879C1E8997}" dt="2022-11-15T03:01:15.565" v="5" actId="478"/>
          <ac:picMkLst>
            <pc:docMk/>
            <pc:sldMk cId="2843202686" sldId="410"/>
            <ac:picMk id="4" creationId="{217392E2-E3CB-0E4D-9714-60F927285832}"/>
          </ac:picMkLst>
        </pc:picChg>
        <pc:picChg chg="add del mod">
          <ac:chgData name="Jeremy Morris" userId="61d0930d-783c-47ef-8ceb-30a548d227fc" providerId="ADAL" clId="{C108CAB9-B6E8-2041-8A8E-0B879C1E8997}" dt="2022-11-15T03:01:14.821" v="4"/>
          <ac:picMkLst>
            <pc:docMk/>
            <pc:sldMk cId="2843202686" sldId="410"/>
            <ac:picMk id="5" creationId="{23D337BA-8306-535C-24BB-67CE25B6E48F}"/>
          </ac:picMkLst>
        </pc:picChg>
      </pc:sldChg>
      <pc:sldChg chg="del">
        <pc:chgData name="Jeremy Morris" userId="61d0930d-783c-47ef-8ceb-30a548d227fc" providerId="ADAL" clId="{C108CAB9-B6E8-2041-8A8E-0B879C1E8997}" dt="2022-11-15T03:03:25.003" v="18" actId="2696"/>
        <pc:sldMkLst>
          <pc:docMk/>
          <pc:sldMk cId="1294166099" sldId="411"/>
        </pc:sldMkLst>
      </pc:sldChg>
      <pc:sldChg chg="del">
        <pc:chgData name="Jeremy Morris" userId="61d0930d-783c-47ef-8ceb-30a548d227fc" providerId="ADAL" clId="{C108CAB9-B6E8-2041-8A8E-0B879C1E8997}" dt="2022-11-15T03:03:54.505" v="23" actId="2696"/>
        <pc:sldMkLst>
          <pc:docMk/>
          <pc:sldMk cId="3705774032" sldId="412"/>
        </pc:sldMkLst>
      </pc:sldChg>
      <pc:sldChg chg="del">
        <pc:chgData name="Jeremy Morris" userId="61d0930d-783c-47ef-8ceb-30a548d227fc" providerId="ADAL" clId="{C108CAB9-B6E8-2041-8A8E-0B879C1E8997}" dt="2022-11-15T03:06:14.503" v="31" actId="2696"/>
        <pc:sldMkLst>
          <pc:docMk/>
          <pc:sldMk cId="3028481903" sldId="414"/>
        </pc:sldMkLst>
      </pc:sldChg>
      <pc:sldChg chg="addSp delSp modSp mod">
        <pc:chgData name="Jeremy Morris" userId="61d0930d-783c-47ef-8ceb-30a548d227fc" providerId="ADAL" clId="{C108CAB9-B6E8-2041-8A8E-0B879C1E8997}" dt="2022-11-15T03:04:37.845" v="26" actId="1076"/>
        <pc:sldMkLst>
          <pc:docMk/>
          <pc:sldMk cId="340701208" sldId="415"/>
        </pc:sldMkLst>
        <pc:picChg chg="add mod">
          <ac:chgData name="Jeremy Morris" userId="61d0930d-783c-47ef-8ceb-30a548d227fc" providerId="ADAL" clId="{C108CAB9-B6E8-2041-8A8E-0B879C1E8997}" dt="2022-11-15T03:04:37.845" v="26" actId="1076"/>
          <ac:picMkLst>
            <pc:docMk/>
            <pc:sldMk cId="340701208" sldId="415"/>
            <ac:picMk id="2" creationId="{93CFCC13-74B1-4002-4CB3-759443227C1F}"/>
          </ac:picMkLst>
        </pc:picChg>
        <pc:picChg chg="del">
          <ac:chgData name="Jeremy Morris" userId="61d0930d-783c-47ef-8ceb-30a548d227fc" providerId="ADAL" clId="{C108CAB9-B6E8-2041-8A8E-0B879C1E8997}" dt="2022-11-15T03:04:31.844" v="24" actId="478"/>
          <ac:picMkLst>
            <pc:docMk/>
            <pc:sldMk cId="340701208" sldId="415"/>
            <ac:picMk id="4" creationId="{217392E2-E3CB-0E4D-9714-60F927285832}"/>
          </ac:picMkLst>
        </pc:picChg>
      </pc:sldChg>
      <pc:sldChg chg="del">
        <pc:chgData name="Jeremy Morris" userId="61d0930d-783c-47ef-8ceb-30a548d227fc" providerId="ADAL" clId="{C108CAB9-B6E8-2041-8A8E-0B879C1E8997}" dt="2022-11-15T03:07:06.669" v="36" actId="2696"/>
        <pc:sldMkLst>
          <pc:docMk/>
          <pc:sldMk cId="1281035045" sldId="416"/>
        </pc:sldMkLst>
      </pc:sldChg>
      <pc:sldChg chg="addSp delSp modSp add mod">
        <pc:chgData name="Jeremy Morris" userId="61d0930d-783c-47ef-8ceb-30a548d227fc" providerId="ADAL" clId="{C108CAB9-B6E8-2041-8A8E-0B879C1E8997}" dt="2022-11-15T03:01:52.574" v="12" actId="1076"/>
        <pc:sldMkLst>
          <pc:docMk/>
          <pc:sldMk cId="3445965141" sldId="417"/>
        </pc:sldMkLst>
        <pc:picChg chg="del">
          <ac:chgData name="Jeremy Morris" userId="61d0930d-783c-47ef-8ceb-30a548d227fc" providerId="ADAL" clId="{C108CAB9-B6E8-2041-8A8E-0B879C1E8997}" dt="2022-11-15T03:01:21.608" v="7" actId="478"/>
          <ac:picMkLst>
            <pc:docMk/>
            <pc:sldMk cId="3445965141" sldId="417"/>
            <ac:picMk id="4" creationId="{217392E2-E3CB-0E4D-9714-60F927285832}"/>
          </ac:picMkLst>
        </pc:picChg>
        <pc:picChg chg="add del mod">
          <ac:chgData name="Jeremy Morris" userId="61d0930d-783c-47ef-8ceb-30a548d227fc" providerId="ADAL" clId="{C108CAB9-B6E8-2041-8A8E-0B879C1E8997}" dt="2022-11-15T03:01:49.957" v="10" actId="478"/>
          <ac:picMkLst>
            <pc:docMk/>
            <pc:sldMk cId="3445965141" sldId="417"/>
            <ac:picMk id="5" creationId="{5FF6221D-F0CA-9EB1-8159-629B958D245F}"/>
          </ac:picMkLst>
        </pc:picChg>
        <pc:picChg chg="add mod">
          <ac:chgData name="Jeremy Morris" userId="61d0930d-783c-47ef-8ceb-30a548d227fc" providerId="ADAL" clId="{C108CAB9-B6E8-2041-8A8E-0B879C1E8997}" dt="2022-11-15T03:01:52.574" v="12" actId="1076"/>
          <ac:picMkLst>
            <pc:docMk/>
            <pc:sldMk cId="3445965141" sldId="417"/>
            <ac:picMk id="6" creationId="{3770668A-92CA-8EF6-D1E8-B2AF5BF7731E}"/>
          </ac:picMkLst>
        </pc:picChg>
      </pc:sldChg>
      <pc:sldChg chg="addSp delSp modSp add mod">
        <pc:chgData name="Jeremy Morris" userId="61d0930d-783c-47ef-8ceb-30a548d227fc" providerId="ADAL" clId="{C108CAB9-B6E8-2041-8A8E-0B879C1E8997}" dt="2022-11-15T03:02:40.890" v="17" actId="1076"/>
        <pc:sldMkLst>
          <pc:docMk/>
          <pc:sldMk cId="965610752" sldId="418"/>
        </pc:sldMkLst>
        <pc:picChg chg="del">
          <ac:chgData name="Jeremy Morris" userId="61d0930d-783c-47ef-8ceb-30a548d227fc" providerId="ADAL" clId="{C108CAB9-B6E8-2041-8A8E-0B879C1E8997}" dt="2022-11-15T03:02:37.534" v="15" actId="478"/>
          <ac:picMkLst>
            <pc:docMk/>
            <pc:sldMk cId="965610752" sldId="418"/>
            <ac:picMk id="4" creationId="{CEAEBDB1-D992-2643-AC1C-6F459D7B1DA6}"/>
          </ac:picMkLst>
        </pc:picChg>
        <pc:picChg chg="add mod">
          <ac:chgData name="Jeremy Morris" userId="61d0930d-783c-47ef-8ceb-30a548d227fc" providerId="ADAL" clId="{C108CAB9-B6E8-2041-8A8E-0B879C1E8997}" dt="2022-11-15T03:02:40.890" v="17" actId="1076"/>
          <ac:picMkLst>
            <pc:docMk/>
            <pc:sldMk cId="965610752" sldId="418"/>
            <ac:picMk id="5" creationId="{08BD1CDF-CDB2-7F62-BE2A-0A6D8C3062DF}"/>
          </ac:picMkLst>
        </pc:picChg>
      </pc:sldChg>
      <pc:sldChg chg="addSp delSp modSp add mod">
        <pc:chgData name="Jeremy Morris" userId="61d0930d-783c-47ef-8ceb-30a548d227fc" providerId="ADAL" clId="{C108CAB9-B6E8-2041-8A8E-0B879C1E8997}" dt="2022-11-15T03:03:33.328" v="22" actId="1076"/>
        <pc:sldMkLst>
          <pc:docMk/>
          <pc:sldMk cId="3646237605" sldId="419"/>
        </pc:sldMkLst>
        <pc:picChg chg="del">
          <ac:chgData name="Jeremy Morris" userId="61d0930d-783c-47ef-8ceb-30a548d227fc" providerId="ADAL" clId="{C108CAB9-B6E8-2041-8A8E-0B879C1E8997}" dt="2022-11-15T03:03:31.041" v="20" actId="478"/>
          <ac:picMkLst>
            <pc:docMk/>
            <pc:sldMk cId="3646237605" sldId="419"/>
            <ac:picMk id="4" creationId="{209D984A-5682-5E42-83F8-CAA8CEF8363C}"/>
          </ac:picMkLst>
        </pc:picChg>
        <pc:picChg chg="add mod">
          <ac:chgData name="Jeremy Morris" userId="61d0930d-783c-47ef-8ceb-30a548d227fc" providerId="ADAL" clId="{C108CAB9-B6E8-2041-8A8E-0B879C1E8997}" dt="2022-11-15T03:03:33.328" v="22" actId="1076"/>
          <ac:picMkLst>
            <pc:docMk/>
            <pc:sldMk cId="3646237605" sldId="419"/>
            <ac:picMk id="5" creationId="{A28DB3F8-47D9-1D9A-60E4-553F79336CAC}"/>
          </ac:picMkLst>
        </pc:picChg>
      </pc:sldChg>
      <pc:sldChg chg="addSp delSp modSp add mod">
        <pc:chgData name="Jeremy Morris" userId="61d0930d-783c-47ef-8ceb-30a548d227fc" providerId="ADAL" clId="{C108CAB9-B6E8-2041-8A8E-0B879C1E8997}" dt="2022-11-15T03:06:09.400" v="30" actId="1076"/>
        <pc:sldMkLst>
          <pc:docMk/>
          <pc:sldMk cId="1846427558" sldId="420"/>
        </pc:sldMkLst>
        <pc:picChg chg="del">
          <ac:chgData name="Jeremy Morris" userId="61d0930d-783c-47ef-8ceb-30a548d227fc" providerId="ADAL" clId="{C108CAB9-B6E8-2041-8A8E-0B879C1E8997}" dt="2022-11-15T03:06:06.055" v="28" actId="478"/>
          <ac:picMkLst>
            <pc:docMk/>
            <pc:sldMk cId="1846427558" sldId="420"/>
            <ac:picMk id="3" creationId="{9050AA8E-A17A-C041-BC71-0EEC75832C1B}"/>
          </ac:picMkLst>
        </pc:picChg>
        <pc:picChg chg="add mod">
          <ac:chgData name="Jeremy Morris" userId="61d0930d-783c-47ef-8ceb-30a548d227fc" providerId="ADAL" clId="{C108CAB9-B6E8-2041-8A8E-0B879C1E8997}" dt="2022-11-15T03:06:09.400" v="30" actId="1076"/>
          <ac:picMkLst>
            <pc:docMk/>
            <pc:sldMk cId="1846427558" sldId="420"/>
            <ac:picMk id="4" creationId="{C772C2B9-F4CA-CA38-1576-2EA84D254B3A}"/>
          </ac:picMkLst>
        </pc:picChg>
      </pc:sldChg>
      <pc:sldChg chg="addSp delSp modSp add mod">
        <pc:chgData name="Jeremy Morris" userId="61d0930d-783c-47ef-8ceb-30a548d227fc" providerId="ADAL" clId="{C108CAB9-B6E8-2041-8A8E-0B879C1E8997}" dt="2022-11-15T03:06:59.927" v="35" actId="1076"/>
        <pc:sldMkLst>
          <pc:docMk/>
          <pc:sldMk cId="3933083017" sldId="421"/>
        </pc:sldMkLst>
        <pc:picChg chg="del">
          <ac:chgData name="Jeremy Morris" userId="61d0930d-783c-47ef-8ceb-30a548d227fc" providerId="ADAL" clId="{C108CAB9-B6E8-2041-8A8E-0B879C1E8997}" dt="2022-11-15T03:06:57.760" v="33" actId="478"/>
          <ac:picMkLst>
            <pc:docMk/>
            <pc:sldMk cId="3933083017" sldId="421"/>
            <ac:picMk id="3" creationId="{EF4ADE0C-A1EF-D94C-BB92-2DCD08CBC7FE}"/>
          </ac:picMkLst>
        </pc:picChg>
        <pc:picChg chg="add mod">
          <ac:chgData name="Jeremy Morris" userId="61d0930d-783c-47ef-8ceb-30a548d227fc" providerId="ADAL" clId="{C108CAB9-B6E8-2041-8A8E-0B879C1E8997}" dt="2022-11-15T03:06:59.927" v="35" actId="1076"/>
          <ac:picMkLst>
            <pc:docMk/>
            <pc:sldMk cId="3933083017" sldId="421"/>
            <ac:picMk id="5" creationId="{A6B12474-7079-7C65-2082-78BC1426B0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662"/>
          </a:xfrm>
          <a:prstGeom prst="rect">
            <a:avLst/>
          </a:prstGeom>
        </p:spPr>
        <p:txBody>
          <a:bodyPr vert="horz" lIns="91440" tIns="45720" rIns="91440" bIns="45720" rtlCol="0"/>
          <a:lstStyle>
            <a:lvl1pPr algn="r">
              <a:defRPr sz="1200"/>
            </a:lvl1pPr>
          </a:lstStyle>
          <a:p>
            <a:fld id="{D74C362C-B8EB-FD47-9516-07D42DF4EB3B}" type="datetimeFigureOut">
              <a:rPr lang="en-US" smtClean="0"/>
              <a:pPr/>
              <a:t>4/5/23</a:t>
            </a:fld>
            <a:endParaRPr lang="en-US" dirty="0"/>
          </a:p>
        </p:txBody>
      </p:sp>
      <p:sp>
        <p:nvSpPr>
          <p:cNvPr id="4" name="Footer Placeholder 3"/>
          <p:cNvSpPr>
            <a:spLocks noGrp="1"/>
          </p:cNvSpPr>
          <p:nvPr>
            <p:ph type="ftr" sz="quarter" idx="2"/>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921945"/>
            <a:ext cx="3066733" cy="469662"/>
          </a:xfrm>
          <a:prstGeom prst="rect">
            <a:avLst/>
          </a:prstGeom>
        </p:spPr>
        <p:txBody>
          <a:bodyPr vert="horz" lIns="91440" tIns="45720" rIns="91440" bIns="45720" rtlCol="0" anchor="b"/>
          <a:lstStyle>
            <a:lvl1pPr algn="r">
              <a:defRPr sz="1200"/>
            </a:lvl1pPr>
          </a:lstStyle>
          <a:p>
            <a:fld id="{D9A1A449-D09B-FB4B-806A-76724AC5FB51}" type="slidenum">
              <a:rPr lang="en-US" smtClean="0"/>
              <a:pPr/>
              <a:t>‹#›</a:t>
            </a:fld>
            <a:endParaRPr lang="en-US" dirty="0"/>
          </a:p>
        </p:txBody>
      </p:sp>
    </p:spTree>
    <p:extLst>
      <p:ext uri="{BB962C8B-B14F-4D97-AF65-F5344CB8AC3E}">
        <p14:creationId xmlns:p14="http://schemas.microsoft.com/office/powerpoint/2010/main" val="3582094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69662"/>
          </a:xfrm>
          <a:prstGeom prst="rect">
            <a:avLst/>
          </a:prstGeom>
        </p:spPr>
        <p:txBody>
          <a:bodyPr vert="horz" lIns="91440" tIns="45720" rIns="91440" bIns="45720" rtlCol="0"/>
          <a:lstStyle>
            <a:lvl1pPr algn="r">
              <a:defRPr sz="1200"/>
            </a:lvl1pPr>
          </a:lstStyle>
          <a:p>
            <a:fld id="{C4A2F74A-12B1-374E-80C1-2FDEFD7DEBF6}" type="datetimeFigureOut">
              <a:rPr lang="en-US" smtClean="0"/>
              <a:pPr/>
              <a:t>4/5/23</a:t>
            </a:fld>
            <a:endParaRPr lang="en-US" dirty="0"/>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461788"/>
            <a:ext cx="5661660" cy="42269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921945"/>
            <a:ext cx="3066733" cy="469662"/>
          </a:xfrm>
          <a:prstGeom prst="rect">
            <a:avLst/>
          </a:prstGeom>
        </p:spPr>
        <p:txBody>
          <a:bodyPr vert="horz" lIns="91440" tIns="45720" rIns="91440" bIns="45720" rtlCol="0" anchor="b"/>
          <a:lstStyle>
            <a:lvl1pPr algn="r">
              <a:defRPr sz="1200"/>
            </a:lvl1pPr>
          </a:lstStyle>
          <a:p>
            <a:fld id="{321CD387-5C10-F04B-A125-F0EA107DEF46}" type="slidenum">
              <a:rPr lang="en-US" smtClean="0"/>
              <a:pPr/>
              <a:t>‹#›</a:t>
            </a:fld>
            <a:endParaRPr lang="en-US" dirty="0"/>
          </a:p>
        </p:txBody>
      </p:sp>
    </p:spTree>
    <p:extLst>
      <p:ext uri="{BB962C8B-B14F-4D97-AF65-F5344CB8AC3E}">
        <p14:creationId xmlns:p14="http://schemas.microsoft.com/office/powerpoint/2010/main" val="3081396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data the most prominent thing about the chart</a:t>
            </a:r>
          </a:p>
        </p:txBody>
      </p:sp>
      <p:sp>
        <p:nvSpPr>
          <p:cNvPr id="4" name="Slide Number Placeholder 3"/>
          <p:cNvSpPr>
            <a:spLocks noGrp="1"/>
          </p:cNvSpPr>
          <p:nvPr>
            <p:ph type="sldNum" sz="quarter" idx="5"/>
          </p:nvPr>
        </p:nvSpPr>
        <p:spPr/>
        <p:txBody>
          <a:bodyPr/>
          <a:lstStyle/>
          <a:p>
            <a:fld id="{321CD387-5C10-F04B-A125-F0EA107DEF46}" type="slidenum">
              <a:rPr lang="en-US" smtClean="0"/>
              <a:pPr/>
              <a:t>5</a:t>
            </a:fld>
            <a:endParaRPr lang="en-US" dirty="0"/>
          </a:p>
        </p:txBody>
      </p:sp>
    </p:spTree>
    <p:extLst>
      <p:ext uri="{BB962C8B-B14F-4D97-AF65-F5344CB8AC3E}">
        <p14:creationId xmlns:p14="http://schemas.microsoft.com/office/powerpoint/2010/main" val="342204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 perceive and distinguish between groups of things.</a:t>
            </a:r>
          </a:p>
        </p:txBody>
      </p:sp>
      <p:sp>
        <p:nvSpPr>
          <p:cNvPr id="4" name="Slide Number Placeholder 3"/>
          <p:cNvSpPr>
            <a:spLocks noGrp="1"/>
          </p:cNvSpPr>
          <p:nvPr>
            <p:ph type="sldNum" sz="quarter" idx="5"/>
          </p:nvPr>
        </p:nvSpPr>
        <p:spPr/>
        <p:txBody>
          <a:bodyPr/>
          <a:lstStyle/>
          <a:p>
            <a:fld id="{321CD387-5C10-F04B-A125-F0EA107DEF46}" type="slidenum">
              <a:rPr lang="en-US" smtClean="0"/>
              <a:pPr/>
              <a:t>12</a:t>
            </a:fld>
            <a:endParaRPr lang="en-US" dirty="0"/>
          </a:p>
        </p:txBody>
      </p:sp>
    </p:spTree>
    <p:extLst>
      <p:ext uri="{BB962C8B-B14F-4D97-AF65-F5344CB8AC3E}">
        <p14:creationId xmlns:p14="http://schemas.microsoft.com/office/powerpoint/2010/main" val="358847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Will walk through how they should be used</a:t>
            </a:r>
          </a:p>
          <a:p>
            <a:endParaRPr lang="en-US" dirty="0"/>
          </a:p>
        </p:txBody>
      </p:sp>
      <p:sp>
        <p:nvSpPr>
          <p:cNvPr id="4" name="Slide Number Placeholder 3"/>
          <p:cNvSpPr>
            <a:spLocks noGrp="1"/>
          </p:cNvSpPr>
          <p:nvPr>
            <p:ph type="sldNum" sz="quarter" idx="5"/>
          </p:nvPr>
        </p:nvSpPr>
        <p:spPr/>
        <p:txBody>
          <a:bodyPr/>
          <a:lstStyle/>
          <a:p>
            <a:fld id="{321CD387-5C10-F04B-A125-F0EA107DEF46}" type="slidenum">
              <a:rPr lang="en-US" smtClean="0"/>
              <a:pPr/>
              <a:t>13</a:t>
            </a:fld>
            <a:endParaRPr lang="en-US" dirty="0"/>
          </a:p>
        </p:txBody>
      </p:sp>
    </p:spTree>
    <p:extLst>
      <p:ext uri="{BB962C8B-B14F-4D97-AF65-F5344CB8AC3E}">
        <p14:creationId xmlns:p14="http://schemas.microsoft.com/office/powerpoint/2010/main" val="395406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Proximity is why scatter plots work.</a:t>
            </a:r>
          </a:p>
        </p:txBody>
      </p:sp>
      <p:sp>
        <p:nvSpPr>
          <p:cNvPr id="4" name="Slide Number Placeholder 3"/>
          <p:cNvSpPr>
            <a:spLocks noGrp="1"/>
          </p:cNvSpPr>
          <p:nvPr>
            <p:ph type="sldNum" sz="quarter" idx="5"/>
          </p:nvPr>
        </p:nvSpPr>
        <p:spPr/>
        <p:txBody>
          <a:bodyPr/>
          <a:lstStyle/>
          <a:p>
            <a:fld id="{321CD387-5C10-F04B-A125-F0EA107DEF46}" type="slidenum">
              <a:rPr lang="en-US" smtClean="0"/>
              <a:pPr/>
              <a:t>14</a:t>
            </a:fld>
            <a:endParaRPr lang="en-US" dirty="0"/>
          </a:p>
        </p:txBody>
      </p:sp>
    </p:spTree>
    <p:extLst>
      <p:ext uri="{BB962C8B-B14F-4D97-AF65-F5344CB8AC3E}">
        <p14:creationId xmlns:p14="http://schemas.microsoft.com/office/powerpoint/2010/main" val="205378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and saturation are the two that get used most often</a:t>
            </a:r>
          </a:p>
        </p:txBody>
      </p:sp>
      <p:sp>
        <p:nvSpPr>
          <p:cNvPr id="4" name="Slide Number Placeholder 3"/>
          <p:cNvSpPr>
            <a:spLocks noGrp="1"/>
          </p:cNvSpPr>
          <p:nvPr>
            <p:ph type="sldNum" sz="quarter" idx="5"/>
          </p:nvPr>
        </p:nvSpPr>
        <p:spPr/>
        <p:txBody>
          <a:bodyPr/>
          <a:lstStyle/>
          <a:p>
            <a:fld id="{321CD387-5C10-F04B-A125-F0EA107DEF46}" type="slidenum">
              <a:rPr lang="en-US" smtClean="0"/>
              <a:pPr/>
              <a:t>15</a:t>
            </a:fld>
            <a:endParaRPr lang="en-US" dirty="0"/>
          </a:p>
        </p:txBody>
      </p:sp>
    </p:spTree>
    <p:extLst>
      <p:ext uri="{BB962C8B-B14F-4D97-AF65-F5344CB8AC3E}">
        <p14:creationId xmlns:p14="http://schemas.microsoft.com/office/powerpoint/2010/main" val="285107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often done with call out boxes</a:t>
            </a:r>
          </a:p>
          <a:p>
            <a:r>
              <a:rPr lang="en-US" dirty="0"/>
              <a:t>Overrides the gestalt of position in this example.</a:t>
            </a:r>
          </a:p>
          <a:p>
            <a:r>
              <a:rPr lang="en-US" dirty="0"/>
              <a:t>Often used to add emphasis or draw attention</a:t>
            </a:r>
          </a:p>
        </p:txBody>
      </p:sp>
      <p:sp>
        <p:nvSpPr>
          <p:cNvPr id="4" name="Slide Number Placeholder 3"/>
          <p:cNvSpPr>
            <a:spLocks noGrp="1"/>
          </p:cNvSpPr>
          <p:nvPr>
            <p:ph type="sldNum" sz="quarter" idx="5"/>
          </p:nvPr>
        </p:nvSpPr>
        <p:spPr/>
        <p:txBody>
          <a:bodyPr/>
          <a:lstStyle/>
          <a:p>
            <a:fld id="{321CD387-5C10-F04B-A125-F0EA107DEF46}" type="slidenum">
              <a:rPr lang="en-US" smtClean="0"/>
              <a:pPr/>
              <a:t>17</a:t>
            </a:fld>
            <a:endParaRPr lang="en-US" dirty="0"/>
          </a:p>
        </p:txBody>
      </p:sp>
    </p:spTree>
    <p:extLst>
      <p:ext uri="{BB962C8B-B14F-4D97-AF65-F5344CB8AC3E}">
        <p14:creationId xmlns:p14="http://schemas.microsoft.com/office/powerpoint/2010/main" val="325081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overrides position</a:t>
            </a:r>
          </a:p>
          <a:p>
            <a:r>
              <a:rPr lang="en-US" dirty="0"/>
              <a:t>Also used in line charts to communicate connection between points</a:t>
            </a:r>
          </a:p>
        </p:txBody>
      </p:sp>
      <p:sp>
        <p:nvSpPr>
          <p:cNvPr id="4" name="Slide Number Placeholder 3"/>
          <p:cNvSpPr>
            <a:spLocks noGrp="1"/>
          </p:cNvSpPr>
          <p:nvPr>
            <p:ph type="sldNum" sz="quarter" idx="5"/>
          </p:nvPr>
        </p:nvSpPr>
        <p:spPr/>
        <p:txBody>
          <a:bodyPr/>
          <a:lstStyle/>
          <a:p>
            <a:fld id="{321CD387-5C10-F04B-A125-F0EA107DEF46}" type="slidenum">
              <a:rPr lang="en-US" smtClean="0"/>
              <a:pPr/>
              <a:t>19</a:t>
            </a:fld>
            <a:endParaRPr lang="en-US" dirty="0"/>
          </a:p>
        </p:txBody>
      </p:sp>
    </p:spTree>
    <p:extLst>
      <p:ext uri="{BB962C8B-B14F-4D97-AF65-F5344CB8AC3E}">
        <p14:creationId xmlns:p14="http://schemas.microsoft.com/office/powerpoint/2010/main" val="304516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time this wouldn’t be better would be for a chart with dates</a:t>
            </a:r>
          </a:p>
          <a:p>
            <a:r>
              <a:rPr lang="en-US" dirty="0" err="1"/>
              <a:t>Inthose</a:t>
            </a:r>
            <a:r>
              <a:rPr lang="en-US" dirty="0"/>
              <a:t> cases, just eliminate some of the labels</a:t>
            </a:r>
          </a:p>
        </p:txBody>
      </p:sp>
      <p:sp>
        <p:nvSpPr>
          <p:cNvPr id="4" name="Slide Number Placeholder 3"/>
          <p:cNvSpPr>
            <a:spLocks noGrp="1"/>
          </p:cNvSpPr>
          <p:nvPr>
            <p:ph type="sldNum" sz="quarter" idx="5"/>
          </p:nvPr>
        </p:nvSpPr>
        <p:spPr/>
        <p:txBody>
          <a:bodyPr/>
          <a:lstStyle/>
          <a:p>
            <a:fld id="{321CD387-5C10-F04B-A125-F0EA107DEF46}" type="slidenum">
              <a:rPr lang="en-US" smtClean="0"/>
              <a:pPr/>
              <a:t>25</a:t>
            </a:fld>
            <a:endParaRPr lang="en-US" dirty="0"/>
          </a:p>
        </p:txBody>
      </p:sp>
    </p:spTree>
    <p:extLst>
      <p:ext uri="{BB962C8B-B14F-4D97-AF65-F5344CB8AC3E}">
        <p14:creationId xmlns:p14="http://schemas.microsoft.com/office/powerpoint/2010/main" val="2519855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Contrast is something like added color, bold, adding lines. Is used to get people’s attention and focus.</a:t>
            </a:r>
          </a:p>
        </p:txBody>
      </p:sp>
      <p:sp>
        <p:nvSpPr>
          <p:cNvPr id="4" name="Slide Number Placeholder 3"/>
          <p:cNvSpPr>
            <a:spLocks noGrp="1"/>
          </p:cNvSpPr>
          <p:nvPr>
            <p:ph type="sldNum" sz="quarter" idx="5"/>
          </p:nvPr>
        </p:nvSpPr>
        <p:spPr/>
        <p:txBody>
          <a:bodyPr/>
          <a:lstStyle/>
          <a:p>
            <a:fld id="{321CD387-5C10-F04B-A125-F0EA107DEF46}" type="slidenum">
              <a:rPr lang="en-US" smtClean="0"/>
              <a:pPr/>
              <a:t>27</a:t>
            </a:fld>
            <a:endParaRPr lang="en-US" dirty="0"/>
          </a:p>
        </p:txBody>
      </p:sp>
    </p:spTree>
    <p:extLst>
      <p:ext uri="{BB962C8B-B14F-4D97-AF65-F5344CB8AC3E}">
        <p14:creationId xmlns:p14="http://schemas.microsoft.com/office/powerpoint/2010/main" val="107429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749300" y="4625436"/>
            <a:ext cx="7759700" cy="962563"/>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lgn="ctr">
              <a:defRPr/>
            </a:lvl1pPr>
          </a:lstStyle>
          <a:p>
            <a:fld id="{BF2120F1-9931-5144-8579-2441D6C0DD32}" type="datetime1">
              <a:rPr lang="en-US" smtClean="0"/>
              <a:pPr/>
              <a:t>4/5/23</a:t>
            </a:fld>
            <a:endParaRPr lang="en-US" dirty="0"/>
          </a:p>
        </p:txBody>
      </p:sp>
      <p:sp>
        <p:nvSpPr>
          <p:cNvPr id="5" name="Footer Placeholder 4"/>
          <p:cNvSpPr>
            <a:spLocks noGrp="1"/>
          </p:cNvSpPr>
          <p:nvPr>
            <p:ph type="ftr" sz="quarter" idx="11"/>
          </p:nvPr>
        </p:nvSpPr>
        <p:spPr/>
        <p:txBody>
          <a:bodyPr/>
          <a:lstStyle>
            <a:lvl1pPr algn="ctr">
              <a:defRPr/>
            </a:lvl1p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B865C6C0-BAA3-C04F-B318-568435D2B33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BA9B1B-521F-F040-A936-9C24B7C3F03A}" type="datetime1">
              <a:rPr lang="en-US" smtClean="0"/>
              <a:pPr/>
              <a:t>4/5/23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00697-3A82-494B-A2A9-9056C0181C76}" type="datetime1">
              <a:rPr lang="en-US" smtClean="0"/>
              <a:pPr/>
              <a:t>4/5/23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28DF4-C6BF-7F42-B138-795ED59850A4}" type="datetime1">
              <a:rPr lang="en-US" smtClean="0"/>
              <a:pPr/>
              <a:t>4/5/23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AA17B-7185-6C44-A552-058DC86AD96F}" type="datetime1">
              <a:rPr lang="en-US" smtClean="0"/>
              <a:pPr/>
              <a:t>4/5/23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FB613-38D3-1149-A0A4-2A57BFB6831E}" type="datetime1">
              <a:rPr lang="en-US" smtClean="0"/>
              <a:pPr/>
              <a:t>4/5/23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1352F-42AA-1A4A-BD42-9B228A48C236}" type="datetime1">
              <a:rPr lang="en-US" smtClean="0"/>
              <a:pPr/>
              <a:t>4/5/23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EB281E-5358-9348-B9AE-FA8A5F98086C}" type="datetime1">
              <a:rPr lang="en-US" smtClean="0"/>
              <a:pPr/>
              <a:t>4/5/23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13C27-B94C-214A-AD40-E117D03A6D82}" type="datetime1">
              <a:rPr lang="en-US" smtClean="0"/>
              <a:pPr/>
              <a:t>4/5/23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1218D-3333-E24A-A5A0-456EBB6100E7}" type="datetime1">
              <a:rPr lang="en-US" smtClean="0"/>
              <a:pPr/>
              <a:t>4/5/23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4A7FE-19C1-714A-BBBC-D934D8657335}" type="datetime1">
              <a:rPr lang="en-US" smtClean="0"/>
              <a:pPr/>
              <a:t>4/5/23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391EC-ACC5-D54E-8D06-C2561D95A2AA}" type="datetime1">
              <a:rPr lang="en-US" smtClean="0"/>
              <a:pPr/>
              <a:t>4/5/23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C6C0-BAA3-C04F-B318-568435D2B337}" type="slidenum">
              <a:rPr lang="en-US" smtClean="0"/>
              <a:pPr/>
              <a:t>‹#›</a:t>
            </a:fld>
            <a:endParaRPr lang="en-US" dirty="0"/>
          </a:p>
        </p:txBody>
      </p:sp>
      <p:cxnSp>
        <p:nvCxnSpPr>
          <p:cNvPr id="8" name="Straight Connector 7"/>
          <p:cNvCxnSpPr/>
          <p:nvPr userDrawn="1"/>
        </p:nvCxnSpPr>
        <p:spPr>
          <a:xfrm>
            <a:off x="0" y="6126163"/>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userDrawn="1"/>
        </p:nvCxnSpPr>
        <p:spPr>
          <a:xfrm>
            <a:off x="0" y="1417638"/>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pic>
        <p:nvPicPr>
          <p:cNvPr id="10" name="Picture 9" descr="DESB.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493474" y="6260130"/>
            <a:ext cx="2035776" cy="4541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400" kern="1200">
          <a:solidFill>
            <a:srgbClr val="6666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scholarpedia.org/article/Gestalt_principl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cholarpedia.org/article/Gestalt_principl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www.scholarpedia.org/article/Gestalt_principl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cholarpedia.org/article/Gestalt_princip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g9Y4SxgfGC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nfovis-wiki.net/index.php/Data-Ink_Rat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Cognitive Load and Clutter</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a:t>
            </a:fld>
            <a:endParaRPr lang="en-US" dirty="0"/>
          </a:p>
        </p:txBody>
      </p:sp>
      <p:sp>
        <p:nvSpPr>
          <p:cNvPr id="3" name="Subtitle 2"/>
          <p:cNvSpPr>
            <a:spLocks noGrp="1"/>
          </p:cNvSpPr>
          <p:nvPr>
            <p:ph type="subTitle" idx="1"/>
          </p:nvPr>
        </p:nvSpPr>
        <p:spPr/>
        <p:txBody>
          <a:bodyPr>
            <a:normAutofit fontScale="62500" lnSpcReduction="20000"/>
          </a:bodyPr>
          <a:lstStyle/>
          <a:p>
            <a:r>
              <a:rPr lang="en-US" dirty="0"/>
              <a:t>Jeremy Morris</a:t>
            </a:r>
          </a:p>
          <a:p>
            <a:r>
              <a:rPr lang="en-US" dirty="0"/>
              <a:t>Department of Operations and Information Systems</a:t>
            </a:r>
          </a:p>
          <a:p>
            <a:r>
              <a:rPr lang="en-US" dirty="0"/>
              <a:t>University of Utah</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37A0-07A7-A94A-9286-16A9FCFF83F9}"/>
              </a:ext>
            </a:extLst>
          </p:cNvPr>
          <p:cNvSpPr>
            <a:spLocks noGrp="1"/>
          </p:cNvSpPr>
          <p:nvPr>
            <p:ph type="title"/>
          </p:nvPr>
        </p:nvSpPr>
        <p:spPr/>
        <p:txBody>
          <a:bodyPr/>
          <a:lstStyle/>
          <a:p>
            <a:r>
              <a:rPr lang="en-US" dirty="0"/>
              <a:t>Apply a theme (better)</a:t>
            </a:r>
          </a:p>
        </p:txBody>
      </p:sp>
      <p:sp>
        <p:nvSpPr>
          <p:cNvPr id="3" name="Slide Number Placeholder 2">
            <a:extLst>
              <a:ext uri="{FF2B5EF4-FFF2-40B4-BE49-F238E27FC236}">
                <a16:creationId xmlns:a16="http://schemas.microsoft.com/office/drawing/2014/main" id="{28F72B9F-377B-D747-9A5C-FBFB84C33B7C}"/>
              </a:ext>
            </a:extLst>
          </p:cNvPr>
          <p:cNvSpPr>
            <a:spLocks noGrp="1"/>
          </p:cNvSpPr>
          <p:nvPr>
            <p:ph type="sldNum" sz="quarter" idx="12"/>
          </p:nvPr>
        </p:nvSpPr>
        <p:spPr/>
        <p:txBody>
          <a:bodyPr/>
          <a:lstStyle/>
          <a:p>
            <a:fld id="{B865C6C0-BAA3-C04F-B318-568435D2B337}" type="slidenum">
              <a:rPr lang="en-US" smtClean="0"/>
              <a:pPr/>
              <a:t>10</a:t>
            </a:fld>
            <a:endParaRPr lang="en-US" dirty="0"/>
          </a:p>
        </p:txBody>
      </p:sp>
      <p:pic>
        <p:nvPicPr>
          <p:cNvPr id="5" name="Picture 4">
            <a:extLst>
              <a:ext uri="{FF2B5EF4-FFF2-40B4-BE49-F238E27FC236}">
                <a16:creationId xmlns:a16="http://schemas.microsoft.com/office/drawing/2014/main" id="{08BD1CDF-CDB2-7F62-BE2A-0A6D8C3062DF}"/>
              </a:ext>
            </a:extLst>
          </p:cNvPr>
          <p:cNvPicPr>
            <a:picLocks noChangeAspect="1"/>
          </p:cNvPicPr>
          <p:nvPr/>
        </p:nvPicPr>
        <p:blipFill>
          <a:blip r:embed="rId2"/>
          <a:stretch>
            <a:fillRect/>
          </a:stretch>
        </p:blipFill>
        <p:spPr>
          <a:xfrm>
            <a:off x="685800" y="1943894"/>
            <a:ext cx="7772400" cy="3886200"/>
          </a:xfrm>
          <a:prstGeom prst="rect">
            <a:avLst/>
          </a:prstGeom>
        </p:spPr>
      </p:pic>
    </p:spTree>
    <p:extLst>
      <p:ext uri="{BB962C8B-B14F-4D97-AF65-F5344CB8AC3E}">
        <p14:creationId xmlns:p14="http://schemas.microsoft.com/office/powerpoint/2010/main" val="96561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153B-1A97-B445-B5E8-DF1EC89F25D6}"/>
              </a:ext>
            </a:extLst>
          </p:cNvPr>
          <p:cNvSpPr>
            <a:spLocks noGrp="1"/>
          </p:cNvSpPr>
          <p:nvPr>
            <p:ph type="title"/>
          </p:nvPr>
        </p:nvSpPr>
        <p:spPr/>
        <p:txBody>
          <a:bodyPr>
            <a:normAutofit fontScale="90000"/>
          </a:bodyPr>
          <a:lstStyle/>
          <a:p>
            <a:r>
              <a:rPr lang="en-US" dirty="0"/>
              <a:t>Apply a theme + remove additional non-data ink</a:t>
            </a:r>
          </a:p>
        </p:txBody>
      </p:sp>
      <p:sp>
        <p:nvSpPr>
          <p:cNvPr id="3" name="Slide Number Placeholder 2">
            <a:extLst>
              <a:ext uri="{FF2B5EF4-FFF2-40B4-BE49-F238E27FC236}">
                <a16:creationId xmlns:a16="http://schemas.microsoft.com/office/drawing/2014/main" id="{7B380361-43F4-0747-88BF-C2A93481938A}"/>
              </a:ext>
            </a:extLst>
          </p:cNvPr>
          <p:cNvSpPr>
            <a:spLocks noGrp="1"/>
          </p:cNvSpPr>
          <p:nvPr>
            <p:ph type="sldNum" sz="quarter" idx="12"/>
          </p:nvPr>
        </p:nvSpPr>
        <p:spPr/>
        <p:txBody>
          <a:bodyPr/>
          <a:lstStyle/>
          <a:p>
            <a:fld id="{B865C6C0-BAA3-C04F-B318-568435D2B337}" type="slidenum">
              <a:rPr lang="en-US" smtClean="0"/>
              <a:pPr/>
              <a:t>11</a:t>
            </a:fld>
            <a:endParaRPr lang="en-US" dirty="0"/>
          </a:p>
        </p:txBody>
      </p:sp>
      <p:pic>
        <p:nvPicPr>
          <p:cNvPr id="5" name="Picture 4">
            <a:extLst>
              <a:ext uri="{FF2B5EF4-FFF2-40B4-BE49-F238E27FC236}">
                <a16:creationId xmlns:a16="http://schemas.microsoft.com/office/drawing/2014/main" id="{A28DB3F8-47D9-1D9A-60E4-553F79336CAC}"/>
              </a:ext>
            </a:extLst>
          </p:cNvPr>
          <p:cNvPicPr>
            <a:picLocks noChangeAspect="1"/>
          </p:cNvPicPr>
          <p:nvPr/>
        </p:nvPicPr>
        <p:blipFill>
          <a:blip r:embed="rId2"/>
          <a:stretch>
            <a:fillRect/>
          </a:stretch>
        </p:blipFill>
        <p:spPr>
          <a:xfrm>
            <a:off x="685800" y="1943894"/>
            <a:ext cx="7772400" cy="3886200"/>
          </a:xfrm>
          <a:prstGeom prst="rect">
            <a:avLst/>
          </a:prstGeom>
        </p:spPr>
      </p:pic>
    </p:spTree>
    <p:extLst>
      <p:ext uri="{BB962C8B-B14F-4D97-AF65-F5344CB8AC3E}">
        <p14:creationId xmlns:p14="http://schemas.microsoft.com/office/powerpoint/2010/main" val="364623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Introduction*</a:t>
            </a:r>
          </a:p>
        </p:txBody>
      </p:sp>
      <p:sp>
        <p:nvSpPr>
          <p:cNvPr id="3" name="Content Placeholder 2"/>
          <p:cNvSpPr>
            <a:spLocks noGrp="1"/>
          </p:cNvSpPr>
          <p:nvPr>
            <p:ph idx="1"/>
          </p:nvPr>
        </p:nvSpPr>
        <p:spPr/>
        <p:txBody>
          <a:bodyPr>
            <a:normAutofit fontScale="92500" lnSpcReduction="20000"/>
          </a:bodyPr>
          <a:lstStyle/>
          <a:p>
            <a:r>
              <a:rPr lang="en-US" dirty="0"/>
              <a:t>Concept: given a spatial distribution of variously colored individual points, humans are able to construct them into a meaningful whole concept</a:t>
            </a:r>
          </a:p>
          <a:p>
            <a:r>
              <a:rPr lang="en-US" dirty="0"/>
              <a:t>Gestalt: German word meaning “shape” or “form”</a:t>
            </a:r>
          </a:p>
          <a:p>
            <a:r>
              <a:rPr lang="en-US" dirty="0"/>
              <a:t>Gestalt principles: rules of the organization of perceptual scenes</a:t>
            </a:r>
          </a:p>
          <a:p>
            <a:pPr lvl="1"/>
            <a:r>
              <a:rPr lang="en-US" dirty="0"/>
              <a:t>They aim to formulate the regularities according to which the perceptual input is organized into unitary forms, also referred to as (sub)wholes, groups, groupings, or Gestalten (the plural form of Gestalt)</a:t>
            </a:r>
          </a:p>
          <a:p>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12</a:t>
            </a:fld>
            <a:endParaRPr lang="en-US" dirty="0"/>
          </a:p>
        </p:txBody>
      </p:sp>
      <p:sp>
        <p:nvSpPr>
          <p:cNvPr id="5" name="TextBox 4"/>
          <p:cNvSpPr txBox="1"/>
          <p:nvPr/>
        </p:nvSpPr>
        <p:spPr>
          <a:xfrm>
            <a:off x="457200" y="5772603"/>
            <a:ext cx="7851648" cy="246221"/>
          </a:xfrm>
          <a:prstGeom prst="rect">
            <a:avLst/>
          </a:prstGeom>
          <a:noFill/>
        </p:spPr>
        <p:txBody>
          <a:bodyPr wrap="square" rtlCol="0">
            <a:spAutoFit/>
          </a:bodyPr>
          <a:lstStyle/>
          <a:p>
            <a:r>
              <a:rPr lang="en-US" sz="1000"/>
              <a:t>* </a:t>
            </a:r>
            <a:r>
              <a:rPr lang="en-US" sz="1000">
                <a:hlinkClick r:id="rId3"/>
              </a:rPr>
              <a:t>http://www.scholarpedia.org/article/Gestalt_principles</a:t>
            </a:r>
            <a:r>
              <a:rPr lang="en-US" sz="1000"/>
              <a:t>, accessed 2016-07-10</a:t>
            </a:r>
          </a:p>
        </p:txBody>
      </p:sp>
    </p:spTree>
    <p:extLst>
      <p:ext uri="{BB962C8B-B14F-4D97-AF65-F5344CB8AC3E}">
        <p14:creationId xmlns:p14="http://schemas.microsoft.com/office/powerpoint/2010/main" val="133939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a:t>
            </a:r>
          </a:p>
        </p:txBody>
      </p:sp>
      <p:sp>
        <p:nvSpPr>
          <p:cNvPr id="3" name="Content Placeholder 2"/>
          <p:cNvSpPr>
            <a:spLocks noGrp="1"/>
          </p:cNvSpPr>
          <p:nvPr>
            <p:ph idx="1"/>
          </p:nvPr>
        </p:nvSpPr>
        <p:spPr/>
        <p:txBody>
          <a:bodyPr/>
          <a:lstStyle/>
          <a:p>
            <a:r>
              <a:rPr lang="en-US"/>
              <a:t>Gestalt Principles</a:t>
            </a:r>
          </a:p>
          <a:p>
            <a:pPr lvl="1"/>
            <a:r>
              <a:rPr lang="en-US"/>
              <a:t>Proximity</a:t>
            </a:r>
          </a:p>
          <a:p>
            <a:pPr lvl="1"/>
            <a:r>
              <a:rPr lang="en-US"/>
              <a:t>Similarity</a:t>
            </a:r>
          </a:p>
          <a:p>
            <a:pPr lvl="1"/>
            <a:r>
              <a:rPr lang="en-US"/>
              <a:t>Enclosure</a:t>
            </a:r>
          </a:p>
          <a:p>
            <a:pPr lvl="1"/>
            <a:r>
              <a:rPr lang="en-US"/>
              <a:t>Closure</a:t>
            </a:r>
          </a:p>
          <a:p>
            <a:pPr lvl="1"/>
            <a:r>
              <a:rPr lang="en-US"/>
              <a:t>Continuity</a:t>
            </a:r>
          </a:p>
          <a:p>
            <a:pPr lvl="1"/>
            <a:r>
              <a:rPr lang="en-US"/>
              <a:t>Connection</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13</a:t>
            </a:fld>
            <a:endParaRPr lang="en-US" dirty="0"/>
          </a:p>
        </p:txBody>
      </p:sp>
    </p:spTree>
    <p:extLst>
      <p:ext uri="{BB962C8B-B14F-4D97-AF65-F5344CB8AC3E}">
        <p14:creationId xmlns:p14="http://schemas.microsoft.com/office/powerpoint/2010/main" val="141042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Proximity*</a:t>
            </a:r>
          </a:p>
        </p:txBody>
      </p:sp>
      <p:sp>
        <p:nvSpPr>
          <p:cNvPr id="3" name="Content Placeholder 2"/>
          <p:cNvSpPr>
            <a:spLocks noGrp="1"/>
          </p:cNvSpPr>
          <p:nvPr>
            <p:ph idx="1"/>
          </p:nvPr>
        </p:nvSpPr>
        <p:spPr>
          <a:xfrm>
            <a:off x="457200" y="1600200"/>
            <a:ext cx="3297936" cy="4172403"/>
          </a:xfrm>
        </p:spPr>
        <p:txBody>
          <a:bodyPr>
            <a:normAutofit/>
          </a:bodyPr>
          <a:lstStyle/>
          <a:p>
            <a:r>
              <a:rPr lang="en-US"/>
              <a:t>elements tend to be perceived as aggregated into groups if they are near each other</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3893566" y="1600200"/>
            <a:ext cx="4965700" cy="3810000"/>
          </a:xfrm>
          <a:prstGeom prst="rect">
            <a:avLst/>
          </a:prstGeom>
        </p:spPr>
      </p:pic>
      <p:sp>
        <p:nvSpPr>
          <p:cNvPr id="6" name="TextBox 5"/>
          <p:cNvSpPr txBox="1"/>
          <p:nvPr/>
        </p:nvSpPr>
        <p:spPr>
          <a:xfrm>
            <a:off x="457200" y="5772603"/>
            <a:ext cx="7851648" cy="246221"/>
          </a:xfrm>
          <a:prstGeom prst="rect">
            <a:avLst/>
          </a:prstGeom>
          <a:noFill/>
        </p:spPr>
        <p:txBody>
          <a:bodyPr wrap="square" rtlCol="0">
            <a:spAutoFit/>
          </a:bodyPr>
          <a:lstStyle/>
          <a:p>
            <a:r>
              <a:rPr lang="en-US" sz="1000"/>
              <a:t>* </a:t>
            </a:r>
            <a:r>
              <a:rPr lang="en-US" sz="1000">
                <a:hlinkClick r:id="rId4"/>
              </a:rPr>
              <a:t>http://www.scholarpedia.org/article/Gestalt_principles</a:t>
            </a:r>
            <a:r>
              <a:rPr lang="en-US" sz="1000"/>
              <a:t>, accessed 2016-07-10</a:t>
            </a:r>
          </a:p>
        </p:txBody>
      </p:sp>
    </p:spTree>
    <p:extLst>
      <p:ext uri="{BB962C8B-B14F-4D97-AF65-F5344CB8AC3E}">
        <p14:creationId xmlns:p14="http://schemas.microsoft.com/office/powerpoint/2010/main" val="148536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Similarity*</a:t>
            </a:r>
          </a:p>
        </p:txBody>
      </p:sp>
      <p:sp>
        <p:nvSpPr>
          <p:cNvPr id="3" name="Content Placeholder 2"/>
          <p:cNvSpPr>
            <a:spLocks noGrp="1"/>
          </p:cNvSpPr>
          <p:nvPr>
            <p:ph idx="1"/>
          </p:nvPr>
        </p:nvSpPr>
        <p:spPr>
          <a:xfrm>
            <a:off x="457200" y="1600200"/>
            <a:ext cx="2773680" cy="4525963"/>
          </a:xfrm>
        </p:spPr>
        <p:txBody>
          <a:bodyPr/>
          <a:lstStyle/>
          <a:p>
            <a:r>
              <a:rPr lang="en-US"/>
              <a:t>elements tend to be integrated into groups if they are similar to each other</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3949446" y="1932178"/>
            <a:ext cx="4610100" cy="774700"/>
          </a:xfrm>
          <a:prstGeom prst="rect">
            <a:avLst/>
          </a:prstGeom>
        </p:spPr>
      </p:pic>
      <p:sp>
        <p:nvSpPr>
          <p:cNvPr id="6" name="TextBox 5"/>
          <p:cNvSpPr txBox="1"/>
          <p:nvPr/>
        </p:nvSpPr>
        <p:spPr>
          <a:xfrm>
            <a:off x="457200" y="5772603"/>
            <a:ext cx="7851648" cy="246221"/>
          </a:xfrm>
          <a:prstGeom prst="rect">
            <a:avLst/>
          </a:prstGeom>
          <a:noFill/>
        </p:spPr>
        <p:txBody>
          <a:bodyPr wrap="square" rtlCol="0">
            <a:spAutoFit/>
          </a:bodyPr>
          <a:lstStyle/>
          <a:p>
            <a:r>
              <a:rPr lang="en-US" sz="1000"/>
              <a:t>* </a:t>
            </a:r>
            <a:r>
              <a:rPr lang="en-US" sz="1000">
                <a:hlinkClick r:id="rId4"/>
              </a:rPr>
              <a:t>http://www.scholarpedia.org/article/Gestalt_principles</a:t>
            </a:r>
            <a:r>
              <a:rPr lang="en-US" sz="1000"/>
              <a:t>, accessed 2016-07-10</a:t>
            </a:r>
          </a:p>
        </p:txBody>
      </p:sp>
      <p:sp>
        <p:nvSpPr>
          <p:cNvPr id="7" name="TextBox 6"/>
          <p:cNvSpPr txBox="1"/>
          <p:nvPr/>
        </p:nvSpPr>
        <p:spPr>
          <a:xfrm>
            <a:off x="3879342" y="1611614"/>
            <a:ext cx="1341120" cy="369332"/>
          </a:xfrm>
          <a:prstGeom prst="rect">
            <a:avLst/>
          </a:prstGeom>
          <a:noFill/>
        </p:spPr>
        <p:txBody>
          <a:bodyPr wrap="square" rtlCol="0">
            <a:spAutoFit/>
          </a:bodyPr>
          <a:lstStyle/>
          <a:p>
            <a:r>
              <a:rPr lang="en-US"/>
              <a:t>saturation</a:t>
            </a:r>
          </a:p>
        </p:txBody>
      </p:sp>
      <p:sp>
        <p:nvSpPr>
          <p:cNvPr id="9" name="TextBox 8"/>
          <p:cNvSpPr txBox="1"/>
          <p:nvPr/>
        </p:nvSpPr>
        <p:spPr>
          <a:xfrm>
            <a:off x="3879342" y="2760416"/>
            <a:ext cx="1341120" cy="369332"/>
          </a:xfrm>
          <a:prstGeom prst="rect">
            <a:avLst/>
          </a:prstGeom>
          <a:noFill/>
        </p:spPr>
        <p:txBody>
          <a:bodyPr wrap="square" rtlCol="0">
            <a:spAutoFit/>
          </a:bodyPr>
          <a:lstStyle/>
          <a:p>
            <a:r>
              <a:rPr lang="en-US"/>
              <a:t>color</a:t>
            </a:r>
          </a:p>
        </p:txBody>
      </p:sp>
      <p:sp>
        <p:nvSpPr>
          <p:cNvPr id="11" name="TextBox 10"/>
          <p:cNvSpPr txBox="1"/>
          <p:nvPr/>
        </p:nvSpPr>
        <p:spPr>
          <a:xfrm>
            <a:off x="3871722" y="3943961"/>
            <a:ext cx="1341120" cy="369332"/>
          </a:xfrm>
          <a:prstGeom prst="rect">
            <a:avLst/>
          </a:prstGeom>
          <a:noFill/>
        </p:spPr>
        <p:txBody>
          <a:bodyPr wrap="square" rtlCol="0">
            <a:spAutoFit/>
          </a:bodyPr>
          <a:lstStyle/>
          <a:p>
            <a:r>
              <a:rPr lang="en-US"/>
              <a:t>orientation</a:t>
            </a:r>
          </a:p>
        </p:txBody>
      </p:sp>
      <p:pic>
        <p:nvPicPr>
          <p:cNvPr id="12" name="Picture 11"/>
          <p:cNvPicPr>
            <a:picLocks noChangeAspect="1"/>
          </p:cNvPicPr>
          <p:nvPr/>
        </p:nvPicPr>
        <p:blipFill>
          <a:blip r:embed="rId5"/>
          <a:stretch>
            <a:fillRect/>
          </a:stretch>
        </p:blipFill>
        <p:spPr>
          <a:xfrm>
            <a:off x="3949446" y="3076210"/>
            <a:ext cx="4635500" cy="762000"/>
          </a:xfrm>
          <a:prstGeom prst="rect">
            <a:avLst/>
          </a:prstGeom>
        </p:spPr>
      </p:pic>
      <p:pic>
        <p:nvPicPr>
          <p:cNvPr id="13" name="Picture 12"/>
          <p:cNvPicPr>
            <a:picLocks noChangeAspect="1"/>
          </p:cNvPicPr>
          <p:nvPr/>
        </p:nvPicPr>
        <p:blipFill>
          <a:blip r:embed="rId6"/>
          <a:stretch>
            <a:fillRect/>
          </a:stretch>
        </p:blipFill>
        <p:spPr>
          <a:xfrm>
            <a:off x="3962146" y="4288893"/>
            <a:ext cx="4610100" cy="762000"/>
          </a:xfrm>
          <a:prstGeom prst="rect">
            <a:avLst/>
          </a:prstGeom>
        </p:spPr>
      </p:pic>
      <p:sp>
        <p:nvSpPr>
          <p:cNvPr id="14" name="TextBox 13"/>
          <p:cNvSpPr txBox="1"/>
          <p:nvPr/>
        </p:nvSpPr>
        <p:spPr>
          <a:xfrm>
            <a:off x="3879342" y="5250411"/>
            <a:ext cx="4285488" cy="369332"/>
          </a:xfrm>
          <a:prstGeom prst="rect">
            <a:avLst/>
          </a:prstGeom>
          <a:noFill/>
        </p:spPr>
        <p:txBody>
          <a:bodyPr wrap="square" rtlCol="0">
            <a:spAutoFit/>
          </a:bodyPr>
          <a:lstStyle/>
          <a:p>
            <a:r>
              <a:rPr lang="en-US"/>
              <a:t>Other encodings for similarity: size, shape</a:t>
            </a:r>
          </a:p>
        </p:txBody>
      </p:sp>
    </p:spTree>
    <p:extLst>
      <p:ext uri="{BB962C8B-B14F-4D97-AF65-F5344CB8AC3E}">
        <p14:creationId xmlns:p14="http://schemas.microsoft.com/office/powerpoint/2010/main" val="194657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95A8-CD1B-7649-86C3-AC49A196A4A5}"/>
              </a:ext>
            </a:extLst>
          </p:cNvPr>
          <p:cNvSpPr>
            <a:spLocks noGrp="1"/>
          </p:cNvSpPr>
          <p:nvPr>
            <p:ph type="title"/>
          </p:nvPr>
        </p:nvSpPr>
        <p:spPr/>
        <p:txBody>
          <a:bodyPr/>
          <a:lstStyle/>
          <a:p>
            <a:r>
              <a:rPr lang="en-US" dirty="0"/>
              <a:t>Which Gestalts are present?</a:t>
            </a:r>
          </a:p>
        </p:txBody>
      </p:sp>
      <p:sp>
        <p:nvSpPr>
          <p:cNvPr id="3" name="Slide Number Placeholder 2">
            <a:extLst>
              <a:ext uri="{FF2B5EF4-FFF2-40B4-BE49-F238E27FC236}">
                <a16:creationId xmlns:a16="http://schemas.microsoft.com/office/drawing/2014/main" id="{BABBCFA8-81ED-CE43-86D9-223127D6558E}"/>
              </a:ext>
            </a:extLst>
          </p:cNvPr>
          <p:cNvSpPr>
            <a:spLocks noGrp="1"/>
          </p:cNvSpPr>
          <p:nvPr>
            <p:ph type="sldNum" sz="quarter" idx="12"/>
          </p:nvPr>
        </p:nvSpPr>
        <p:spPr/>
        <p:txBody>
          <a:bodyPr/>
          <a:lstStyle/>
          <a:p>
            <a:fld id="{B865C6C0-BAA3-C04F-B318-568435D2B337}" type="slidenum">
              <a:rPr lang="en-US" smtClean="0"/>
              <a:pPr/>
              <a:t>16</a:t>
            </a:fld>
            <a:endParaRPr lang="en-US" dirty="0"/>
          </a:p>
        </p:txBody>
      </p:sp>
      <p:pic>
        <p:nvPicPr>
          <p:cNvPr id="4" name="Picture 3" descr="Screen Shot 2016-06-27 at 4.50.49 PM (2).png">
            <a:extLst>
              <a:ext uri="{FF2B5EF4-FFF2-40B4-BE49-F238E27FC236}">
                <a16:creationId xmlns:a16="http://schemas.microsoft.com/office/drawing/2014/main" id="{7DED9D2E-3E16-2A47-8A13-17D99A94717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530943" y="1895773"/>
            <a:ext cx="4082114" cy="3625807"/>
          </a:xfrm>
          <a:prstGeom prst="rect">
            <a:avLst/>
          </a:prstGeom>
        </p:spPr>
      </p:pic>
    </p:spTree>
    <p:extLst>
      <p:ext uri="{BB962C8B-B14F-4D97-AF65-F5344CB8AC3E}">
        <p14:creationId xmlns:p14="http://schemas.microsoft.com/office/powerpoint/2010/main" val="84378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Enclosure</a:t>
            </a:r>
          </a:p>
        </p:txBody>
      </p:sp>
      <p:sp>
        <p:nvSpPr>
          <p:cNvPr id="3" name="Content Placeholder 2"/>
          <p:cNvSpPr>
            <a:spLocks noGrp="1"/>
          </p:cNvSpPr>
          <p:nvPr>
            <p:ph idx="1"/>
          </p:nvPr>
        </p:nvSpPr>
        <p:spPr>
          <a:xfrm>
            <a:off x="457200" y="1600200"/>
            <a:ext cx="2980944" cy="4525963"/>
          </a:xfrm>
        </p:spPr>
        <p:txBody>
          <a:bodyPr/>
          <a:lstStyle/>
          <a:p>
            <a:r>
              <a:rPr lang="en-US"/>
              <a:t>elements tend to be integrated into groups if they are within an enclosure</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17</a:t>
            </a:fld>
            <a:endParaRPr lang="en-US" dirty="0"/>
          </a:p>
        </p:txBody>
      </p:sp>
      <p:grpSp>
        <p:nvGrpSpPr>
          <p:cNvPr id="22" name="Group 21"/>
          <p:cNvGrpSpPr/>
          <p:nvPr/>
        </p:nvGrpSpPr>
        <p:grpSpPr>
          <a:xfrm>
            <a:off x="6059424" y="3863181"/>
            <a:ext cx="2048256" cy="1408176"/>
            <a:chOff x="6047232" y="2584704"/>
            <a:chExt cx="2048256" cy="1408176"/>
          </a:xfrm>
        </p:grpSpPr>
        <p:sp>
          <p:nvSpPr>
            <p:cNvPr id="12" name="Rectangle 11"/>
            <p:cNvSpPr/>
            <p:nvPr/>
          </p:nvSpPr>
          <p:spPr>
            <a:xfrm>
              <a:off x="6352032" y="2584704"/>
              <a:ext cx="1438656" cy="114604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p:cNvSpPr/>
            <p:nvPr/>
          </p:nvSpPr>
          <p:spPr>
            <a:xfrm>
              <a:off x="6047232" y="3450336"/>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6089904" y="3749040"/>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6400800" y="3438144"/>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7498080" y="2928605"/>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839456" y="2836323"/>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498080" y="3316224"/>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7851648" y="3195987"/>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p:cNvGrpSpPr/>
          <p:nvPr/>
        </p:nvGrpSpPr>
        <p:grpSpPr>
          <a:xfrm>
            <a:off x="6126480" y="1851716"/>
            <a:ext cx="2048256" cy="1156557"/>
            <a:chOff x="3925824" y="2034176"/>
            <a:chExt cx="2048256" cy="1156557"/>
          </a:xfrm>
        </p:grpSpPr>
        <p:sp>
          <p:nvSpPr>
            <p:cNvPr id="14" name="Oval 13"/>
            <p:cNvSpPr/>
            <p:nvPr/>
          </p:nvSpPr>
          <p:spPr>
            <a:xfrm>
              <a:off x="3925824" y="2648189"/>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3968496" y="2946893"/>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4279392" y="2635997"/>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5376672" y="2126458"/>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5718048" y="2034176"/>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5376672" y="2514077"/>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5730240" y="2393840"/>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3" name="TextBox 22"/>
          <p:cNvSpPr txBox="1"/>
          <p:nvPr/>
        </p:nvSpPr>
        <p:spPr>
          <a:xfrm>
            <a:off x="3438144" y="1886613"/>
            <a:ext cx="2602992" cy="369332"/>
          </a:xfrm>
          <a:prstGeom prst="rect">
            <a:avLst/>
          </a:prstGeom>
          <a:noFill/>
        </p:spPr>
        <p:txBody>
          <a:bodyPr wrap="square" rtlCol="0">
            <a:spAutoFit/>
          </a:bodyPr>
          <a:lstStyle/>
          <a:p>
            <a:pPr algn="r"/>
            <a:r>
              <a:rPr lang="en-US"/>
              <a:t>Proximity Gestalt</a:t>
            </a:r>
          </a:p>
        </p:txBody>
      </p:sp>
      <p:sp>
        <p:nvSpPr>
          <p:cNvPr id="24" name="TextBox 23"/>
          <p:cNvSpPr txBox="1"/>
          <p:nvPr/>
        </p:nvSpPr>
        <p:spPr>
          <a:xfrm>
            <a:off x="3438144" y="4114800"/>
            <a:ext cx="2602992" cy="369332"/>
          </a:xfrm>
          <a:prstGeom prst="rect">
            <a:avLst/>
          </a:prstGeom>
          <a:noFill/>
        </p:spPr>
        <p:txBody>
          <a:bodyPr wrap="square" rtlCol="0">
            <a:spAutoFit/>
          </a:bodyPr>
          <a:lstStyle/>
          <a:p>
            <a:pPr algn="r"/>
            <a:r>
              <a:rPr lang="en-US"/>
              <a:t>Enclosure Gestalt</a:t>
            </a:r>
          </a:p>
        </p:txBody>
      </p:sp>
      <p:sp>
        <p:nvSpPr>
          <p:cNvPr id="26" name="TextBox 25"/>
          <p:cNvSpPr txBox="1"/>
          <p:nvPr/>
        </p:nvSpPr>
        <p:spPr>
          <a:xfrm>
            <a:off x="4474464" y="5271357"/>
            <a:ext cx="1652016" cy="397923"/>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65254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Closure</a:t>
            </a:r>
          </a:p>
        </p:txBody>
      </p:sp>
      <p:sp>
        <p:nvSpPr>
          <p:cNvPr id="3" name="Content Placeholder 2"/>
          <p:cNvSpPr>
            <a:spLocks noGrp="1"/>
          </p:cNvSpPr>
          <p:nvPr>
            <p:ph idx="1"/>
          </p:nvPr>
        </p:nvSpPr>
        <p:spPr>
          <a:xfrm>
            <a:off x="457200" y="1600200"/>
            <a:ext cx="3493008" cy="4525963"/>
          </a:xfrm>
        </p:spPr>
        <p:txBody>
          <a:bodyPr/>
          <a:lstStyle/>
          <a:p>
            <a:r>
              <a:rPr lang="en-US"/>
              <a:t>elements tend to be grouped together if they are parts of a closed figure*</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18</a:t>
            </a:fld>
            <a:endParaRPr lang="en-US" dirty="0"/>
          </a:p>
        </p:txBody>
      </p:sp>
      <p:grpSp>
        <p:nvGrpSpPr>
          <p:cNvPr id="12" name="Group 11"/>
          <p:cNvGrpSpPr/>
          <p:nvPr/>
        </p:nvGrpSpPr>
        <p:grpSpPr>
          <a:xfrm>
            <a:off x="5169408" y="1816035"/>
            <a:ext cx="3438144" cy="3377758"/>
            <a:chOff x="5169408" y="1816035"/>
            <a:chExt cx="3438144" cy="3377758"/>
          </a:xfrm>
        </p:grpSpPr>
        <p:sp>
          <p:nvSpPr>
            <p:cNvPr id="5" name="Rectangle 4"/>
            <p:cNvSpPr/>
            <p:nvPr/>
          </p:nvSpPr>
          <p:spPr>
            <a:xfrm>
              <a:off x="5437632" y="2023872"/>
              <a:ext cx="2962656" cy="2950464"/>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5218176" y="3718560"/>
              <a:ext cx="438912" cy="1085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rot="16200000">
              <a:off x="6565392" y="1675827"/>
              <a:ext cx="438912" cy="71932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rot="16200000">
              <a:off x="6565392" y="4431793"/>
              <a:ext cx="438912" cy="1085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168640" y="3192050"/>
              <a:ext cx="438912" cy="13898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169408" y="2252693"/>
              <a:ext cx="438912" cy="1085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 name="TextBox 10"/>
          <p:cNvSpPr txBox="1"/>
          <p:nvPr/>
        </p:nvSpPr>
        <p:spPr>
          <a:xfrm>
            <a:off x="457200" y="5772603"/>
            <a:ext cx="7851648" cy="246221"/>
          </a:xfrm>
          <a:prstGeom prst="rect">
            <a:avLst/>
          </a:prstGeom>
          <a:noFill/>
        </p:spPr>
        <p:txBody>
          <a:bodyPr wrap="square" rtlCol="0">
            <a:spAutoFit/>
          </a:bodyPr>
          <a:lstStyle/>
          <a:p>
            <a:r>
              <a:rPr lang="en-US" sz="1000"/>
              <a:t>* </a:t>
            </a:r>
            <a:r>
              <a:rPr lang="en-US" sz="1000">
                <a:hlinkClick r:id="rId2"/>
              </a:rPr>
              <a:t>http://www.scholarpedia.org/article/Gestalt_principles</a:t>
            </a:r>
            <a:r>
              <a:rPr lang="en-US" sz="1000"/>
              <a:t>, accessed 2016-07-10</a:t>
            </a:r>
          </a:p>
        </p:txBody>
      </p:sp>
    </p:spTree>
    <p:extLst>
      <p:ext uri="{BB962C8B-B14F-4D97-AF65-F5344CB8AC3E}">
        <p14:creationId xmlns:p14="http://schemas.microsoft.com/office/powerpoint/2010/main" val="1408548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Gestalt principles | Connection</a:t>
            </a:r>
          </a:p>
        </p:txBody>
      </p:sp>
      <p:sp>
        <p:nvSpPr>
          <p:cNvPr id="3" name="Content Placeholder 2"/>
          <p:cNvSpPr>
            <a:spLocks noGrp="1"/>
          </p:cNvSpPr>
          <p:nvPr>
            <p:ph idx="1"/>
          </p:nvPr>
        </p:nvSpPr>
        <p:spPr>
          <a:xfrm>
            <a:off x="457200" y="1600200"/>
            <a:ext cx="3441032" cy="4525963"/>
          </a:xfrm>
        </p:spPr>
        <p:txBody>
          <a:bodyPr/>
          <a:lstStyle/>
          <a:p>
            <a:r>
              <a:rPr lang="en-US" dirty="0"/>
              <a:t>elements tend to be grouped together if they are connected by another element</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19</a:t>
            </a:fld>
            <a:endParaRPr lang="en-US" dirty="0"/>
          </a:p>
        </p:txBody>
      </p:sp>
      <p:grpSp>
        <p:nvGrpSpPr>
          <p:cNvPr id="11" name="Group 10"/>
          <p:cNvGrpSpPr/>
          <p:nvPr/>
        </p:nvGrpSpPr>
        <p:grpSpPr>
          <a:xfrm>
            <a:off x="5108448" y="1962912"/>
            <a:ext cx="1444752" cy="1371029"/>
            <a:chOff x="5108448" y="1962912"/>
            <a:chExt cx="1444752" cy="1371029"/>
          </a:xfrm>
        </p:grpSpPr>
        <p:sp>
          <p:nvSpPr>
            <p:cNvPr id="6" name="Oval 5"/>
            <p:cNvSpPr/>
            <p:nvPr/>
          </p:nvSpPr>
          <p:spPr>
            <a:xfrm>
              <a:off x="5108448" y="2097024"/>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6065520" y="2404586"/>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303520" y="2584704"/>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6309360" y="1962912"/>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6309360" y="3090101"/>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 name="Group 26"/>
          <p:cNvGrpSpPr/>
          <p:nvPr/>
        </p:nvGrpSpPr>
        <p:grpSpPr>
          <a:xfrm>
            <a:off x="5212080" y="3809364"/>
            <a:ext cx="1444752" cy="1371029"/>
            <a:chOff x="5212080" y="3809364"/>
            <a:chExt cx="1444752" cy="1371029"/>
          </a:xfrm>
        </p:grpSpPr>
        <p:sp>
          <p:nvSpPr>
            <p:cNvPr id="13" name="Oval 12"/>
            <p:cNvSpPr/>
            <p:nvPr/>
          </p:nvSpPr>
          <p:spPr>
            <a:xfrm>
              <a:off x="5212080" y="3943476"/>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p:cNvSpPr/>
            <p:nvPr/>
          </p:nvSpPr>
          <p:spPr>
            <a:xfrm>
              <a:off x="6169152" y="4251038"/>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407152" y="4431156"/>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6412992" y="3809364"/>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6412992" y="4936553"/>
              <a:ext cx="243840" cy="243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p:cNvCxnSpPr>
              <a:stCxn id="15" idx="7"/>
              <a:endCxn id="16" idx="3"/>
            </p:cNvCxnSpPr>
            <p:nvPr/>
          </p:nvCxnSpPr>
          <p:spPr>
            <a:xfrm flipV="1">
              <a:off x="5615282" y="4017494"/>
              <a:ext cx="833420" cy="44937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6"/>
              <a:endCxn id="14" idx="1"/>
            </p:cNvCxnSpPr>
            <p:nvPr/>
          </p:nvCxnSpPr>
          <p:spPr>
            <a:xfrm>
              <a:off x="5455920" y="4065396"/>
              <a:ext cx="748942" cy="22135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4" idx="4"/>
              <a:endCxn id="17" idx="1"/>
            </p:cNvCxnSpPr>
            <p:nvPr/>
          </p:nvCxnSpPr>
          <p:spPr>
            <a:xfrm>
              <a:off x="6291072" y="4494878"/>
              <a:ext cx="157630" cy="47738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836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lstStyle/>
          <a:p>
            <a:r>
              <a:rPr lang="en-US" dirty="0"/>
              <a:t>Guideline for effective data visualization: Include only what increases understanding</a:t>
            </a:r>
          </a:p>
          <a:p>
            <a:r>
              <a:rPr lang="en-US" dirty="0"/>
              <a:t>Motivation</a:t>
            </a:r>
          </a:p>
          <a:p>
            <a:r>
              <a:rPr lang="en-US" dirty="0"/>
              <a:t>Reducing cognitive load</a:t>
            </a:r>
          </a:p>
          <a:p>
            <a:pPr lvl="1"/>
            <a:r>
              <a:rPr lang="en-US" dirty="0"/>
              <a:t>Understand how people perceive order</a:t>
            </a:r>
          </a:p>
          <a:p>
            <a:pPr lvl="1"/>
            <a:r>
              <a:rPr lang="en-US" dirty="0"/>
              <a:t>Apply theory and best practices to remove clutter</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a:t>
            </a:fld>
            <a:endParaRPr lang="en-US" dirty="0"/>
          </a:p>
        </p:txBody>
      </p:sp>
    </p:spTree>
    <p:extLst>
      <p:ext uri="{BB962C8B-B14F-4D97-AF65-F5344CB8AC3E}">
        <p14:creationId xmlns:p14="http://schemas.microsoft.com/office/powerpoint/2010/main" val="132090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Other best practices | Alignment</a:t>
            </a:r>
          </a:p>
        </p:txBody>
      </p:sp>
      <p:sp>
        <p:nvSpPr>
          <p:cNvPr id="3" name="Content Placeholder 2"/>
          <p:cNvSpPr>
            <a:spLocks noGrp="1"/>
          </p:cNvSpPr>
          <p:nvPr>
            <p:ph idx="1"/>
          </p:nvPr>
        </p:nvSpPr>
        <p:spPr>
          <a:xfrm>
            <a:off x="457200" y="1618007"/>
            <a:ext cx="8430768" cy="2179320"/>
          </a:xfrm>
        </p:spPr>
        <p:txBody>
          <a:bodyPr>
            <a:normAutofit/>
          </a:bodyPr>
          <a:lstStyle/>
          <a:p>
            <a:r>
              <a:rPr lang="en-US"/>
              <a:t>Create clean horizontal and vertical lines in the design</a:t>
            </a:r>
          </a:p>
          <a:p>
            <a:pPr lvl="1"/>
            <a:r>
              <a:rPr lang="en-US"/>
              <a:t>Otherwise readers will read left to right, then down and so on</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20</a:t>
            </a:fld>
            <a:endParaRPr lang="en-US" dirty="0"/>
          </a:p>
        </p:txBody>
      </p:sp>
    </p:spTree>
    <p:extLst>
      <p:ext uri="{BB962C8B-B14F-4D97-AF65-F5344CB8AC3E}">
        <p14:creationId xmlns:p14="http://schemas.microsoft.com/office/powerpoint/2010/main" val="914142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Other best practices | Alignment (cont’d)</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21</a:t>
            </a:fld>
            <a:endParaRPr lang="en-US" dirty="0"/>
          </a:p>
        </p:txBody>
      </p:sp>
      <p:grpSp>
        <p:nvGrpSpPr>
          <p:cNvPr id="23" name="Group 22"/>
          <p:cNvGrpSpPr/>
          <p:nvPr/>
        </p:nvGrpSpPr>
        <p:grpSpPr>
          <a:xfrm>
            <a:off x="457200" y="3840514"/>
            <a:ext cx="6382512" cy="1988532"/>
            <a:chOff x="457200" y="3840514"/>
            <a:chExt cx="6382512" cy="1988532"/>
          </a:xfrm>
        </p:grpSpPr>
        <p:pic>
          <p:nvPicPr>
            <p:cNvPr id="5" name="Picture 4"/>
            <p:cNvPicPr>
              <a:picLocks noChangeAspect="1"/>
            </p:cNvPicPr>
            <p:nvPr/>
          </p:nvPicPr>
          <p:blipFill>
            <a:blip r:embed="rId2"/>
            <a:stretch>
              <a:fillRect/>
            </a:stretch>
          </p:blipFill>
          <p:spPr>
            <a:xfrm>
              <a:off x="457200" y="4393946"/>
              <a:ext cx="4229100" cy="1435100"/>
            </a:xfrm>
            <a:prstGeom prst="rect">
              <a:avLst/>
            </a:prstGeom>
          </p:spPr>
        </p:pic>
        <p:sp>
          <p:nvSpPr>
            <p:cNvPr id="7" name="TextBox 6"/>
            <p:cNvSpPr txBox="1"/>
            <p:nvPr/>
          </p:nvSpPr>
          <p:spPr>
            <a:xfrm>
              <a:off x="457200" y="3840514"/>
              <a:ext cx="4229100" cy="523220"/>
            </a:xfrm>
            <a:prstGeom prst="rect">
              <a:avLst/>
            </a:prstGeom>
            <a:noFill/>
          </p:spPr>
          <p:txBody>
            <a:bodyPr wrap="square" rtlCol="0">
              <a:spAutoFit/>
            </a:bodyPr>
            <a:lstStyle/>
            <a:p>
              <a:r>
                <a:rPr lang="en-US" sz="1400" b="1" dirty="0" err="1"/>
                <a:t>Lorem</a:t>
              </a:r>
              <a:r>
                <a:rPr lang="en-US" sz="1400" b="1" dirty="0"/>
                <a:t> </a:t>
              </a:r>
              <a:r>
                <a:rPr lang="en-US" sz="1400" b="1" dirty="0" err="1"/>
                <a:t>ipsum</a:t>
              </a:r>
              <a:r>
                <a:rPr lang="en-US" sz="1400" b="1" dirty="0"/>
                <a:t> dolor </a:t>
              </a:r>
              <a:r>
                <a:rPr lang="en-US" sz="1400" dirty="0"/>
                <a:t>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sed</a:t>
              </a:r>
              <a:r>
                <a:rPr lang="en-US" sz="1400" dirty="0"/>
                <a:t> do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8" name="TextBox 7"/>
            <p:cNvSpPr txBox="1"/>
            <p:nvPr/>
          </p:nvSpPr>
          <p:spPr>
            <a:xfrm>
              <a:off x="4791456" y="4368191"/>
              <a:ext cx="2048256" cy="646331"/>
            </a:xfrm>
            <a:prstGeom prst="rect">
              <a:avLst/>
            </a:prstGeom>
            <a:noFill/>
          </p:spPr>
          <p:txBody>
            <a:bodyPr wrap="square" rtlCol="0">
              <a:spAutoFit/>
            </a:bodyPr>
            <a:lstStyle/>
            <a:p>
              <a:r>
                <a:rPr lang="en-US" sz="1200"/>
                <a:t>Lorem</a:t>
              </a:r>
              <a:r>
                <a:rPr lang="en-US" sz="1200" dirty="0"/>
                <a:t> </a:t>
              </a:r>
              <a:r>
                <a:rPr lang="en-US" sz="1200" dirty="0" err="1"/>
                <a:t>ipsum</a:t>
              </a:r>
              <a:r>
                <a:rPr lang="en-US" sz="1200" dirty="0"/>
                <a:t> dolor </a:t>
              </a:r>
              <a:r>
                <a:rPr lang="en-US" sz="1200" b="1" dirty="0"/>
                <a:t>sit </a:t>
              </a:r>
              <a:r>
                <a:rPr lang="en-US" sz="1200" b="1"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a:t>
              </a:r>
              <a:r>
                <a:rPr lang="en-US" sz="1200" dirty="0" err="1"/>
                <a:t>sed</a:t>
              </a:r>
              <a:r>
                <a:rPr lang="en-US" sz="1200" dirty="0"/>
                <a:t> do </a:t>
              </a:r>
              <a:r>
                <a:rPr lang="en-US" sz="1200" dirty="0" err="1"/>
                <a:t>eiusmod</a:t>
              </a:r>
              <a:endParaRPr lang="en-US" sz="1200" dirty="0"/>
            </a:p>
          </p:txBody>
        </p:sp>
        <p:sp>
          <p:nvSpPr>
            <p:cNvPr id="9" name="TextBox 8"/>
            <p:cNvSpPr txBox="1"/>
            <p:nvPr/>
          </p:nvSpPr>
          <p:spPr>
            <a:xfrm>
              <a:off x="4791456" y="5111496"/>
              <a:ext cx="2048256" cy="646331"/>
            </a:xfrm>
            <a:prstGeom prst="rect">
              <a:avLst/>
            </a:prstGeom>
            <a:noFill/>
          </p:spPr>
          <p:txBody>
            <a:bodyPr wrap="square" rtlCol="0">
              <a:spAutoFit/>
            </a:bodyPr>
            <a:lstStyle/>
            <a:p>
              <a:r>
                <a:rPr lang="en-US" sz="1200"/>
                <a:t>Lorem ipsum dolor sit amet, consectetur adipiscing elit, </a:t>
              </a:r>
              <a:r>
                <a:rPr lang="en-US" sz="1200" b="1"/>
                <a:t>sed do eiusmod</a:t>
              </a:r>
            </a:p>
          </p:txBody>
        </p:sp>
      </p:grpSp>
      <p:grpSp>
        <p:nvGrpSpPr>
          <p:cNvPr id="22" name="Group 21"/>
          <p:cNvGrpSpPr/>
          <p:nvPr/>
        </p:nvGrpSpPr>
        <p:grpSpPr>
          <a:xfrm>
            <a:off x="457200" y="1585112"/>
            <a:ext cx="6382512" cy="2180641"/>
            <a:chOff x="457200" y="1585112"/>
            <a:chExt cx="6382512" cy="2180641"/>
          </a:xfrm>
        </p:grpSpPr>
        <p:pic>
          <p:nvPicPr>
            <p:cNvPr id="10" name="Picture 9"/>
            <p:cNvPicPr>
              <a:picLocks noChangeAspect="1"/>
            </p:cNvPicPr>
            <p:nvPr/>
          </p:nvPicPr>
          <p:blipFill>
            <a:blip r:embed="rId2"/>
            <a:stretch>
              <a:fillRect/>
            </a:stretch>
          </p:blipFill>
          <p:spPr>
            <a:xfrm>
              <a:off x="457200" y="2147773"/>
              <a:ext cx="4229100" cy="1435100"/>
            </a:xfrm>
            <a:prstGeom prst="rect">
              <a:avLst/>
            </a:prstGeom>
          </p:spPr>
        </p:pic>
        <p:sp>
          <p:nvSpPr>
            <p:cNvPr id="11" name="TextBox 10"/>
            <p:cNvSpPr txBox="1"/>
            <p:nvPr/>
          </p:nvSpPr>
          <p:spPr>
            <a:xfrm>
              <a:off x="1072134" y="1585112"/>
              <a:ext cx="4229100" cy="523220"/>
            </a:xfrm>
            <a:prstGeom prst="rect">
              <a:avLst/>
            </a:prstGeom>
            <a:noFill/>
          </p:spPr>
          <p:txBody>
            <a:bodyPr wrap="square" rtlCol="0">
              <a:spAutoFit/>
            </a:bodyPr>
            <a:lstStyle/>
            <a:p>
              <a:pPr algn="ctr"/>
              <a:r>
                <a:rPr lang="en-US" sz="1400" b="1"/>
                <a:t>Lorem ipsum dolor </a:t>
              </a:r>
              <a:r>
                <a:rPr lang="en-US" sz="1400"/>
                <a:t>sit amet, consectetur adipiscing elit, sed do eiusmod tempor incididunt</a:t>
              </a:r>
            </a:p>
          </p:txBody>
        </p:sp>
        <p:sp>
          <p:nvSpPr>
            <p:cNvPr id="13" name="TextBox 12"/>
            <p:cNvSpPr txBox="1"/>
            <p:nvPr/>
          </p:nvSpPr>
          <p:spPr>
            <a:xfrm>
              <a:off x="4791456" y="2058649"/>
              <a:ext cx="2048256" cy="646331"/>
            </a:xfrm>
            <a:prstGeom prst="rect">
              <a:avLst/>
            </a:prstGeom>
            <a:noFill/>
          </p:spPr>
          <p:txBody>
            <a:bodyPr wrap="square" rtlCol="0">
              <a:spAutoFit/>
            </a:bodyPr>
            <a:lstStyle/>
            <a:p>
              <a:pPr algn="ctr"/>
              <a:r>
                <a:rPr lang="en-US" sz="1200"/>
                <a:t>Lorem ipsum dolor </a:t>
              </a:r>
              <a:r>
                <a:rPr lang="en-US" sz="1200" b="1"/>
                <a:t>sit amet</a:t>
              </a:r>
              <a:r>
                <a:rPr lang="en-US" sz="1200"/>
                <a:t>, consectetur adipiscing elit, sed do eiusmod</a:t>
              </a:r>
            </a:p>
          </p:txBody>
        </p:sp>
        <p:sp>
          <p:nvSpPr>
            <p:cNvPr id="14" name="TextBox 13"/>
            <p:cNvSpPr txBox="1"/>
            <p:nvPr/>
          </p:nvSpPr>
          <p:spPr>
            <a:xfrm>
              <a:off x="4791456" y="3119422"/>
              <a:ext cx="2048256" cy="646331"/>
            </a:xfrm>
            <a:prstGeom prst="rect">
              <a:avLst/>
            </a:prstGeom>
            <a:noFill/>
          </p:spPr>
          <p:txBody>
            <a:bodyPr wrap="square" rtlCol="0">
              <a:spAutoFit/>
            </a:bodyPr>
            <a:lstStyle/>
            <a:p>
              <a:pPr algn="ctr"/>
              <a:r>
                <a:rPr lang="en-US" sz="1200"/>
                <a:t>Lorem ipsum dolor sit amet, consectetur adipiscing elit, </a:t>
              </a:r>
              <a:r>
                <a:rPr lang="en-US" sz="1200" b="1"/>
                <a:t>sed do eiusmod</a:t>
              </a:r>
            </a:p>
          </p:txBody>
        </p:sp>
      </p:grpSp>
      <p:sp>
        <p:nvSpPr>
          <p:cNvPr id="18" name="Right Brace 17"/>
          <p:cNvSpPr/>
          <p:nvPr/>
        </p:nvSpPr>
        <p:spPr>
          <a:xfrm>
            <a:off x="6839712" y="2058649"/>
            <a:ext cx="243840" cy="170710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Right Brace 18"/>
          <p:cNvSpPr/>
          <p:nvPr/>
        </p:nvSpPr>
        <p:spPr>
          <a:xfrm>
            <a:off x="6839712" y="4008235"/>
            <a:ext cx="243840" cy="170710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7185660" y="2450536"/>
            <a:ext cx="1702308" cy="923330"/>
          </a:xfrm>
          <a:prstGeom prst="rect">
            <a:avLst/>
          </a:prstGeom>
          <a:noFill/>
        </p:spPr>
        <p:txBody>
          <a:bodyPr wrap="square" rtlCol="0">
            <a:spAutoFit/>
          </a:bodyPr>
          <a:lstStyle/>
          <a:p>
            <a:r>
              <a:rPr lang="en-US"/>
              <a:t>Poor alignment (horizontal and vertical</a:t>
            </a:r>
          </a:p>
        </p:txBody>
      </p:sp>
      <p:sp>
        <p:nvSpPr>
          <p:cNvPr id="21" name="TextBox 20"/>
          <p:cNvSpPr txBox="1"/>
          <p:nvPr/>
        </p:nvSpPr>
        <p:spPr>
          <a:xfrm>
            <a:off x="7185660" y="4403443"/>
            <a:ext cx="1702308" cy="1200329"/>
          </a:xfrm>
          <a:prstGeom prst="rect">
            <a:avLst/>
          </a:prstGeom>
          <a:noFill/>
        </p:spPr>
        <p:txBody>
          <a:bodyPr wrap="square" rtlCol="0">
            <a:spAutoFit/>
          </a:bodyPr>
          <a:lstStyle/>
          <a:p>
            <a:r>
              <a:rPr lang="en-US"/>
              <a:t>Effective alignment (horizontal and vertical</a:t>
            </a:r>
          </a:p>
        </p:txBody>
      </p:sp>
    </p:spTree>
    <p:extLst>
      <p:ext uri="{BB962C8B-B14F-4D97-AF65-F5344CB8AC3E}">
        <p14:creationId xmlns:p14="http://schemas.microsoft.com/office/powerpoint/2010/main" val="31340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Other best practices | Avoid diagonal components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22</a:t>
            </a:fld>
            <a:endParaRPr lang="en-US" dirty="0"/>
          </a:p>
        </p:txBody>
      </p:sp>
      <p:grpSp>
        <p:nvGrpSpPr>
          <p:cNvPr id="22" name="Group 21"/>
          <p:cNvGrpSpPr/>
          <p:nvPr/>
        </p:nvGrpSpPr>
        <p:grpSpPr>
          <a:xfrm>
            <a:off x="396240" y="1585112"/>
            <a:ext cx="6382512" cy="2180641"/>
            <a:chOff x="457200" y="1585112"/>
            <a:chExt cx="6382512" cy="2180641"/>
          </a:xfrm>
        </p:grpSpPr>
        <p:pic>
          <p:nvPicPr>
            <p:cNvPr id="10" name="Picture 9"/>
            <p:cNvPicPr>
              <a:picLocks noChangeAspect="1"/>
            </p:cNvPicPr>
            <p:nvPr/>
          </p:nvPicPr>
          <p:blipFill>
            <a:blip r:embed="rId2"/>
            <a:stretch>
              <a:fillRect/>
            </a:stretch>
          </p:blipFill>
          <p:spPr>
            <a:xfrm>
              <a:off x="457200" y="2147773"/>
              <a:ext cx="4229100" cy="1435100"/>
            </a:xfrm>
            <a:prstGeom prst="rect">
              <a:avLst/>
            </a:prstGeom>
          </p:spPr>
        </p:pic>
        <p:sp>
          <p:nvSpPr>
            <p:cNvPr id="11" name="TextBox 10"/>
            <p:cNvSpPr txBox="1"/>
            <p:nvPr/>
          </p:nvSpPr>
          <p:spPr>
            <a:xfrm>
              <a:off x="1072134" y="1585112"/>
              <a:ext cx="4229100" cy="523220"/>
            </a:xfrm>
            <a:prstGeom prst="rect">
              <a:avLst/>
            </a:prstGeom>
            <a:noFill/>
          </p:spPr>
          <p:txBody>
            <a:bodyPr wrap="square" rtlCol="0">
              <a:spAutoFit/>
            </a:bodyPr>
            <a:lstStyle/>
            <a:p>
              <a:pPr algn="ctr"/>
              <a:r>
                <a:rPr lang="en-US" sz="1400" b="1"/>
                <a:t>Lorem ipsum dolor </a:t>
              </a:r>
              <a:r>
                <a:rPr lang="en-US" sz="1400"/>
                <a:t>sit amet, consectetur adipiscing elit, sed do eiusmod tempor incididunt</a:t>
              </a:r>
            </a:p>
          </p:txBody>
        </p:sp>
        <p:sp>
          <p:nvSpPr>
            <p:cNvPr id="13" name="TextBox 12"/>
            <p:cNvSpPr txBox="1"/>
            <p:nvPr/>
          </p:nvSpPr>
          <p:spPr>
            <a:xfrm>
              <a:off x="4791456" y="2058649"/>
              <a:ext cx="2048256" cy="646331"/>
            </a:xfrm>
            <a:prstGeom prst="rect">
              <a:avLst/>
            </a:prstGeom>
            <a:noFill/>
          </p:spPr>
          <p:txBody>
            <a:bodyPr wrap="square" rtlCol="0">
              <a:spAutoFit/>
            </a:bodyPr>
            <a:lstStyle/>
            <a:p>
              <a:pPr algn="ctr"/>
              <a:r>
                <a:rPr lang="en-US" sz="1200"/>
                <a:t>Lorem ipsum dolor </a:t>
              </a:r>
              <a:r>
                <a:rPr lang="en-US" sz="1200" b="1"/>
                <a:t>sit amet</a:t>
              </a:r>
              <a:r>
                <a:rPr lang="en-US" sz="1200"/>
                <a:t>, consectetur adipiscing elit, sed do eiusmod</a:t>
              </a:r>
            </a:p>
          </p:txBody>
        </p:sp>
        <p:sp>
          <p:nvSpPr>
            <p:cNvPr id="14" name="TextBox 13"/>
            <p:cNvSpPr txBox="1"/>
            <p:nvPr/>
          </p:nvSpPr>
          <p:spPr>
            <a:xfrm>
              <a:off x="4791456" y="3119422"/>
              <a:ext cx="2048256" cy="646331"/>
            </a:xfrm>
            <a:prstGeom prst="rect">
              <a:avLst/>
            </a:prstGeom>
            <a:noFill/>
          </p:spPr>
          <p:txBody>
            <a:bodyPr wrap="square" rtlCol="0">
              <a:spAutoFit/>
            </a:bodyPr>
            <a:lstStyle/>
            <a:p>
              <a:pPr algn="ctr"/>
              <a:r>
                <a:rPr lang="en-US" sz="1200"/>
                <a:t>Lorem ipsum dolor sit amet, consectetur adipiscing elit, </a:t>
              </a:r>
              <a:r>
                <a:rPr lang="en-US" sz="1200" b="1"/>
                <a:t>sed do eiusmod</a:t>
              </a:r>
            </a:p>
          </p:txBody>
        </p:sp>
      </p:grpSp>
      <p:cxnSp>
        <p:nvCxnSpPr>
          <p:cNvPr id="6" name="Straight Connector 5"/>
          <p:cNvCxnSpPr/>
          <p:nvPr/>
        </p:nvCxnSpPr>
        <p:spPr>
          <a:xfrm flipH="1">
            <a:off x="4576572" y="2279904"/>
            <a:ext cx="263652" cy="121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H="1" flipV="1">
            <a:off x="2828544" y="3023616"/>
            <a:ext cx="2011680" cy="280416"/>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96240" y="4458716"/>
            <a:ext cx="4901184" cy="1200329"/>
          </a:xfrm>
          <a:prstGeom prst="rect">
            <a:avLst/>
          </a:prstGeom>
          <a:noFill/>
        </p:spPr>
        <p:txBody>
          <a:bodyPr wrap="square" rtlCol="0">
            <a:spAutoFit/>
          </a:bodyPr>
          <a:lstStyle/>
          <a:p>
            <a:r>
              <a:rPr lang="en-US"/>
              <a:t>Avoid diagonal components including lines and text</a:t>
            </a:r>
          </a:p>
          <a:p>
            <a:pPr marL="285750" indent="-285750">
              <a:buFont typeface="Arial" charset="0"/>
              <a:buChar char="•"/>
            </a:pPr>
            <a:r>
              <a:rPr lang="en-US"/>
              <a:t>	E.g. people read text rotated at 45 degress ~50% slower than normal text</a:t>
            </a:r>
          </a:p>
        </p:txBody>
      </p:sp>
    </p:spTree>
    <p:extLst>
      <p:ext uri="{BB962C8B-B14F-4D97-AF65-F5344CB8AC3E}">
        <p14:creationId xmlns:p14="http://schemas.microsoft.com/office/powerpoint/2010/main" val="122606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0DA7CE-B75F-214F-A2A6-2FE99A55C41B}"/>
              </a:ext>
            </a:extLst>
          </p:cNvPr>
          <p:cNvSpPr>
            <a:spLocks noGrp="1"/>
          </p:cNvSpPr>
          <p:nvPr>
            <p:ph type="sldNum" sz="quarter" idx="12"/>
          </p:nvPr>
        </p:nvSpPr>
        <p:spPr/>
        <p:txBody>
          <a:bodyPr/>
          <a:lstStyle/>
          <a:p>
            <a:fld id="{B865C6C0-BAA3-C04F-B318-568435D2B337}" type="slidenum">
              <a:rPr lang="en-US" smtClean="0"/>
              <a:pPr/>
              <a:t>23</a:t>
            </a:fld>
            <a:endParaRPr lang="en-US" dirty="0"/>
          </a:p>
        </p:txBody>
      </p:sp>
      <p:pic>
        <p:nvPicPr>
          <p:cNvPr id="2" name="Picture 1">
            <a:extLst>
              <a:ext uri="{FF2B5EF4-FFF2-40B4-BE49-F238E27FC236}">
                <a16:creationId xmlns:a16="http://schemas.microsoft.com/office/drawing/2014/main" id="{93CFCC13-74B1-4002-4CB3-759443227C1F}"/>
              </a:ext>
            </a:extLst>
          </p:cNvPr>
          <p:cNvPicPr>
            <a:picLocks noChangeAspect="1"/>
          </p:cNvPicPr>
          <p:nvPr/>
        </p:nvPicPr>
        <p:blipFill>
          <a:blip r:embed="rId2"/>
          <a:stretch>
            <a:fillRect/>
          </a:stretch>
        </p:blipFill>
        <p:spPr>
          <a:xfrm>
            <a:off x="685800" y="1866900"/>
            <a:ext cx="7772400" cy="3886200"/>
          </a:xfrm>
          <a:prstGeom prst="rect">
            <a:avLst/>
          </a:prstGeom>
        </p:spPr>
      </p:pic>
    </p:spTree>
    <p:extLst>
      <p:ext uri="{BB962C8B-B14F-4D97-AF65-F5344CB8AC3E}">
        <p14:creationId xmlns:p14="http://schemas.microsoft.com/office/powerpoint/2010/main" val="34070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E864BF-A02C-5843-8740-85E859E2D5C0}"/>
              </a:ext>
            </a:extLst>
          </p:cNvPr>
          <p:cNvSpPr>
            <a:spLocks noGrp="1"/>
          </p:cNvSpPr>
          <p:nvPr>
            <p:ph type="sldNum" sz="quarter" idx="12"/>
          </p:nvPr>
        </p:nvSpPr>
        <p:spPr/>
        <p:txBody>
          <a:bodyPr/>
          <a:lstStyle/>
          <a:p>
            <a:fld id="{B865C6C0-BAA3-C04F-B318-568435D2B337}" type="slidenum">
              <a:rPr lang="en-US" smtClean="0"/>
              <a:pPr/>
              <a:t>24</a:t>
            </a:fld>
            <a:endParaRPr lang="en-US" dirty="0"/>
          </a:p>
        </p:txBody>
      </p:sp>
      <p:pic>
        <p:nvPicPr>
          <p:cNvPr id="4" name="Picture 3">
            <a:extLst>
              <a:ext uri="{FF2B5EF4-FFF2-40B4-BE49-F238E27FC236}">
                <a16:creationId xmlns:a16="http://schemas.microsoft.com/office/drawing/2014/main" id="{C772C2B9-F4CA-CA38-1576-2EA84D254B3A}"/>
              </a:ext>
            </a:extLst>
          </p:cNvPr>
          <p:cNvPicPr>
            <a:picLocks noChangeAspect="1"/>
          </p:cNvPicPr>
          <p:nvPr/>
        </p:nvPicPr>
        <p:blipFill>
          <a:blip r:embed="rId2"/>
          <a:stretch>
            <a:fillRect/>
          </a:stretch>
        </p:blipFill>
        <p:spPr>
          <a:xfrm>
            <a:off x="685800" y="2008414"/>
            <a:ext cx="7772400" cy="3886200"/>
          </a:xfrm>
          <a:prstGeom prst="rect">
            <a:avLst/>
          </a:prstGeom>
        </p:spPr>
      </p:pic>
    </p:spTree>
    <p:extLst>
      <p:ext uri="{BB962C8B-B14F-4D97-AF65-F5344CB8AC3E}">
        <p14:creationId xmlns:p14="http://schemas.microsoft.com/office/powerpoint/2010/main" val="184642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AE44B-0FA6-B04A-B003-5AE98CCB1956}"/>
              </a:ext>
            </a:extLst>
          </p:cNvPr>
          <p:cNvSpPr>
            <a:spLocks noGrp="1"/>
          </p:cNvSpPr>
          <p:nvPr>
            <p:ph type="title"/>
          </p:nvPr>
        </p:nvSpPr>
        <p:spPr/>
        <p:txBody>
          <a:bodyPr/>
          <a:lstStyle/>
          <a:p>
            <a:r>
              <a:rPr lang="en-US" dirty="0"/>
              <a:t>Horizontal could solve it</a:t>
            </a:r>
          </a:p>
        </p:txBody>
      </p:sp>
      <p:sp>
        <p:nvSpPr>
          <p:cNvPr id="2" name="Slide Number Placeholder 1">
            <a:extLst>
              <a:ext uri="{FF2B5EF4-FFF2-40B4-BE49-F238E27FC236}">
                <a16:creationId xmlns:a16="http://schemas.microsoft.com/office/drawing/2014/main" id="{B46560D2-3998-0242-8B34-3DA92E3970D4}"/>
              </a:ext>
            </a:extLst>
          </p:cNvPr>
          <p:cNvSpPr>
            <a:spLocks noGrp="1"/>
          </p:cNvSpPr>
          <p:nvPr>
            <p:ph type="sldNum" sz="quarter" idx="12"/>
          </p:nvPr>
        </p:nvSpPr>
        <p:spPr/>
        <p:txBody>
          <a:bodyPr/>
          <a:lstStyle/>
          <a:p>
            <a:fld id="{B865C6C0-BAA3-C04F-B318-568435D2B337}" type="slidenum">
              <a:rPr lang="en-US" smtClean="0"/>
              <a:pPr/>
              <a:t>25</a:t>
            </a:fld>
            <a:endParaRPr lang="en-US" dirty="0"/>
          </a:p>
        </p:txBody>
      </p:sp>
      <p:pic>
        <p:nvPicPr>
          <p:cNvPr id="5" name="Picture 4">
            <a:extLst>
              <a:ext uri="{FF2B5EF4-FFF2-40B4-BE49-F238E27FC236}">
                <a16:creationId xmlns:a16="http://schemas.microsoft.com/office/drawing/2014/main" id="{A6B12474-7079-7C65-2082-78BC1426B014}"/>
              </a:ext>
            </a:extLst>
          </p:cNvPr>
          <p:cNvPicPr>
            <a:picLocks noChangeAspect="1"/>
          </p:cNvPicPr>
          <p:nvPr/>
        </p:nvPicPr>
        <p:blipFill>
          <a:blip r:embed="rId3"/>
          <a:stretch>
            <a:fillRect/>
          </a:stretch>
        </p:blipFill>
        <p:spPr>
          <a:xfrm>
            <a:off x="685800" y="1943894"/>
            <a:ext cx="7772400" cy="3886200"/>
          </a:xfrm>
          <a:prstGeom prst="rect">
            <a:avLst/>
          </a:prstGeom>
        </p:spPr>
      </p:pic>
    </p:spTree>
    <p:extLst>
      <p:ext uri="{BB962C8B-B14F-4D97-AF65-F5344CB8AC3E}">
        <p14:creationId xmlns:p14="http://schemas.microsoft.com/office/powerpoint/2010/main" val="393308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Other best practices | Use of whitespace</a:t>
            </a:r>
          </a:p>
        </p:txBody>
      </p:sp>
      <p:sp>
        <p:nvSpPr>
          <p:cNvPr id="3" name="Content Placeholder 2"/>
          <p:cNvSpPr>
            <a:spLocks noGrp="1"/>
          </p:cNvSpPr>
          <p:nvPr>
            <p:ph idx="1"/>
          </p:nvPr>
        </p:nvSpPr>
        <p:spPr>
          <a:xfrm>
            <a:off x="457200" y="1618006"/>
            <a:ext cx="8430768" cy="3917161"/>
          </a:xfrm>
        </p:spPr>
        <p:txBody>
          <a:bodyPr>
            <a:normAutofit/>
          </a:bodyPr>
          <a:lstStyle/>
          <a:p>
            <a:r>
              <a:rPr lang="en-US"/>
              <a:t>Consider the following and use whitespace liberally:</a:t>
            </a:r>
          </a:p>
          <a:p>
            <a:pPr lvl="1"/>
            <a:r>
              <a:rPr lang="en-US"/>
              <a:t>Tufte’s Data-Ink ratio</a:t>
            </a:r>
          </a:p>
          <a:p>
            <a:pPr lvl="2"/>
            <a:r>
              <a:rPr lang="en-US"/>
              <a:t>Whitespace means no non-data-ink</a:t>
            </a:r>
          </a:p>
          <a:p>
            <a:pPr lvl="1"/>
            <a:r>
              <a:rPr lang="en-US"/>
              <a:t>Applicable Gestalts:</a:t>
            </a:r>
          </a:p>
          <a:p>
            <a:pPr lvl="2"/>
            <a:r>
              <a:rPr lang="en-US"/>
              <a:t>Proximity</a:t>
            </a:r>
          </a:p>
          <a:p>
            <a:pPr lvl="2"/>
            <a:r>
              <a:rPr lang="en-US"/>
              <a:t>Enclosure</a:t>
            </a:r>
          </a:p>
          <a:p>
            <a:pPr lvl="2"/>
            <a:endParaRPr lang="en-US"/>
          </a:p>
          <a:p>
            <a:pPr lvl="1"/>
            <a:endParaRPr lang="en-US"/>
          </a:p>
        </p:txBody>
      </p:sp>
      <p:sp>
        <p:nvSpPr>
          <p:cNvPr id="4" name="Slide Number Placeholder 3"/>
          <p:cNvSpPr>
            <a:spLocks noGrp="1"/>
          </p:cNvSpPr>
          <p:nvPr>
            <p:ph type="sldNum" sz="quarter" idx="12"/>
          </p:nvPr>
        </p:nvSpPr>
        <p:spPr/>
        <p:txBody>
          <a:bodyPr/>
          <a:lstStyle/>
          <a:p>
            <a:fld id="{B865C6C0-BAA3-C04F-B318-568435D2B337}" type="slidenum">
              <a:rPr lang="en-US" smtClean="0"/>
              <a:pPr/>
              <a:t>26</a:t>
            </a:fld>
            <a:endParaRPr lang="en-US" dirty="0"/>
          </a:p>
        </p:txBody>
      </p:sp>
    </p:spTree>
    <p:extLst>
      <p:ext uri="{BB962C8B-B14F-4D97-AF65-F5344CB8AC3E}">
        <p14:creationId xmlns:p14="http://schemas.microsoft.com/office/powerpoint/2010/main" val="15470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Reducing cognitive load | Other best practices | Effective use of contrast</a:t>
            </a:r>
          </a:p>
        </p:txBody>
      </p:sp>
      <p:sp>
        <p:nvSpPr>
          <p:cNvPr id="3" name="Content Placeholder 2"/>
          <p:cNvSpPr>
            <a:spLocks noGrp="1"/>
          </p:cNvSpPr>
          <p:nvPr>
            <p:ph idx="1"/>
          </p:nvPr>
        </p:nvSpPr>
        <p:spPr>
          <a:xfrm>
            <a:off x="457200" y="1618006"/>
            <a:ext cx="8430768" cy="3917161"/>
          </a:xfrm>
        </p:spPr>
        <p:txBody>
          <a:bodyPr>
            <a:normAutofit/>
          </a:bodyPr>
          <a:lstStyle/>
          <a:p>
            <a:r>
              <a:rPr lang="en-US"/>
              <a:t>Contrast directs the audience</a:t>
            </a:r>
          </a:p>
          <a:p>
            <a:pPr lvl="1"/>
            <a:r>
              <a:rPr lang="en-US"/>
              <a:t>Often default behavior in data visualization tools create more contrasting elements than are needed</a:t>
            </a:r>
          </a:p>
          <a:p>
            <a:pPr lvl="1"/>
            <a:r>
              <a:rPr lang="en-US"/>
              <a:t>(more about this in lecture on “Directing the Audience”)</a:t>
            </a:r>
          </a:p>
          <a:p>
            <a:pPr lvl="2"/>
            <a:endParaRPr lang="en-US"/>
          </a:p>
          <a:p>
            <a:pPr lvl="1"/>
            <a:endParaRPr lang="en-US"/>
          </a:p>
        </p:txBody>
      </p:sp>
      <p:sp>
        <p:nvSpPr>
          <p:cNvPr id="4" name="Slide Number Placeholder 3"/>
          <p:cNvSpPr>
            <a:spLocks noGrp="1"/>
          </p:cNvSpPr>
          <p:nvPr>
            <p:ph type="sldNum" sz="quarter" idx="12"/>
          </p:nvPr>
        </p:nvSpPr>
        <p:spPr/>
        <p:txBody>
          <a:bodyPr/>
          <a:lstStyle/>
          <a:p>
            <a:fld id="{B865C6C0-BAA3-C04F-B318-568435D2B337}" type="slidenum">
              <a:rPr lang="en-US" smtClean="0"/>
              <a:pPr/>
              <a:t>27</a:t>
            </a:fld>
            <a:endParaRPr lang="en-US" dirty="0"/>
          </a:p>
        </p:txBody>
      </p:sp>
    </p:spTree>
    <p:extLst>
      <p:ext uri="{BB962C8B-B14F-4D97-AF65-F5344CB8AC3E}">
        <p14:creationId xmlns:p14="http://schemas.microsoft.com/office/powerpoint/2010/main" val="86982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Apply theory and best practices to remove clutter</a:t>
            </a:r>
          </a:p>
        </p:txBody>
      </p:sp>
      <p:sp>
        <p:nvSpPr>
          <p:cNvPr id="3" name="Content Placeholder 2"/>
          <p:cNvSpPr>
            <a:spLocks noGrp="1"/>
          </p:cNvSpPr>
          <p:nvPr>
            <p:ph idx="1"/>
          </p:nvPr>
        </p:nvSpPr>
        <p:spPr/>
        <p:txBody>
          <a:bodyPr/>
          <a:lstStyle/>
          <a:p>
            <a:r>
              <a:rPr lang="en-US"/>
              <a:t>Review Lab 3, part 2</a:t>
            </a:r>
          </a:p>
          <a:p>
            <a:pPr lvl="1"/>
            <a:r>
              <a:rPr lang="en-US"/>
              <a:t>Follows the step-by-step example in the text using modifications to ggplot call</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28</a:t>
            </a:fld>
            <a:endParaRPr lang="en-US" dirty="0"/>
          </a:p>
        </p:txBody>
      </p:sp>
    </p:spTree>
    <p:extLst>
      <p:ext uri="{BB962C8B-B14F-4D97-AF65-F5344CB8AC3E}">
        <p14:creationId xmlns:p14="http://schemas.microsoft.com/office/powerpoint/2010/main" val="2056793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Nussbaumer Knaflic, C., “storytelling with data”, Wiley (2015)</a:t>
            </a:r>
          </a:p>
          <a:p>
            <a:r>
              <a:rPr lang="en-US"/>
              <a:t>Illinsky, N., Steele, J., “Designing Data Visualizations: Intentional Communication from Data to Display”, O’Reilly (2014)</a:t>
            </a:r>
          </a:p>
          <a:p>
            <a:r>
              <a:rPr lang="en-US"/>
              <a:t>Tufte, E., “The Visual Display of Quantitative Data, Second Edition”, Graphics Press (2001)</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29</a:t>
            </a:fld>
            <a:endParaRPr lang="en-US" dirty="0"/>
          </a:p>
        </p:txBody>
      </p:sp>
    </p:spTree>
    <p:extLst>
      <p:ext uri="{BB962C8B-B14F-4D97-AF65-F5344CB8AC3E}">
        <p14:creationId xmlns:p14="http://schemas.microsoft.com/office/powerpoint/2010/main" val="111875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Guideline for effective data visualizations</a:t>
            </a:r>
          </a:p>
        </p:txBody>
      </p:sp>
      <p:sp>
        <p:nvSpPr>
          <p:cNvPr id="3" name="Content Placeholder 2"/>
          <p:cNvSpPr>
            <a:spLocks noGrp="1"/>
          </p:cNvSpPr>
          <p:nvPr>
            <p:ph idx="1"/>
          </p:nvPr>
        </p:nvSpPr>
        <p:spPr/>
        <p:txBody>
          <a:bodyPr>
            <a:normAutofit/>
          </a:bodyPr>
          <a:lstStyle/>
          <a:p>
            <a:r>
              <a:rPr lang="en-US"/>
              <a:t>Include only what adds to the audience’s understanding; remove everything else (i.e. ”clutter”)</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a:t>
            </a:fld>
            <a:endParaRPr lang="en-US" dirty="0"/>
          </a:p>
        </p:txBody>
      </p:sp>
    </p:spTree>
    <p:extLst>
      <p:ext uri="{BB962C8B-B14F-4D97-AF65-F5344CB8AC3E}">
        <p14:creationId xmlns:p14="http://schemas.microsoft.com/office/powerpoint/2010/main" val="76579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30</a:t>
            </a:fld>
            <a:endParaRPr lang="en-US" dirty="0"/>
          </a:p>
        </p:txBody>
      </p:sp>
    </p:spTree>
    <p:extLst>
      <p:ext uri="{BB962C8B-B14F-4D97-AF65-F5344CB8AC3E}">
        <p14:creationId xmlns:p14="http://schemas.microsoft.com/office/powerpoint/2010/main" val="99048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p>
        </p:txBody>
      </p:sp>
      <p:sp>
        <p:nvSpPr>
          <p:cNvPr id="3" name="Content Placeholder 2"/>
          <p:cNvSpPr>
            <a:spLocks noGrp="1"/>
          </p:cNvSpPr>
          <p:nvPr>
            <p:ph idx="1"/>
          </p:nvPr>
        </p:nvSpPr>
        <p:spPr/>
        <p:txBody>
          <a:bodyPr>
            <a:normAutofit fontScale="92500" lnSpcReduction="20000"/>
          </a:bodyPr>
          <a:lstStyle/>
          <a:p>
            <a:r>
              <a:rPr lang="en-US"/>
              <a:t>Concept: Every single element added to a data visualization places </a:t>
            </a:r>
            <a:r>
              <a:rPr lang="en-US" b="1"/>
              <a:t>cognitive load </a:t>
            </a:r>
            <a:r>
              <a:rPr lang="en-US"/>
              <a:t>on the audience. Some elements:</a:t>
            </a:r>
          </a:p>
          <a:p>
            <a:pPr lvl="1"/>
            <a:r>
              <a:rPr lang="en-US">
                <a:solidFill>
                  <a:schemeClr val="accent1"/>
                </a:solidFill>
              </a:rPr>
              <a:t>add to </a:t>
            </a:r>
            <a:r>
              <a:rPr lang="en-US"/>
              <a:t>the audience’s understanding</a:t>
            </a:r>
          </a:p>
          <a:p>
            <a:pPr lvl="1"/>
            <a:r>
              <a:rPr lang="en-US">
                <a:solidFill>
                  <a:schemeClr val="accent6"/>
                </a:solidFill>
              </a:rPr>
              <a:t>detract or add nothing </a:t>
            </a:r>
            <a:r>
              <a:rPr lang="en-US"/>
              <a:t>from the audience’s understanding</a:t>
            </a:r>
          </a:p>
          <a:p>
            <a:r>
              <a:rPr lang="en-US">
                <a:solidFill>
                  <a:schemeClr val="accent6"/>
                </a:solidFill>
              </a:rPr>
              <a:t>Clutter</a:t>
            </a:r>
            <a:r>
              <a:rPr lang="en-US"/>
              <a:t>: elements that take up space/use ink but do not increase understanding</a:t>
            </a:r>
          </a:p>
          <a:p>
            <a:pPr lvl="1"/>
            <a:r>
              <a:rPr lang="en-US">
                <a:solidFill>
                  <a:schemeClr val="accent6"/>
                </a:solidFill>
              </a:rPr>
              <a:t>Chartjunk</a:t>
            </a:r>
            <a:r>
              <a:rPr lang="en-US"/>
              <a:t>: useless, non-informative, or information-obscuring elements of quantitative information displays*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4</a:t>
            </a:fld>
            <a:endParaRPr lang="en-US" dirty="0"/>
          </a:p>
        </p:txBody>
      </p:sp>
      <p:sp>
        <p:nvSpPr>
          <p:cNvPr id="5" name="TextBox 4"/>
          <p:cNvSpPr txBox="1"/>
          <p:nvPr/>
        </p:nvSpPr>
        <p:spPr>
          <a:xfrm>
            <a:off x="457200" y="5848842"/>
            <a:ext cx="5782904" cy="261610"/>
          </a:xfrm>
          <a:prstGeom prst="rect">
            <a:avLst/>
          </a:prstGeom>
          <a:noFill/>
        </p:spPr>
        <p:txBody>
          <a:bodyPr wrap="square" rtlCol="0">
            <a:spAutoFit/>
          </a:bodyPr>
          <a:lstStyle/>
          <a:p>
            <a:r>
              <a:rPr lang="en-US" sz="1050"/>
              <a:t>* Tufte, E. “The Visual Display of Quantitative Data”, 1983 </a:t>
            </a:r>
          </a:p>
        </p:txBody>
      </p:sp>
    </p:spTree>
    <p:extLst>
      <p:ext uri="{BB962C8B-B14F-4D97-AF65-F5344CB8AC3E}">
        <p14:creationId xmlns:p14="http://schemas.microsoft.com/office/powerpoint/2010/main" val="130332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 | Edward Tufte*</a:t>
            </a:r>
          </a:p>
        </p:txBody>
      </p:sp>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a:p>
          <a:p>
            <a:pPr marL="0" indent="0" algn="ctr">
              <a:buNone/>
            </a:pPr>
            <a:r>
              <a:rPr lang="en-US"/>
              <a:t>“Above all else show the data.”</a:t>
            </a:r>
          </a:p>
        </p:txBody>
      </p:sp>
      <p:sp>
        <p:nvSpPr>
          <p:cNvPr id="4" name="Slide Number Placeholder 3"/>
          <p:cNvSpPr>
            <a:spLocks noGrp="1"/>
          </p:cNvSpPr>
          <p:nvPr>
            <p:ph type="sldNum" sz="quarter" idx="12"/>
          </p:nvPr>
        </p:nvSpPr>
        <p:spPr/>
        <p:txBody>
          <a:bodyPr/>
          <a:lstStyle/>
          <a:p>
            <a:fld id="{B865C6C0-BAA3-C04F-B318-568435D2B337}" type="slidenum">
              <a:rPr lang="en-US" smtClean="0"/>
              <a:pPr/>
              <a:t>5</a:t>
            </a:fld>
            <a:endParaRPr lang="en-US" dirty="0"/>
          </a:p>
        </p:txBody>
      </p:sp>
      <p:sp>
        <p:nvSpPr>
          <p:cNvPr id="5" name="TextBox 4"/>
          <p:cNvSpPr txBox="1"/>
          <p:nvPr/>
        </p:nvSpPr>
        <p:spPr>
          <a:xfrm>
            <a:off x="457200" y="5848842"/>
            <a:ext cx="5782904" cy="261610"/>
          </a:xfrm>
          <a:prstGeom prst="rect">
            <a:avLst/>
          </a:prstGeom>
          <a:noFill/>
        </p:spPr>
        <p:txBody>
          <a:bodyPr wrap="square" rtlCol="0">
            <a:spAutoFit/>
          </a:bodyPr>
          <a:lstStyle/>
          <a:p>
            <a:r>
              <a:rPr lang="en-US" sz="1050"/>
              <a:t>* Tufte, E. “The Visual Display of Quantitative Data”, 1983 </a:t>
            </a:r>
          </a:p>
        </p:txBody>
      </p:sp>
    </p:spTree>
    <p:extLst>
      <p:ext uri="{BB962C8B-B14F-4D97-AF65-F5344CB8AC3E}">
        <p14:creationId xmlns:p14="http://schemas.microsoft.com/office/powerpoint/2010/main" val="130348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 | Edward Tufte (cont’d)</a:t>
            </a:r>
          </a:p>
        </p:txBody>
      </p:sp>
      <p:sp>
        <p:nvSpPr>
          <p:cNvPr id="3" name="Content Placeholder 2"/>
          <p:cNvSpPr>
            <a:spLocks noGrp="1"/>
          </p:cNvSpPr>
          <p:nvPr>
            <p:ph idx="1"/>
          </p:nvPr>
        </p:nvSpPr>
        <p:spPr/>
        <p:txBody>
          <a:bodyPr/>
          <a:lstStyle/>
          <a:p>
            <a:endParaRPr lang="en-US" dirty="0"/>
          </a:p>
          <a:p>
            <a:endParaRPr lang="en-US" dirty="0"/>
          </a:p>
          <a:p>
            <a:r>
              <a:rPr lang="en-US" dirty="0"/>
              <a:t>Video (0:00 to 2:10):</a:t>
            </a:r>
          </a:p>
          <a:p>
            <a:pPr lvl="1"/>
            <a:r>
              <a:rPr lang="en-US" dirty="0">
                <a:hlinkClick r:id="rId2"/>
              </a:rPr>
              <a:t>https://www.youtube.com/watch?v=g9Y4SxgfGCg</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6</a:t>
            </a:fld>
            <a:endParaRPr lang="en-US" dirty="0"/>
          </a:p>
        </p:txBody>
      </p:sp>
    </p:spTree>
    <p:extLst>
      <p:ext uri="{BB962C8B-B14F-4D97-AF65-F5344CB8AC3E}">
        <p14:creationId xmlns:p14="http://schemas.microsoft.com/office/powerpoint/2010/main" val="8548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 | Data-ink*</a:t>
            </a:r>
          </a:p>
        </p:txBody>
      </p:sp>
      <p:sp>
        <p:nvSpPr>
          <p:cNvPr id="3" name="Content Placeholder 2"/>
          <p:cNvSpPr>
            <a:spLocks noGrp="1"/>
          </p:cNvSpPr>
          <p:nvPr>
            <p:ph idx="1"/>
          </p:nvPr>
        </p:nvSpPr>
        <p:spPr/>
        <p:txBody>
          <a:bodyPr>
            <a:normAutofit/>
          </a:bodyPr>
          <a:lstStyle/>
          <a:p>
            <a:r>
              <a:rPr lang="en-US" sz="2800"/>
              <a:t>Data-ink: non-erasable ink used for the presentation of data (i.e. if any of the data-ink is removed, the graphic would lose content)</a:t>
            </a:r>
          </a:p>
          <a:p>
            <a:endParaRPr lang="en-US" sz="2800"/>
          </a:p>
          <a:p>
            <a:endParaRPr lang="en-US" sz="2800"/>
          </a:p>
          <a:p>
            <a:r>
              <a:rPr lang="en-US" sz="2800"/>
              <a:t>The data-ink ratio represents the proportion of the graphics ink devoted to the non-redundant display of data/information</a:t>
            </a:r>
          </a:p>
          <a:p>
            <a:pPr marL="0" indent="0">
              <a:buNone/>
            </a:pPr>
            <a:endParaRPr lang="en-US" sz="2800"/>
          </a:p>
        </p:txBody>
      </p:sp>
      <p:sp>
        <p:nvSpPr>
          <p:cNvPr id="4" name="Slide Number Placeholder 3"/>
          <p:cNvSpPr>
            <a:spLocks noGrp="1"/>
          </p:cNvSpPr>
          <p:nvPr>
            <p:ph type="sldNum" sz="quarter" idx="12"/>
          </p:nvPr>
        </p:nvSpPr>
        <p:spPr/>
        <p:txBody>
          <a:bodyPr/>
          <a:lstStyle/>
          <a:p>
            <a:fld id="{B865C6C0-BAA3-C04F-B318-568435D2B337}" type="slidenum">
              <a:rPr lang="en-US" smtClean="0"/>
              <a:pPr/>
              <a:t>7</a:t>
            </a:fld>
            <a:endParaRPr lang="en-US" dirty="0"/>
          </a:p>
        </p:txBody>
      </p:sp>
      <p:sp>
        <p:nvSpPr>
          <p:cNvPr id="5" name="TextBox 4"/>
          <p:cNvSpPr txBox="1"/>
          <p:nvPr/>
        </p:nvSpPr>
        <p:spPr>
          <a:xfrm>
            <a:off x="457200" y="5618330"/>
            <a:ext cx="7666727" cy="276999"/>
          </a:xfrm>
          <a:prstGeom prst="rect">
            <a:avLst/>
          </a:prstGeom>
          <a:noFill/>
        </p:spPr>
        <p:txBody>
          <a:bodyPr wrap="square" rtlCol="0">
            <a:spAutoFit/>
          </a:bodyPr>
          <a:lstStyle/>
          <a:p>
            <a:r>
              <a:rPr lang="en-US" sz="1200"/>
              <a:t>* </a:t>
            </a:r>
            <a:r>
              <a:rPr lang="en-US" sz="1200">
                <a:hlinkClick r:id="rId2"/>
              </a:rPr>
              <a:t>http://www.infovis-wiki.net/index.php/Data-Ink_Ratio</a:t>
            </a:r>
            <a:r>
              <a:rPr lang="en-US" sz="1200"/>
              <a:t>, accessed 2016-07-10</a:t>
            </a:r>
          </a:p>
        </p:txBody>
      </p:sp>
      <p:sp>
        <p:nvSpPr>
          <p:cNvPr id="6" name="TextBox 5"/>
          <p:cNvSpPr txBox="1"/>
          <p:nvPr/>
        </p:nvSpPr>
        <p:spPr>
          <a:xfrm>
            <a:off x="-2450969" y="725864"/>
            <a:ext cx="184731" cy="369332"/>
          </a:xfrm>
          <a:prstGeom prst="rect">
            <a:avLst/>
          </a:prstGeom>
          <a:noFill/>
        </p:spPr>
        <p:txBody>
          <a:bodyPr wrap="none" rtlCol="0">
            <a:spAutoFit/>
          </a:bodyPr>
          <a:lstStyle/>
          <a:p>
            <a:endParaRPr lang="en-US"/>
          </a:p>
        </p:txBody>
      </p:sp>
      <p:grpSp>
        <p:nvGrpSpPr>
          <p:cNvPr id="12" name="Group 11"/>
          <p:cNvGrpSpPr/>
          <p:nvPr/>
        </p:nvGrpSpPr>
        <p:grpSpPr>
          <a:xfrm>
            <a:off x="1820190" y="3126621"/>
            <a:ext cx="4942787" cy="736560"/>
            <a:chOff x="989813" y="3547352"/>
            <a:chExt cx="4942787" cy="736560"/>
          </a:xfrm>
        </p:grpSpPr>
        <p:sp>
          <p:nvSpPr>
            <p:cNvPr id="7" name="TextBox 6"/>
            <p:cNvSpPr txBox="1"/>
            <p:nvPr/>
          </p:nvSpPr>
          <p:spPr>
            <a:xfrm>
              <a:off x="3011076" y="3547352"/>
              <a:ext cx="2290714" cy="369332"/>
            </a:xfrm>
            <a:prstGeom prst="rect">
              <a:avLst/>
            </a:prstGeom>
            <a:noFill/>
          </p:spPr>
          <p:txBody>
            <a:bodyPr wrap="square" rtlCol="0">
              <a:spAutoFit/>
            </a:bodyPr>
            <a:lstStyle/>
            <a:p>
              <a:pPr algn="ctr"/>
              <a:r>
                <a:rPr lang="en-US"/>
                <a:t>Data-ink</a:t>
              </a:r>
            </a:p>
          </p:txBody>
        </p:sp>
        <p:sp>
          <p:nvSpPr>
            <p:cNvPr id="8" name="TextBox 7"/>
            <p:cNvSpPr txBox="1"/>
            <p:nvPr/>
          </p:nvSpPr>
          <p:spPr>
            <a:xfrm>
              <a:off x="2380266" y="3914580"/>
              <a:ext cx="3552334" cy="369332"/>
            </a:xfrm>
            <a:prstGeom prst="rect">
              <a:avLst/>
            </a:prstGeom>
            <a:noFill/>
          </p:spPr>
          <p:txBody>
            <a:bodyPr wrap="square" rtlCol="0">
              <a:spAutoFit/>
            </a:bodyPr>
            <a:lstStyle/>
            <a:p>
              <a:pPr algn="ctr"/>
              <a:r>
                <a:rPr lang="en-US"/>
                <a:t>Total ink used to print the graphic</a:t>
              </a:r>
            </a:p>
          </p:txBody>
        </p:sp>
        <p:cxnSp>
          <p:nvCxnSpPr>
            <p:cNvPr id="10" name="Straight Connector 9"/>
            <p:cNvCxnSpPr/>
            <p:nvPr/>
          </p:nvCxnSpPr>
          <p:spPr>
            <a:xfrm>
              <a:off x="2620651" y="3873000"/>
              <a:ext cx="3073137"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89813" y="3678515"/>
              <a:ext cx="1640265" cy="369332"/>
            </a:xfrm>
            <a:prstGeom prst="rect">
              <a:avLst/>
            </a:prstGeom>
            <a:noFill/>
          </p:spPr>
          <p:txBody>
            <a:bodyPr wrap="square" rtlCol="0">
              <a:spAutoFit/>
            </a:bodyPr>
            <a:lstStyle/>
            <a:p>
              <a:r>
                <a:rPr lang="en-US"/>
                <a:t>Data-ink ratio =</a:t>
              </a:r>
            </a:p>
          </p:txBody>
        </p:sp>
      </p:grpSp>
    </p:spTree>
    <p:extLst>
      <p:ext uri="{BB962C8B-B14F-4D97-AF65-F5344CB8AC3E}">
        <p14:creationId xmlns:p14="http://schemas.microsoft.com/office/powerpoint/2010/main" val="10493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AADD6-3F43-524F-A258-73CFE6D65A03}"/>
              </a:ext>
            </a:extLst>
          </p:cNvPr>
          <p:cNvSpPr>
            <a:spLocks noGrp="1"/>
          </p:cNvSpPr>
          <p:nvPr>
            <p:ph type="title"/>
          </p:nvPr>
        </p:nvSpPr>
        <p:spPr/>
        <p:txBody>
          <a:bodyPr/>
          <a:lstStyle/>
          <a:p>
            <a:r>
              <a:rPr lang="en-US" dirty="0"/>
              <a:t>Data ink example</a:t>
            </a:r>
          </a:p>
        </p:txBody>
      </p:sp>
      <p:sp>
        <p:nvSpPr>
          <p:cNvPr id="2" name="Slide Number Placeholder 1">
            <a:extLst>
              <a:ext uri="{FF2B5EF4-FFF2-40B4-BE49-F238E27FC236}">
                <a16:creationId xmlns:a16="http://schemas.microsoft.com/office/drawing/2014/main" id="{E601AF3D-AA63-E94A-9361-633DAD0AD2BD}"/>
              </a:ext>
            </a:extLst>
          </p:cNvPr>
          <p:cNvSpPr>
            <a:spLocks noGrp="1"/>
          </p:cNvSpPr>
          <p:nvPr>
            <p:ph type="sldNum" sz="quarter" idx="12"/>
          </p:nvPr>
        </p:nvSpPr>
        <p:spPr/>
        <p:txBody>
          <a:bodyPr/>
          <a:lstStyle/>
          <a:p>
            <a:fld id="{B865C6C0-BAA3-C04F-B318-568435D2B337}" type="slidenum">
              <a:rPr lang="en-US" smtClean="0"/>
              <a:pPr/>
              <a:t>8</a:t>
            </a:fld>
            <a:endParaRPr lang="en-US" dirty="0"/>
          </a:p>
        </p:txBody>
      </p:sp>
      <p:pic>
        <p:nvPicPr>
          <p:cNvPr id="3" name="Picture 2">
            <a:extLst>
              <a:ext uri="{FF2B5EF4-FFF2-40B4-BE49-F238E27FC236}">
                <a16:creationId xmlns:a16="http://schemas.microsoft.com/office/drawing/2014/main" id="{DF267188-25ED-2D40-B184-88E27AEE15EF}"/>
              </a:ext>
            </a:extLst>
          </p:cNvPr>
          <p:cNvPicPr>
            <a:picLocks noChangeAspect="1"/>
          </p:cNvPicPr>
          <p:nvPr/>
        </p:nvPicPr>
        <p:blipFill>
          <a:blip r:embed="rId2"/>
          <a:stretch>
            <a:fillRect/>
          </a:stretch>
        </p:blipFill>
        <p:spPr>
          <a:xfrm>
            <a:off x="254936" y="2540535"/>
            <a:ext cx="3937000" cy="2489200"/>
          </a:xfrm>
          <a:prstGeom prst="rect">
            <a:avLst/>
          </a:prstGeom>
        </p:spPr>
      </p:pic>
      <p:pic>
        <p:nvPicPr>
          <p:cNvPr id="4" name="Picture 3">
            <a:extLst>
              <a:ext uri="{FF2B5EF4-FFF2-40B4-BE49-F238E27FC236}">
                <a16:creationId xmlns:a16="http://schemas.microsoft.com/office/drawing/2014/main" id="{36E333A1-233A-5E46-B063-83A43D67F9A1}"/>
              </a:ext>
            </a:extLst>
          </p:cNvPr>
          <p:cNvPicPr>
            <a:picLocks noChangeAspect="1"/>
          </p:cNvPicPr>
          <p:nvPr/>
        </p:nvPicPr>
        <p:blipFill>
          <a:blip r:embed="rId3"/>
          <a:stretch>
            <a:fillRect/>
          </a:stretch>
        </p:blipFill>
        <p:spPr>
          <a:xfrm>
            <a:off x="4743986" y="2521485"/>
            <a:ext cx="4025900" cy="2527300"/>
          </a:xfrm>
          <a:prstGeom prst="rect">
            <a:avLst/>
          </a:prstGeom>
        </p:spPr>
      </p:pic>
      <p:sp>
        <p:nvSpPr>
          <p:cNvPr id="6" name="TextBox 5">
            <a:extLst>
              <a:ext uri="{FF2B5EF4-FFF2-40B4-BE49-F238E27FC236}">
                <a16:creationId xmlns:a16="http://schemas.microsoft.com/office/drawing/2014/main" id="{E670DF1B-7BC0-5044-A63D-EB48C27690DE}"/>
              </a:ext>
            </a:extLst>
          </p:cNvPr>
          <p:cNvSpPr txBox="1"/>
          <p:nvPr/>
        </p:nvSpPr>
        <p:spPr>
          <a:xfrm>
            <a:off x="854242" y="1925053"/>
            <a:ext cx="2738387" cy="461665"/>
          </a:xfrm>
          <a:prstGeom prst="rect">
            <a:avLst/>
          </a:prstGeom>
          <a:noFill/>
        </p:spPr>
        <p:txBody>
          <a:bodyPr wrap="square" rtlCol="0">
            <a:spAutoFit/>
          </a:bodyPr>
          <a:lstStyle/>
          <a:p>
            <a:pPr algn="ctr"/>
            <a:r>
              <a:rPr lang="en-US" sz="2400" dirty="0"/>
              <a:t>Low data-ink ratio</a:t>
            </a:r>
          </a:p>
        </p:txBody>
      </p:sp>
      <p:sp>
        <p:nvSpPr>
          <p:cNvPr id="7" name="TextBox 6">
            <a:extLst>
              <a:ext uri="{FF2B5EF4-FFF2-40B4-BE49-F238E27FC236}">
                <a16:creationId xmlns:a16="http://schemas.microsoft.com/office/drawing/2014/main" id="{A5786E46-37E6-C144-907C-E4EF072FD75C}"/>
              </a:ext>
            </a:extLst>
          </p:cNvPr>
          <p:cNvSpPr txBox="1"/>
          <p:nvPr/>
        </p:nvSpPr>
        <p:spPr>
          <a:xfrm>
            <a:off x="5387742" y="1925052"/>
            <a:ext cx="2738387" cy="461665"/>
          </a:xfrm>
          <a:prstGeom prst="rect">
            <a:avLst/>
          </a:prstGeom>
          <a:noFill/>
        </p:spPr>
        <p:txBody>
          <a:bodyPr wrap="square" rtlCol="0">
            <a:spAutoFit/>
          </a:bodyPr>
          <a:lstStyle/>
          <a:p>
            <a:pPr algn="ctr"/>
            <a:r>
              <a:rPr lang="en-US" sz="2400" dirty="0"/>
              <a:t>High data-ink ratio</a:t>
            </a:r>
          </a:p>
        </p:txBody>
      </p:sp>
    </p:spTree>
    <p:extLst>
      <p:ext uri="{BB962C8B-B14F-4D97-AF65-F5344CB8AC3E}">
        <p14:creationId xmlns:p14="http://schemas.microsoft.com/office/powerpoint/2010/main" val="146822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61F4-070A-6145-82C9-A3C36B710375}"/>
              </a:ext>
            </a:extLst>
          </p:cNvPr>
          <p:cNvSpPr>
            <a:spLocks noGrp="1"/>
          </p:cNvSpPr>
          <p:nvPr>
            <p:ph type="title"/>
          </p:nvPr>
        </p:nvSpPr>
        <p:spPr/>
        <p:txBody>
          <a:bodyPr/>
          <a:lstStyle/>
          <a:p>
            <a:r>
              <a:rPr lang="en-US" dirty="0"/>
              <a:t>Default </a:t>
            </a:r>
            <a:r>
              <a:rPr lang="en-US" dirty="0" err="1"/>
              <a:t>qplot</a:t>
            </a:r>
            <a:r>
              <a:rPr lang="en-US" dirty="0"/>
              <a:t> chart</a:t>
            </a:r>
          </a:p>
        </p:txBody>
      </p:sp>
      <p:sp>
        <p:nvSpPr>
          <p:cNvPr id="3" name="Slide Number Placeholder 2">
            <a:extLst>
              <a:ext uri="{FF2B5EF4-FFF2-40B4-BE49-F238E27FC236}">
                <a16:creationId xmlns:a16="http://schemas.microsoft.com/office/drawing/2014/main" id="{0E0DA7CE-B75F-214F-A2A6-2FE99A55C41B}"/>
              </a:ext>
            </a:extLst>
          </p:cNvPr>
          <p:cNvSpPr>
            <a:spLocks noGrp="1"/>
          </p:cNvSpPr>
          <p:nvPr>
            <p:ph type="sldNum" sz="quarter" idx="12"/>
          </p:nvPr>
        </p:nvSpPr>
        <p:spPr/>
        <p:txBody>
          <a:bodyPr/>
          <a:lstStyle/>
          <a:p>
            <a:fld id="{B865C6C0-BAA3-C04F-B318-568435D2B337}" type="slidenum">
              <a:rPr lang="en-US" smtClean="0"/>
              <a:pPr/>
              <a:t>9</a:t>
            </a:fld>
            <a:endParaRPr lang="en-US" dirty="0"/>
          </a:p>
        </p:txBody>
      </p:sp>
      <p:pic>
        <p:nvPicPr>
          <p:cNvPr id="6" name="Picture 5">
            <a:extLst>
              <a:ext uri="{FF2B5EF4-FFF2-40B4-BE49-F238E27FC236}">
                <a16:creationId xmlns:a16="http://schemas.microsoft.com/office/drawing/2014/main" id="{3770668A-92CA-8EF6-D1E8-B2AF5BF7731E}"/>
              </a:ext>
            </a:extLst>
          </p:cNvPr>
          <p:cNvPicPr>
            <a:picLocks noChangeAspect="1"/>
          </p:cNvPicPr>
          <p:nvPr/>
        </p:nvPicPr>
        <p:blipFill>
          <a:blip r:embed="rId2"/>
          <a:stretch>
            <a:fillRect/>
          </a:stretch>
        </p:blipFill>
        <p:spPr>
          <a:xfrm>
            <a:off x="685800" y="1943894"/>
            <a:ext cx="7772400" cy="3886200"/>
          </a:xfrm>
          <a:prstGeom prst="rect">
            <a:avLst/>
          </a:prstGeom>
        </p:spPr>
      </p:pic>
    </p:spTree>
    <p:extLst>
      <p:ext uri="{BB962C8B-B14F-4D97-AF65-F5344CB8AC3E}">
        <p14:creationId xmlns:p14="http://schemas.microsoft.com/office/powerpoint/2010/main" val="3445965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39869</TotalTime>
  <Words>1158</Words>
  <Application>Microsoft Macintosh PowerPoint</Application>
  <PresentationFormat>On-screen Show (4:3)</PresentationFormat>
  <Paragraphs>169</Paragraphs>
  <Slides>30</Slides>
  <Notes>9</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Cognitive Load and Clutter</vt:lpstr>
      <vt:lpstr>Agenda</vt:lpstr>
      <vt:lpstr>Guideline for effective data visualizations</vt:lpstr>
      <vt:lpstr>Motivation</vt:lpstr>
      <vt:lpstr>Motivation | Edward Tufte*</vt:lpstr>
      <vt:lpstr>Motivation | Edward Tufte (cont’d)</vt:lpstr>
      <vt:lpstr>Motivation | Data-ink*</vt:lpstr>
      <vt:lpstr>Data ink example</vt:lpstr>
      <vt:lpstr>Default qplot chart</vt:lpstr>
      <vt:lpstr>Apply a theme (better)</vt:lpstr>
      <vt:lpstr>Apply a theme + remove additional non-data ink</vt:lpstr>
      <vt:lpstr>Reducing cognitive load | Gestalt principles | Introduction*</vt:lpstr>
      <vt:lpstr>Reducing cognitive load | Gestalt principles</vt:lpstr>
      <vt:lpstr>Reducing cognitive load | Gestalt principles | Proximity*</vt:lpstr>
      <vt:lpstr>Reducing cognitive load | Gestalt principles | Similarity*</vt:lpstr>
      <vt:lpstr>Which Gestalts are present?</vt:lpstr>
      <vt:lpstr>Reducing cognitive load | Gestalt principles | Enclosure</vt:lpstr>
      <vt:lpstr>Reducing cognitive load | Gestalt principles | Closure</vt:lpstr>
      <vt:lpstr>Reducing cognitive load | Gestalt principles | Connection</vt:lpstr>
      <vt:lpstr>Reducing cognitive load | Other best practices | Alignment</vt:lpstr>
      <vt:lpstr>Reducing cognitive load | Other best practices | Alignment (cont’d)</vt:lpstr>
      <vt:lpstr>Reducing cognitive load | Other best practices | Avoid diagonal components</vt:lpstr>
      <vt:lpstr>PowerPoint Presentation</vt:lpstr>
      <vt:lpstr>PowerPoint Presentation</vt:lpstr>
      <vt:lpstr>Horizontal could solve it</vt:lpstr>
      <vt:lpstr>Reducing cognitive load | Other best practices | Use of whitespace</vt:lpstr>
      <vt:lpstr>Reducing cognitive load | Other best practices | Effective use of contrast</vt:lpstr>
      <vt:lpstr>Apply theory and best practices to remove clutter</vt:lpstr>
      <vt:lpstr>References</vt:lpstr>
      <vt:lpstr>Appendix</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Business Plan</dc:title>
  <dc:creator>Anthony Power</dc:creator>
  <cp:lastModifiedBy>Jeremy Morris</cp:lastModifiedBy>
  <cp:revision>338</cp:revision>
  <dcterms:created xsi:type="dcterms:W3CDTF">2010-09-20T17:57:11Z</dcterms:created>
  <dcterms:modified xsi:type="dcterms:W3CDTF">2023-04-13T02:45:28Z</dcterms:modified>
</cp:coreProperties>
</file>