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11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8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64" r:id="rId26"/>
  </p:sldIdLst>
  <p:sldSz cx="9144000" cy="6858000" type="screen4x3"/>
  <p:notesSz cx="7077075" cy="9393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hony Power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AEB1"/>
    <a:srgbClr val="EB5C5F"/>
    <a:srgbClr val="BB8D49"/>
    <a:srgbClr val="CC0000"/>
    <a:srgbClr val="666666"/>
    <a:srgbClr val="B50000"/>
    <a:srgbClr val="B80000"/>
    <a:srgbClr val="250000"/>
    <a:srgbClr val="2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27" autoAdjust="0"/>
    <p:restoredTop sz="83129" autoAdjust="0"/>
  </p:normalViewPr>
  <p:slideViewPr>
    <p:cSldViewPr snapToGrid="0">
      <p:cViewPr varScale="1">
        <p:scale>
          <a:sx n="105" d="100"/>
          <a:sy n="105" d="100"/>
        </p:scale>
        <p:origin x="25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C362C-B8EB-FD47-9516-07D42DF4EB3B}" type="datetimeFigureOut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1A449-D09B-FB4B-806A-76724AC5FB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945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2F74A-12B1-374E-80C1-2FDEFD7DEBF6}" type="datetimeFigureOut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704850"/>
            <a:ext cx="4695825" cy="3522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61788"/>
            <a:ext cx="5661660" cy="4226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21945"/>
            <a:ext cx="3066733" cy="4696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CD387-5C10-F04B-A125-F0EA107DE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96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Preattentive</a:t>
            </a:r>
            <a:r>
              <a:rPr lang="en-US" dirty="0"/>
              <a:t> attributes are things that we notice with a minimum of cognitive effort</a:t>
            </a:r>
          </a:p>
          <a:p>
            <a:r>
              <a:rPr lang="en-US" dirty="0"/>
              <a:t>Things we will notice as different</a:t>
            </a:r>
          </a:p>
          <a:p>
            <a:r>
              <a:rPr lang="en-US" dirty="0"/>
              <a:t>-Gestalts are ways we perceive groups of things or similarity between elements of a chart (or anything really)</a:t>
            </a:r>
          </a:p>
          <a:p>
            <a:r>
              <a:rPr lang="en-US" dirty="0"/>
              <a:t>Will talk about how to use these </a:t>
            </a:r>
            <a:r>
              <a:rPr lang="en-US" dirty="0" err="1"/>
              <a:t>preattentive</a:t>
            </a:r>
            <a:r>
              <a:rPr lang="en-US" dirty="0"/>
              <a:t> attributes in charts and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Saw this in some of our labs, this is generally supported. Can help override proximity or enhance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49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Shape better when data is nominal, size implies quantitative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80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Call-out or extra label counts as added marks. Even in </a:t>
            </a:r>
            <a:r>
              <a:rPr lang="en-US" dirty="0" err="1"/>
              <a:t>ggplot</a:t>
            </a:r>
            <a:r>
              <a:rPr lang="en-US" dirty="0"/>
              <a:t>, you can drop text directly on a chart if needed. Too many and it gets really cluttered, so use sparingly.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Enclosure related to the same item we saw in the lecture about Gestalt principles. You can use it to draw a shape around something to group things and override proximity. You can also use it to draw attention to something. In other words, it doesn’t have to be used with a scatterplot. I use it a ton with bar charts where I want to point out something specific. Often I will group it with an added mark or comment.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1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appear to be strongest vs weakest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72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difference between the two? What do you think when you see the one on the left? And the one on the right?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CD387-5C10-F04B-A125-F0EA107DE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300" y="4625436"/>
            <a:ext cx="7759700" cy="962563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/>
            </a:lvl1pPr>
          </a:lstStyle>
          <a:p>
            <a:fld id="{BF2120F1-9931-5144-8579-2441D6C0DD32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9B1B-521F-F040-A936-9C24B7C3F03A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00697-3A82-494B-A2A9-9056C0181C76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8DF4-C6BF-7F42-B138-795ED59850A4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AA17B-7185-6C44-A552-058DC86AD96F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B613-38D3-1149-A0A4-2A57BFB6831E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1352F-42AA-1A4A-BD42-9B228A48C236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281E-5358-9348-B9AE-FA8A5F98086C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13C27-B94C-214A-AD40-E117D03A6D82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1218D-3333-E24A-A5A0-456EBB6100E7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4A7FE-19C1-714A-BBBC-D934D8657335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391EC-ACC5-D54E-8D06-C2561D95A2AA}" type="datetime1">
              <a:rPr lang="en-US" smtClean="0"/>
              <a:pPr/>
              <a:t>4/5/23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5C6C0-BAA3-C04F-B318-568435D2B3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126163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1417638"/>
            <a:ext cx="9144000" cy="1588"/>
          </a:xfrm>
          <a:prstGeom prst="line">
            <a:avLst/>
          </a:prstGeom>
          <a:ln>
            <a:solidFill>
              <a:srgbClr val="CC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" name="Picture 9" descr="DESB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474" y="6260130"/>
            <a:ext cx="2035776" cy="4541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66666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usioncharts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Directing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Jeremy Morris</a:t>
            </a:r>
          </a:p>
          <a:p>
            <a:r>
              <a:rPr lang="en-US" dirty="0"/>
              <a:t>Department of Operations and Information Systems</a:t>
            </a:r>
          </a:p>
          <a:p>
            <a:r>
              <a:rPr lang="en-US" dirty="0"/>
              <a:t>University of Utah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Line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Supported in some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2538476"/>
            <a:ext cx="19685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13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useful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data viz tools</a:t>
            </a:r>
          </a:p>
          <a:p>
            <a:pPr lvl="1"/>
            <a:r>
              <a:rPr lang="en-US" dirty="0"/>
              <a:t>Sometimes Size is used when Shape is a better encoding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643981"/>
            <a:ext cx="19812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Added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medium number of values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2561431"/>
            <a:ext cx="19812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99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Enclosure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many values</a:t>
            </a:r>
          </a:p>
          <a:p>
            <a:pPr lvl="1"/>
            <a:r>
              <a:rPr lang="en-US" dirty="0"/>
              <a:t>Categorical data</a:t>
            </a:r>
          </a:p>
          <a:p>
            <a:pPr lvl="1"/>
            <a:r>
              <a:rPr lang="en-US" dirty="0"/>
              <a:t>Relationship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Supported in some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624931"/>
            <a:ext cx="1993900" cy="24765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522A3E-62BB-BB49-85FD-142F2C1BDD45}"/>
              </a:ext>
            </a:extLst>
          </p:cNvPr>
          <p:cNvSpPr/>
          <p:nvPr/>
        </p:nvSpPr>
        <p:spPr>
          <a:xfrm>
            <a:off x="457200" y="3696101"/>
            <a:ext cx="5799221" cy="1270535"/>
          </a:xfrm>
          <a:prstGeom prst="round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Hue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few 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00" y="2650331"/>
            <a:ext cx="20320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D33E94-8583-0D43-B313-57449E1D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906DF-259C-8341-BCFF-EB43B31CF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862801"/>
            <a:ext cx="8577943" cy="363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8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Intensity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by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2630773"/>
            <a:ext cx="19177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9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pPr lvl="1"/>
            <a:r>
              <a:rPr lang="en-US" dirty="0"/>
              <a:t>Categorical data</a:t>
            </a:r>
          </a:p>
          <a:p>
            <a:pPr lvl="1"/>
            <a:r>
              <a:rPr lang="en-US" dirty="0"/>
              <a:t>Relationship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by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2624931"/>
            <a:ext cx="2057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0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22782"/>
            <a:ext cx="3115056" cy="2216468"/>
          </a:xfrm>
        </p:spPr>
        <p:txBody>
          <a:bodyPr/>
          <a:lstStyle/>
          <a:p>
            <a:r>
              <a:rPr lang="en-US"/>
              <a:t>Which preattentive attributes are used?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982" y="1654418"/>
            <a:ext cx="5193818" cy="415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6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Effective 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16" y="1614106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Use position first, then consider other encodings</a:t>
            </a:r>
          </a:p>
          <a:p>
            <a:r>
              <a:rPr lang="en-US" dirty="0"/>
              <a:t>Color is difficult</a:t>
            </a:r>
          </a:p>
          <a:p>
            <a:pPr lvl="1"/>
            <a:r>
              <a:rPr lang="en-US" dirty="0"/>
              <a:t>Intensity (has order) </a:t>
            </a:r>
          </a:p>
          <a:p>
            <a:pPr lvl="1"/>
            <a:r>
              <a:rPr lang="en-US" dirty="0"/>
              <a:t>Hue (does not have order)</a:t>
            </a:r>
          </a:p>
          <a:p>
            <a:r>
              <a:rPr lang="en-US" dirty="0"/>
              <a:t>Other encodings:</a:t>
            </a:r>
          </a:p>
          <a:p>
            <a:pPr lvl="1"/>
            <a:r>
              <a:rPr lang="en-US" dirty="0"/>
              <a:t>Labels: take advantage of Proximity Gestalt</a:t>
            </a:r>
          </a:p>
          <a:p>
            <a:pPr lvl="1"/>
            <a:r>
              <a:rPr lang="en-US" dirty="0"/>
              <a:t>Pattern Density:                similar to Intensity</a:t>
            </a:r>
          </a:p>
          <a:p>
            <a:pPr lvl="1"/>
            <a:r>
              <a:rPr lang="en-US" dirty="0"/>
              <a:t>Pattern Texture:                similar to Color</a:t>
            </a:r>
          </a:p>
          <a:p>
            <a:pPr lvl="1"/>
            <a:r>
              <a:rPr lang="en-US" dirty="0"/>
              <a:t>Line Pattern: effective for different relationships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16" y="4696206"/>
            <a:ext cx="1066800" cy="342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5112258"/>
            <a:ext cx="10922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 for effective data visualization: Direct the audience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Directing the audience</a:t>
            </a:r>
          </a:p>
          <a:p>
            <a:pPr lvl="1"/>
            <a:r>
              <a:rPr lang="en-US" dirty="0"/>
              <a:t>Understanding </a:t>
            </a:r>
            <a:r>
              <a:rPr lang="en-US" dirty="0" err="1"/>
              <a:t>preattentive</a:t>
            </a:r>
            <a:r>
              <a:rPr lang="en-US" dirty="0"/>
              <a:t> attributes</a:t>
            </a:r>
          </a:p>
          <a:p>
            <a:pPr lvl="1"/>
            <a:r>
              <a:rPr lang="en-US" dirty="0"/>
              <a:t>Creating:</a:t>
            </a:r>
          </a:p>
          <a:p>
            <a:pPr lvl="2"/>
            <a:r>
              <a:rPr lang="en-US" dirty="0"/>
              <a:t>Focus and/or a visual hierarchy</a:t>
            </a:r>
          </a:p>
          <a:p>
            <a:pPr lvl="1"/>
            <a:r>
              <a:rPr lang="en-US" dirty="0"/>
              <a:t>A process for directing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50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Effective encodings | Color is difficult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489900"/>
            <a:ext cx="3870960" cy="988917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Color (Hue) does not have order and is therefore difficult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42113"/>
            <a:ext cx="4042294" cy="281635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512" y="2942113"/>
            <a:ext cx="3807582" cy="2816352"/>
          </a:xfrm>
          <a:prstGeom prst="rect">
            <a:avLst/>
          </a:prstGeom>
        </p:spPr>
      </p:pic>
      <p:sp>
        <p:nvSpPr>
          <p:cNvPr id="10" name="Content Placeholder 6"/>
          <p:cNvSpPr txBox="1">
            <a:spLocks/>
          </p:cNvSpPr>
          <p:nvPr/>
        </p:nvSpPr>
        <p:spPr>
          <a:xfrm>
            <a:off x="4499494" y="1500140"/>
            <a:ext cx="3870960" cy="9889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Saturation (Intensity) does have order and is therefore more effective</a:t>
            </a:r>
          </a:p>
        </p:txBody>
      </p:sp>
    </p:spTree>
    <p:extLst>
      <p:ext uri="{BB962C8B-B14F-4D97-AF65-F5344CB8AC3E}">
        <p14:creationId xmlns:p14="http://schemas.microsoft.com/office/powerpoint/2010/main" val="110007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Creating focus/visual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explanatory vs. exploratory approaches</a:t>
            </a:r>
          </a:p>
          <a:p>
            <a:pPr lvl="1"/>
            <a:r>
              <a:rPr lang="en-US" dirty="0"/>
              <a:t>When we are directing the audience, our approach is explanatory</a:t>
            </a:r>
          </a:p>
          <a:p>
            <a:pPr lvl="1"/>
            <a:r>
              <a:rPr lang="en-US" dirty="0"/>
              <a:t>For example, “treating” one aspect of the graphic with a </a:t>
            </a:r>
            <a:r>
              <a:rPr lang="en-US" dirty="0" err="1"/>
              <a:t>preattentive</a:t>
            </a:r>
            <a:r>
              <a:rPr lang="en-US" dirty="0"/>
              <a:t> attribute makes ”untreated” aspects relatively less noticeable/understandable to the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153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Creating focus/visual hierarchy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Open MS Word</a:t>
            </a:r>
          </a:p>
          <a:p>
            <a:r>
              <a:rPr lang="en-US"/>
              <a:t>Add:</a:t>
            </a:r>
          </a:p>
          <a:p>
            <a:pPr lvl="1"/>
            <a:r>
              <a:rPr lang="en-US"/>
              <a:t>Title</a:t>
            </a:r>
          </a:p>
          <a:p>
            <a:pPr lvl="1"/>
            <a:r>
              <a:rPr lang="en-US"/>
              <a:t>Subtitle</a:t>
            </a:r>
          </a:p>
          <a:p>
            <a:pPr lvl="1"/>
            <a:r>
              <a:rPr lang="en-US"/>
              <a:t>Heading 1</a:t>
            </a:r>
          </a:p>
          <a:p>
            <a:pPr lvl="1"/>
            <a:r>
              <a:rPr lang="en-US"/>
              <a:t>Heading 2</a:t>
            </a:r>
          </a:p>
          <a:p>
            <a:pPr lvl="1"/>
            <a:r>
              <a:rPr lang="en-US"/>
              <a:t>Heading 3</a:t>
            </a:r>
          </a:p>
          <a:p>
            <a:pPr lvl="1"/>
            <a:r>
              <a:rPr lang="en-US"/>
              <a:t>Heading 4</a:t>
            </a:r>
          </a:p>
          <a:p>
            <a:pPr lvl="1"/>
            <a:r>
              <a:rPr lang="en-US"/>
              <a:t>Body</a:t>
            </a:r>
          </a:p>
          <a:p>
            <a:r>
              <a:rPr lang="en-US"/>
              <a:t>Discussion:</a:t>
            </a:r>
          </a:p>
          <a:p>
            <a:pPr lvl="1"/>
            <a:r>
              <a:rPr lang="en-US"/>
              <a:t>Which preattentive attributes are used?</a:t>
            </a:r>
          </a:p>
          <a:p>
            <a:pPr lvl="1"/>
            <a:r>
              <a:rPr lang="en-US"/>
              <a:t>Do you agree that the visual hierarchy is effective?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970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The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Guideline: use </a:t>
            </a:r>
            <a:r>
              <a:rPr lang="en-US" dirty="0" err="1"/>
              <a:t>preattentive</a:t>
            </a:r>
            <a:r>
              <a:rPr lang="en-US" dirty="0"/>
              <a:t> attributes sparingly; too many reduces focus for the audience</a:t>
            </a:r>
          </a:p>
          <a:p>
            <a:r>
              <a:rPr lang="en-US" dirty="0"/>
              <a:t>Process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with everything “untreated”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”Treat” aspects of the data visualization one at a time with an effective </a:t>
            </a:r>
            <a:r>
              <a:rPr lang="en-US" dirty="0" err="1"/>
              <a:t>preattentive</a:t>
            </a:r>
            <a:r>
              <a:rPr lang="en-US" dirty="0"/>
              <a:t> attribute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(Stop before you add too many “treatments”)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28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Nussbaumer Knaflic, C., “storytelling with data”, Wiley (2015)</a:t>
            </a:r>
          </a:p>
          <a:p>
            <a:r>
              <a:rPr lang="en-US"/>
              <a:t>Illinsky, N., Steele, J., “Designing Data Visualizations: Intentional Communication from Data to Display”, O’Reilly (2014)</a:t>
            </a:r>
          </a:p>
          <a:p>
            <a:r>
              <a:rPr lang="en-US"/>
              <a:t>Tufte, E., “The Visual Display of Quantitative Data, Second Edition”, Graphics Press (2001)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8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4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| The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Concept: We have about 3 – 8 seconds with our reader in order to get their attention. Three outcomes post 3 – 8 seconds: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maintains focus on our data visualization/analysis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moves on but got the gist of the data visualization/analysis in the 3 – 8 seconds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reader moves on and got limited or no value from the 3 – 8 seconds</a:t>
            </a:r>
          </a:p>
          <a:p>
            <a:r>
              <a:rPr lang="en-US" dirty="0"/>
              <a:t>Concept: Without visual cues, most readers will read in a Z-shaped pattern from left to right, then down a line, and so on.</a:t>
            </a:r>
          </a:p>
          <a:p>
            <a:pPr lvl="1"/>
            <a:r>
              <a:rPr lang="en-US" dirty="0"/>
              <a:t>Question: Is this how you want them to make their way through your data visualization/analysis?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0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Motivation | Recall “Cognitive Load and Clutter”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Concept: The lecture on removing clutter was about “not hurting” our audience.  This lecture is on “enhancing the understanding” of our audience by providing 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42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 | The eye-brain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We “see” with a combination of our:</a:t>
            </a:r>
          </a:p>
          <a:p>
            <a:pPr lvl="1"/>
            <a:r>
              <a:rPr lang="en-US"/>
              <a:t>Eye(s)</a:t>
            </a:r>
          </a:p>
          <a:p>
            <a:pPr lvl="2"/>
            <a:r>
              <a:rPr lang="en-US"/>
              <a:t>Light comes into the lens and focuses on the retina</a:t>
            </a:r>
          </a:p>
          <a:p>
            <a:pPr lvl="2"/>
            <a:r>
              <a:rPr lang="en-US"/>
              <a:t>Retina is made from brain cells (seeing and thinking are one at this point)</a:t>
            </a:r>
          </a:p>
          <a:p>
            <a:pPr lvl="2"/>
            <a:r>
              <a:rPr lang="en-US"/>
              <a:t>Results from this step travel via the optic nerve to the brain</a:t>
            </a:r>
          </a:p>
          <a:p>
            <a:pPr lvl="1"/>
            <a:r>
              <a:rPr lang="en-US"/>
              <a:t>Optic nerve(s)</a:t>
            </a:r>
          </a:p>
          <a:p>
            <a:pPr lvl="2"/>
            <a:r>
              <a:rPr lang="en-US"/>
              <a:t>Throughput is approx. 10Mbps (each)</a:t>
            </a:r>
          </a:p>
          <a:p>
            <a:pPr lvl="1"/>
            <a:r>
              <a:rPr lang="en-US"/>
              <a:t>Brain</a:t>
            </a:r>
          </a:p>
          <a:p>
            <a:pPr lvl="2"/>
            <a:r>
              <a:rPr lang="en-US"/>
              <a:t>“Editor”: chooses, forgets, summarizes, focuses, etc.</a:t>
            </a:r>
          </a:p>
          <a:p>
            <a:r>
              <a:rPr lang="en-US"/>
              <a:t>The Eye-brain system has approx. 1000x the resolution of a standard power point slide</a:t>
            </a:r>
          </a:p>
          <a:p>
            <a:r>
              <a:rPr lang="en-US"/>
              <a:t>How do we take advantage of the eye-brain system with our visual displays?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575244"/>
            <a:ext cx="3868936" cy="4215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818004"/>
            <a:ext cx="5782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Image Source: </a:t>
            </a:r>
            <a:r>
              <a:rPr lang="en-US" sz="1050">
                <a:hlinkClick r:id="rId4"/>
              </a:rPr>
              <a:t>www.fusioncharts.com</a:t>
            </a:r>
            <a:r>
              <a:rPr lang="en-US" sz="1050"/>
              <a:t>, accessed 2016-07-10</a:t>
            </a:r>
          </a:p>
        </p:txBody>
      </p:sp>
    </p:spTree>
    <p:extLst>
      <p:ext uri="{BB962C8B-B14F-4D97-AF65-F5344CB8AC3E}">
        <p14:creationId xmlns:p14="http://schemas.microsoft.com/office/powerpoint/2010/main" val="116102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Orientation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a few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Not a commonly supported feature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2612231"/>
            <a:ext cx="20193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8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8008"/>
            <a:ext cx="6096000" cy="4525963"/>
          </a:xfrm>
        </p:spPr>
        <p:txBody>
          <a:bodyPr/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Unordered data with a medium number of values</a:t>
            </a:r>
          </a:p>
          <a:p>
            <a:pPr lvl="1"/>
            <a:r>
              <a:rPr lang="en-US" dirty="0"/>
              <a:t>Categorical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0" y="2624931"/>
            <a:ext cx="19939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4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Directing the Audience | Preattentive Attributes | Line Length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Effective for:</a:t>
            </a:r>
          </a:p>
          <a:p>
            <a:pPr lvl="1"/>
            <a:r>
              <a:rPr lang="en-US" dirty="0"/>
              <a:t>Ordered data with many values</a:t>
            </a:r>
          </a:p>
          <a:p>
            <a:pPr lvl="1"/>
            <a:r>
              <a:rPr lang="en-US" dirty="0"/>
              <a:t>Quantitative data</a:t>
            </a:r>
          </a:p>
          <a:p>
            <a:pPr lvl="1"/>
            <a:r>
              <a:rPr lang="en-US" dirty="0"/>
              <a:t>Ordinal data</a:t>
            </a:r>
          </a:p>
          <a:p>
            <a:r>
              <a:rPr lang="en-US" dirty="0"/>
              <a:t>Other considerations:</a:t>
            </a:r>
          </a:p>
          <a:p>
            <a:pPr lvl="1"/>
            <a:r>
              <a:rPr lang="en-US" dirty="0"/>
              <a:t>This </a:t>
            </a:r>
            <a:r>
              <a:rPr lang="en-US" dirty="0" err="1"/>
              <a:t>preattentive</a:t>
            </a:r>
            <a:r>
              <a:rPr lang="en-US" dirty="0"/>
              <a:t> attribute explains why bar charts are very effective for their use</a:t>
            </a:r>
          </a:p>
          <a:p>
            <a:pPr lvl="1"/>
            <a:r>
              <a:rPr lang="en-US" dirty="0"/>
              <a:t>Broadly supported in data viz tools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5C6C0-BAA3-C04F-B318-568435D2B33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0" y="2593181"/>
            <a:ext cx="1955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38783</TotalTime>
  <Words>1262</Words>
  <Application>Microsoft Macintosh PowerPoint</Application>
  <PresentationFormat>On-screen Show (4:3)</PresentationFormat>
  <Paragraphs>189</Paragraphs>
  <Slides>25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Directing the Audience</vt:lpstr>
      <vt:lpstr>Agenda</vt:lpstr>
      <vt:lpstr>Motivation | The challenges</vt:lpstr>
      <vt:lpstr>Motivation | Recall “Cognitive Load and Clutter”</vt:lpstr>
      <vt:lpstr>Motivation | The eye-brain system</vt:lpstr>
      <vt:lpstr>Directing the Audience | Preattentive Attributes | Overview</vt:lpstr>
      <vt:lpstr>Directing the Audience | Preattentive Attributes | Orientation</vt:lpstr>
      <vt:lpstr>Directing the Audience | Preattentive Attributes | Shape</vt:lpstr>
      <vt:lpstr>Directing the Audience | Preattentive Attributes | Line Length</vt:lpstr>
      <vt:lpstr>Directing the Audience | Preattentive Attributes | Line Width</vt:lpstr>
      <vt:lpstr>Directing the Audience | Preattentive Attributes | Size</vt:lpstr>
      <vt:lpstr>Directing the Audience | Preattentive Attributes | Added Marks</vt:lpstr>
      <vt:lpstr>Directing the Audience | Preattentive Attributes | Enclosure</vt:lpstr>
      <vt:lpstr>Directing the Audience | Preattentive Attributes | Hue</vt:lpstr>
      <vt:lpstr>PowerPoint Presentation</vt:lpstr>
      <vt:lpstr>Directing the Audience | Preattentive Attributes | Intensity</vt:lpstr>
      <vt:lpstr>Directing the Audience | Preattentive Attributes | Position</vt:lpstr>
      <vt:lpstr>Directing the Audience | Preattentive Attributes | Exercise</vt:lpstr>
      <vt:lpstr>Directing the Audience | Effective encodings</vt:lpstr>
      <vt:lpstr>Directing the Audience | Effective encodings | Color is difficult example</vt:lpstr>
      <vt:lpstr>Directing the Audience | Creating focus/visual hierarchy</vt:lpstr>
      <vt:lpstr>Directing the Audience | Creating focus/visual hierarchy (cont’d)</vt:lpstr>
      <vt:lpstr>Directing the Audience | The process </vt:lpstr>
      <vt:lpstr>References</vt:lpstr>
      <vt:lpstr>Appendix</vt:lpstr>
    </vt:vector>
  </TitlesOfParts>
  <Company>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Business Plan</dc:title>
  <dc:creator>Anthony Power</dc:creator>
  <cp:lastModifiedBy>Jeremy Morris</cp:lastModifiedBy>
  <cp:revision>340</cp:revision>
  <dcterms:created xsi:type="dcterms:W3CDTF">2010-09-20T17:57:11Z</dcterms:created>
  <dcterms:modified xsi:type="dcterms:W3CDTF">2023-04-13T02:45:25Z</dcterms:modified>
</cp:coreProperties>
</file>