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1" r:id="rId2"/>
    <p:sldId id="387" r:id="rId3"/>
    <p:sldId id="388" r:id="rId4"/>
    <p:sldId id="390" r:id="rId5"/>
    <p:sldId id="391" r:id="rId6"/>
    <p:sldId id="389" r:id="rId7"/>
    <p:sldId id="392" r:id="rId8"/>
    <p:sldId id="394" r:id="rId9"/>
    <p:sldId id="395" r:id="rId10"/>
    <p:sldId id="401" r:id="rId11"/>
    <p:sldId id="396" r:id="rId12"/>
    <p:sldId id="400" r:id="rId13"/>
    <p:sldId id="397" r:id="rId14"/>
    <p:sldId id="398" r:id="rId15"/>
    <p:sldId id="403" r:id="rId16"/>
    <p:sldId id="399" r:id="rId17"/>
    <p:sldId id="404" r:id="rId18"/>
    <p:sldId id="423" r:id="rId19"/>
    <p:sldId id="386" r:id="rId20"/>
    <p:sldId id="364" r:id="rId21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85A61-42AD-414E-9D09-E1BD15EF81FE}" v="2" dt="2022-11-23T01:01:48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6" autoAdjust="0"/>
    <p:restoredTop sz="92109" autoAdjust="0"/>
  </p:normalViewPr>
  <p:slideViewPr>
    <p:cSldViewPr snapToGrid="0">
      <p:cViewPr varScale="1">
        <p:scale>
          <a:sx n="117" d="100"/>
          <a:sy n="117" d="100"/>
        </p:scale>
        <p:origin x="2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Morris" userId="61d0930d-783c-47ef-8ceb-30a548d227fc" providerId="ADAL" clId="{2AE85A61-42AD-414E-9D09-E1BD15EF81FE}"/>
    <pc:docChg chg="undo custSel addSld modSld sldOrd">
      <pc:chgData name="Jeremy Morris" userId="61d0930d-783c-47ef-8ceb-30a548d227fc" providerId="ADAL" clId="{2AE85A61-42AD-414E-9D09-E1BD15EF81FE}" dt="2022-11-23T02:00:11.828" v="9" actId="20578"/>
      <pc:docMkLst>
        <pc:docMk/>
      </pc:docMkLst>
      <pc:sldChg chg="addSp delSp modSp mod">
        <pc:chgData name="Jeremy Morris" userId="61d0930d-783c-47ef-8ceb-30a548d227fc" providerId="ADAL" clId="{2AE85A61-42AD-414E-9D09-E1BD15EF81FE}" dt="2022-11-23T01:03:38.713" v="3"/>
        <pc:sldMkLst>
          <pc:docMk/>
          <pc:sldMk cId="2139498462" sldId="386"/>
        </pc:sldMkLst>
        <pc:spChg chg="add del mod">
          <ac:chgData name="Jeremy Morris" userId="61d0930d-783c-47ef-8ceb-30a548d227fc" providerId="ADAL" clId="{2AE85A61-42AD-414E-9D09-E1BD15EF81FE}" dt="2022-11-23T01:03:38.713" v="3"/>
          <ac:spMkLst>
            <pc:docMk/>
            <pc:sldMk cId="2139498462" sldId="386"/>
            <ac:spMk id="5" creationId="{838DC092-81DF-636E-43B5-5D4034C3AEEC}"/>
          </ac:spMkLst>
        </pc:spChg>
      </pc:sldChg>
      <pc:sldChg chg="add ord modTransition">
        <pc:chgData name="Jeremy Morris" userId="61d0930d-783c-47ef-8ceb-30a548d227fc" providerId="ADAL" clId="{2AE85A61-42AD-414E-9D09-E1BD15EF81FE}" dt="2022-11-23T02:00:11.828" v="9" actId="20578"/>
        <pc:sldMkLst>
          <pc:docMk/>
          <pc:sldMk cId="2356492135" sldId="4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idea with emotion.</a:t>
            </a:r>
          </a:p>
          <a:p>
            <a:r>
              <a:rPr lang="en-US" dirty="0"/>
              <a:t>Creating stories actually more difficult. But we live in a world where facts often need to resonate with people to get them to act. Stories help us to achieve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here is that we can look at somethings said by more traditional story tellers and relate that back to what we’re doing in data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5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conflict between what is and what could be – conflict between what is and what is expected</a:t>
            </a:r>
          </a:p>
          <a:p>
            <a:r>
              <a:rPr lang="en-US" dirty="0"/>
              <a:t>Often another tactic is to follow an individual through the problem and pepper their story with facts related to the rest of the population. See this a lot with customer journey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0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Hook is the inciting incident – acts as a turning point in the story and begins to reveal a problem or an opportunity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81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UGWA7Nuz9e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Jeremy Morris</a:t>
            </a:r>
          </a:p>
          <a:p>
            <a:r>
              <a:rPr lang="en-US" dirty="0"/>
              <a:t>Department of Operations and Information Systems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(act 1):</a:t>
            </a:r>
          </a:p>
          <a:p>
            <a:pPr lvl="1"/>
            <a:r>
              <a:rPr lang="en-US" dirty="0"/>
              <a:t>Frame the story in terms of the audience’s problem so they immediately have a stake in the solution</a:t>
            </a:r>
          </a:p>
          <a:p>
            <a:pPr lvl="1"/>
            <a:r>
              <a:rPr lang="en-US" dirty="0"/>
              <a:t>Establish conflict/tension between what could and what could be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9" y="2476478"/>
            <a:ext cx="4600570" cy="285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19" y="2447109"/>
            <a:ext cx="4258631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9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2271710"/>
            <a:ext cx="4272177" cy="2851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2" y="2271710"/>
            <a:ext cx="4304743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2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7" y="2362898"/>
            <a:ext cx="4466873" cy="2851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67" y="2362898"/>
            <a:ext cx="4170679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1998"/>
            <a:ext cx="4322483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(act 2):</a:t>
            </a:r>
          </a:p>
          <a:p>
            <a:pPr lvl="1"/>
            <a:r>
              <a:rPr lang="en-US" dirty="0"/>
              <a:t>Further development of problem description</a:t>
            </a:r>
          </a:p>
          <a:p>
            <a:pPr lvl="1"/>
            <a:r>
              <a:rPr lang="en-US" dirty="0"/>
              <a:t>External context/comparison points</a:t>
            </a:r>
          </a:p>
          <a:p>
            <a:pPr lvl="1"/>
            <a:r>
              <a:rPr lang="en-US" dirty="0"/>
              <a:t>Examples that illustrate problem</a:t>
            </a:r>
          </a:p>
          <a:p>
            <a:pPr lvl="1"/>
            <a:r>
              <a:rPr lang="en-US" dirty="0"/>
              <a:t>Data that demonstrates the problem</a:t>
            </a:r>
          </a:p>
          <a:p>
            <a:pPr lvl="1"/>
            <a:r>
              <a:rPr lang="en-US" dirty="0"/>
              <a:t>What will happen if no action taken</a:t>
            </a:r>
          </a:p>
          <a:p>
            <a:pPr lvl="1"/>
            <a:r>
              <a:rPr lang="en-US" dirty="0"/>
              <a:t>Options for addressing the problem</a:t>
            </a:r>
          </a:p>
          <a:p>
            <a:pPr lvl="1"/>
            <a:r>
              <a:rPr lang="en-US" dirty="0"/>
              <a:t>Benefits for recommended solution</a:t>
            </a:r>
          </a:p>
          <a:p>
            <a:pPr lvl="1"/>
            <a:r>
              <a:rPr lang="en-US" dirty="0"/>
              <a:t>Make it clear why audience is in a position to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9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774825"/>
            <a:ext cx="5867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(act 3):</a:t>
            </a:r>
          </a:p>
          <a:p>
            <a:pPr lvl="1"/>
            <a:r>
              <a:rPr lang="en-US" dirty="0"/>
              <a:t>Call to action which will resolve the conflict/tension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A677-D473-6D2F-020E-0E74776D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for data storytelling</a:t>
            </a:r>
          </a:p>
        </p:txBody>
      </p:sp>
      <p:pic>
        <p:nvPicPr>
          <p:cNvPr id="3074" name="Picture 2" descr="Telling Effective Data Stories with Data, Narrative, and Visuals | DataCamp">
            <a:extLst>
              <a:ext uri="{FF2B5EF4-FFF2-40B4-BE49-F238E27FC236}">
                <a16:creationId xmlns:a16="http://schemas.microsoft.com/office/drawing/2014/main" id="{CC9363C2-8BCA-D641-9516-F01C4280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09" y="2119348"/>
            <a:ext cx="5941182" cy="312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5965E4-B198-4DB3-A052-29EDFAD24723}"/>
              </a:ext>
            </a:extLst>
          </p:cNvPr>
          <p:cNvSpPr txBox="1"/>
          <p:nvPr/>
        </p:nvSpPr>
        <p:spPr>
          <a:xfrm>
            <a:off x="1601409" y="5423243"/>
            <a:ext cx="2172832" cy="20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3" dirty="0">
                <a:hlinkClick r:id="rId4"/>
              </a:rPr>
              <a:t>https://www.youtube.com/watch?v=UGWA7Nuz9e4</a:t>
            </a:r>
            <a:r>
              <a:rPr lang="en-US" sz="70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49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Nussbaumer Knaflic, C., “storytelling with data”, Wiley (2015)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Guideline for effective data visualization: Consider presenting your data visualization in the context of a story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Robert McKee</a:t>
            </a:r>
          </a:p>
          <a:p>
            <a:pPr lvl="1"/>
            <a:r>
              <a:rPr lang="en-US" dirty="0"/>
              <a:t>Kurt Vonnegut</a:t>
            </a:r>
          </a:p>
          <a:p>
            <a:r>
              <a:rPr lang="en-US" dirty="0"/>
              <a:t>Using stories</a:t>
            </a:r>
          </a:p>
          <a:p>
            <a:pPr lvl="1"/>
            <a:r>
              <a:rPr lang="en-US" dirty="0"/>
              <a:t>Three-act structure</a:t>
            </a:r>
          </a:p>
          <a:p>
            <a:pPr lvl="1"/>
            <a:r>
              <a:rPr lang="en-US" dirty="0"/>
              <a:t>Story Considerations</a:t>
            </a:r>
          </a:p>
          <a:p>
            <a:pPr lvl="1"/>
            <a:r>
              <a:rPr lang="en-US" dirty="0"/>
              <a:t>Verifying Story Clarity</a:t>
            </a:r>
          </a:p>
          <a:p>
            <a:pPr lvl="1"/>
            <a:r>
              <a:rPr lang="en-US" dirty="0"/>
              <a:t>An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| Robert McKee | Two ways to persuade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Conventional rhetoric</a:t>
            </a:r>
          </a:p>
          <a:p>
            <a:pPr marL="914400" lvl="1" indent="-514350"/>
            <a:r>
              <a:rPr lang="en-US" dirty="0"/>
              <a:t>Uses compelling facts/metrics</a:t>
            </a:r>
          </a:p>
          <a:p>
            <a:pPr marL="914400" lvl="1" indent="-514350"/>
            <a:r>
              <a:rPr lang="en-US" dirty="0"/>
              <a:t>Intellectual engagement (debate) with audience</a:t>
            </a:r>
          </a:p>
          <a:p>
            <a:pPr marL="914400" lvl="1" indent="-514350"/>
            <a:r>
              <a:rPr lang="en-US" dirty="0"/>
              <a:t>Problem: even if persuaded (intellectually), people are not inspired to reason/act alone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Stories</a:t>
            </a:r>
          </a:p>
          <a:p>
            <a:pPr marL="914400" lvl="1" indent="-514350"/>
            <a:r>
              <a:rPr lang="en-US" dirty="0"/>
              <a:t>Unite an idea with emotion, arousing the audience’s attention and energy</a:t>
            </a:r>
          </a:p>
          <a:p>
            <a:pPr marL="914400" lvl="1" indent="-514350"/>
            <a:r>
              <a:rPr lang="en-US" dirty="0"/>
              <a:t>More difficult to create story as compared to conventional rhetoric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| Robert McKee | Two ways to persuade people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Concept: without a story, our data visualization is likely part of a </a:t>
            </a:r>
            <a:r>
              <a:rPr lang="en-US" dirty="0">
                <a:solidFill>
                  <a:schemeClr val="accent6"/>
                </a:solidFill>
              </a:rPr>
              <a:t>conventional rhetoric</a:t>
            </a:r>
            <a:r>
              <a:rPr lang="en-US" dirty="0"/>
              <a:t>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storytelling | Kurt Vonnegut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39720"/>
              </p:ext>
            </p:extLst>
          </p:nvPr>
        </p:nvGraphicFramePr>
        <p:xfrm>
          <a:off x="100012" y="1486470"/>
          <a:ext cx="8915401" cy="423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5"/>
                          </a:solidFill>
                        </a:rPr>
                        <a:t>Written</a:t>
                      </a:r>
                      <a:r>
                        <a:rPr lang="en-US" sz="2400" b="0" baseline="0" dirty="0">
                          <a:solidFill>
                            <a:schemeClr val="accent5"/>
                          </a:solidFill>
                        </a:rPr>
                        <a:t> word</a:t>
                      </a:r>
                      <a:endParaRPr lang="en-US" sz="2400" b="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6"/>
                          </a:solidFill>
                        </a:rPr>
                        <a:t>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Keep</a:t>
                      </a:r>
                      <a:r>
                        <a:rPr lang="en-US" sz="1600" b="1" baseline="0" dirty="0"/>
                        <a:t> it simple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"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have only made this letter longer because I have not had the time to make it shorter.”,</a:t>
                      </a:r>
                      <a:r>
                        <a:rPr lang="en-US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Blaise Pascale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Choosing</a:t>
                      </a:r>
                      <a:r>
                        <a:rPr lang="en-US" sz="1600" baseline="0" dirty="0"/>
                        <a:t> the common bar chart because it is an effective display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Edit ruthlessly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”If a sentence,</a:t>
                      </a:r>
                      <a:r>
                        <a:rPr lang="en-US" sz="1600" baseline="0" dirty="0"/>
                        <a:t> no matter how excellent, does not illuminate your subject in some new and useful way, scratch it out.”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clutter</a:t>
                      </a:r>
                      <a:r>
                        <a:rPr lang="en-US" sz="1600" baseline="0" dirty="0"/>
                        <a:t> leveraging Gestalts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Be</a:t>
                      </a:r>
                      <a:r>
                        <a:rPr lang="en-US" sz="1600" b="1" baseline="0" dirty="0"/>
                        <a:t> authentic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“I myself</a:t>
                      </a:r>
                      <a:r>
                        <a:rPr lang="en-US" sz="1600" baseline="0" dirty="0"/>
                        <a:t> trust my own writing most, and others seem to trust it most, too, when I sound most like a person for Indianapolis, which is what I am.”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 cautious of the</a:t>
                      </a:r>
                      <a:r>
                        <a:rPr lang="en-US" sz="1600" baseline="0" dirty="0"/>
                        <a:t> extent to which audiences engage/act based on data presented visually. Don’t present it visually if you don’t have confidence in it.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4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Communicate</a:t>
                      </a:r>
                      <a:r>
                        <a:rPr lang="en-US" sz="1600" b="1" baseline="0" dirty="0"/>
                        <a:t> to your audience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“Our</a:t>
                      </a:r>
                      <a:r>
                        <a:rPr lang="en-US" sz="1600" baseline="0" dirty="0"/>
                        <a:t> audience requires us to be sympathetic and patient teachers, ever willing to simplify and clarify”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Consider</a:t>
                      </a:r>
                      <a:r>
                        <a:rPr lang="en-US" sz="1600" baseline="0" dirty="0"/>
                        <a:t> who, what and how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Stories | Three-act structure | Written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act: “setup”</a:t>
            </a:r>
          </a:p>
          <a:p>
            <a:pPr lvl="1"/>
            <a:r>
              <a:rPr lang="en-US" dirty="0"/>
              <a:t>Main character, their relationships and context are introduced</a:t>
            </a:r>
          </a:p>
          <a:p>
            <a:pPr lvl="1"/>
            <a:r>
              <a:rPr lang="en-US" dirty="0"/>
              <a:t>Incident occurs which initiates conflict/tension in main character’s life; called 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</a:p>
          <a:p>
            <a:r>
              <a:rPr lang="en-US" dirty="0"/>
              <a:t>Second act: “conflict”</a:t>
            </a:r>
          </a:p>
          <a:p>
            <a:pPr lvl="1"/>
            <a:r>
              <a:rPr lang="en-US" dirty="0"/>
              <a:t>Bulk of the story</a:t>
            </a:r>
          </a:p>
          <a:p>
            <a:pPr lvl="1"/>
            <a:r>
              <a:rPr lang="en-US" dirty="0"/>
              <a:t>Represent main character’s attempts to resolve the conflict/tension from the 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</a:p>
          <a:p>
            <a:pPr lvl="1"/>
            <a:r>
              <a:rPr lang="en-US" dirty="0"/>
              <a:t>Main character goes through changes in their life as a result of what is happening </a:t>
            </a:r>
          </a:p>
          <a:p>
            <a:r>
              <a:rPr lang="en-US" dirty="0"/>
              <a:t>Third act: “resolution”</a:t>
            </a:r>
          </a:p>
          <a:p>
            <a:pPr lvl="1"/>
            <a:r>
              <a:rPr lang="en-US" dirty="0"/>
              <a:t>Conflict/tension reaches highest point of intensity (climax)</a:t>
            </a:r>
          </a:p>
          <a:p>
            <a:pPr lvl="1"/>
            <a:r>
              <a:rPr lang="en-US" dirty="0"/>
              <a:t>Story and subplots resolved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0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Stories | Three-act structure |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First act: “setup”</a:t>
            </a:r>
          </a:p>
          <a:p>
            <a:pPr lvl="1"/>
            <a:r>
              <a:rPr lang="en-US" dirty="0"/>
              <a:t>Frame the story in terms of the audience’s problem so they immediately have a stake in the solution (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Concept: “the conflict between what is and what could be”</a:t>
            </a:r>
          </a:p>
          <a:p>
            <a:r>
              <a:rPr lang="en-US" dirty="0"/>
              <a:t>Second act: “conflict”</a:t>
            </a:r>
          </a:p>
          <a:p>
            <a:pPr lvl="1"/>
            <a:r>
              <a:rPr lang="en-US" dirty="0"/>
              <a:t>Consider the following as part of this phase:</a:t>
            </a:r>
          </a:p>
          <a:p>
            <a:pPr lvl="2"/>
            <a:r>
              <a:rPr lang="en-US" dirty="0"/>
              <a:t>Further development of problem description</a:t>
            </a:r>
          </a:p>
          <a:p>
            <a:pPr lvl="2"/>
            <a:r>
              <a:rPr lang="en-US" dirty="0"/>
              <a:t>External context/comparison points</a:t>
            </a:r>
          </a:p>
          <a:p>
            <a:pPr lvl="2"/>
            <a:r>
              <a:rPr lang="en-US" dirty="0"/>
              <a:t>Examples that illustrate problem</a:t>
            </a:r>
          </a:p>
          <a:p>
            <a:pPr lvl="2"/>
            <a:r>
              <a:rPr lang="en-US" dirty="0"/>
              <a:t>Data that demonstrates the problem</a:t>
            </a:r>
          </a:p>
          <a:p>
            <a:pPr lvl="2"/>
            <a:r>
              <a:rPr lang="en-US" dirty="0"/>
              <a:t>What will happen if no action taken</a:t>
            </a:r>
          </a:p>
          <a:p>
            <a:pPr lvl="2"/>
            <a:r>
              <a:rPr lang="en-US" dirty="0"/>
              <a:t>Options for addressing the problem</a:t>
            </a:r>
          </a:p>
          <a:p>
            <a:pPr lvl="2"/>
            <a:r>
              <a:rPr lang="en-US" dirty="0"/>
              <a:t>Benefits for recommended solution</a:t>
            </a:r>
          </a:p>
          <a:p>
            <a:pPr lvl="2"/>
            <a:r>
              <a:rPr lang="en-US" dirty="0"/>
              <a:t>Make it clear why audience is in a position to act</a:t>
            </a:r>
          </a:p>
          <a:p>
            <a:pPr lvl="1"/>
            <a:r>
              <a:rPr lang="en-US" dirty="0"/>
              <a:t>Focusing on “what could be”</a:t>
            </a:r>
          </a:p>
          <a:p>
            <a:pPr lvl="2"/>
            <a:r>
              <a:rPr lang="en-US" dirty="0"/>
              <a:t>This drives the audience to act in an attempt to resolve the conflict/tension from the 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  <a:endParaRPr lang="en-US" dirty="0"/>
          </a:p>
          <a:p>
            <a:r>
              <a:rPr lang="en-US" dirty="0"/>
              <a:t>Third act: “resolution”</a:t>
            </a:r>
          </a:p>
          <a:p>
            <a:pPr lvl="1"/>
            <a:r>
              <a:rPr lang="en-US" dirty="0"/>
              <a:t>Call to action which will resolve the conflict/tension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Stories | Verifying story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Horizontal logic</a:t>
            </a:r>
          </a:p>
          <a:p>
            <a:pPr lvl="1"/>
            <a:r>
              <a:rPr lang="en-US" dirty="0"/>
              <a:t>If horizontal logic is sound, one can just read the titles of the slides and get the gist of the story</a:t>
            </a:r>
          </a:p>
          <a:p>
            <a:pPr lvl="1"/>
            <a:r>
              <a:rPr lang="en-US" dirty="0"/>
              <a:t>Approach: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Start with an exec summary slide (i.e. titles for all slides on one page)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Then from each bullet on the exec summary, create all of your other slides/titles</a:t>
            </a:r>
          </a:p>
          <a:p>
            <a:r>
              <a:rPr lang="en-US" dirty="0"/>
              <a:t>Vertical logic</a:t>
            </a:r>
          </a:p>
          <a:p>
            <a:pPr lvl="1"/>
            <a:r>
              <a:rPr lang="en-US" dirty="0"/>
              <a:t>All information on a given slide is self-reinforcing</a:t>
            </a:r>
          </a:p>
          <a:p>
            <a:pPr lvl="1"/>
            <a:r>
              <a:rPr lang="en-US" dirty="0"/>
              <a:t>No “left-over”/misfit concepts</a:t>
            </a:r>
          </a:p>
          <a:p>
            <a:r>
              <a:rPr lang="en-US" dirty="0"/>
              <a:t>External review</a:t>
            </a:r>
          </a:p>
          <a:p>
            <a:pPr lvl="1"/>
            <a:r>
              <a:rPr lang="en-US" dirty="0"/>
              <a:t>Have it reviewed by a colleague</a:t>
            </a:r>
          </a:p>
          <a:p>
            <a:pPr lvl="2"/>
            <a:r>
              <a:rPr lang="en-US" dirty="0"/>
              <a:t>Ideally a colleague without context so that they better represent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1721643"/>
            <a:ext cx="5892800" cy="3797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16166</TotalTime>
  <Words>1009</Words>
  <Application>Microsoft Macintosh PowerPoint</Application>
  <PresentationFormat>On-screen Show (4:3)</PresentationFormat>
  <Paragraphs>138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Using Stories</vt:lpstr>
      <vt:lpstr>Agenda</vt:lpstr>
      <vt:lpstr>Motivation | Robert McKee | Two ways to persuade people</vt:lpstr>
      <vt:lpstr>Motivation | Robert McKee | Two ways to persuade people (cont’d)</vt:lpstr>
      <vt:lpstr>Best practices in storytelling | Kurt Vonnegut</vt:lpstr>
      <vt:lpstr>Using Stories | Three-act structure | Written Word</vt:lpstr>
      <vt:lpstr>Using Stories | Three-act structure | Data Visualization</vt:lpstr>
      <vt:lpstr>Using Stories | Verifying story clarity</vt:lpstr>
      <vt:lpstr>Using Stories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Modify for data storytelling</vt:lpstr>
      <vt:lpstr>References</vt:lpstr>
      <vt:lpstr>Appendix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Jeremy Morris</cp:lastModifiedBy>
  <cp:revision>361</cp:revision>
  <dcterms:created xsi:type="dcterms:W3CDTF">2010-09-20T17:57:11Z</dcterms:created>
  <dcterms:modified xsi:type="dcterms:W3CDTF">2022-11-23T02:00:20Z</dcterms:modified>
</cp:coreProperties>
</file>