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1" r:id="rId2"/>
    <p:sldId id="365" r:id="rId3"/>
    <p:sldId id="381" r:id="rId4"/>
    <p:sldId id="366" r:id="rId5"/>
    <p:sldId id="391" r:id="rId6"/>
    <p:sldId id="367" r:id="rId7"/>
    <p:sldId id="368" r:id="rId8"/>
    <p:sldId id="369" r:id="rId9"/>
    <p:sldId id="370" r:id="rId10"/>
    <p:sldId id="371" r:id="rId11"/>
    <p:sldId id="392" r:id="rId12"/>
    <p:sldId id="372" r:id="rId13"/>
    <p:sldId id="382" r:id="rId14"/>
    <p:sldId id="374" r:id="rId15"/>
    <p:sldId id="375" r:id="rId16"/>
    <p:sldId id="376" r:id="rId17"/>
    <p:sldId id="379" r:id="rId18"/>
    <p:sldId id="380" r:id="rId19"/>
    <p:sldId id="384" r:id="rId20"/>
    <p:sldId id="385" r:id="rId21"/>
    <p:sldId id="386" r:id="rId22"/>
    <p:sldId id="387" r:id="rId23"/>
    <p:sldId id="389" r:id="rId24"/>
    <p:sldId id="390" r:id="rId25"/>
    <p:sldId id="364" r:id="rId26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02" autoAdjust="0"/>
    <p:restoredTop sz="91423" autoAdjust="0"/>
  </p:normalViewPr>
  <p:slideViewPr>
    <p:cSldViewPr snapToGrid="0">
      <p:cViewPr varScale="1">
        <p:scale>
          <a:sx n="131" d="100"/>
          <a:sy n="131" d="100"/>
        </p:scale>
        <p:origin x="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Beautiful Visualization Edited by Julie Steele and Noah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Iliinsky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Copyright © 2010 O’Reilly Media, Inc. All rights reserved. Printed in Canada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4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c1bq0qIKo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xtremepresentation.typepad.com/blog/2006/09/choosing_a_good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eomam.com/interactive/13reas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an effective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Jeremy Morris</a:t>
            </a:r>
            <a:endParaRPr lang="en-US" dirty="0"/>
          </a:p>
          <a:p>
            <a:r>
              <a:rPr lang="en-US" dirty="0"/>
              <a:t>Department of Operations and Information Systems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| Line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465"/>
            <a:ext cx="3976577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Useful for continuous (as opposed to categorical) data</a:t>
            </a:r>
          </a:p>
          <a:p>
            <a:pPr lvl="1"/>
            <a:r>
              <a:rPr lang="en-US" dirty="0"/>
              <a:t>Very common to connect data across  time for several time periods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Number of series:</a:t>
            </a:r>
          </a:p>
          <a:p>
            <a:pPr lvl="2"/>
            <a:r>
              <a:rPr lang="en-US" dirty="0"/>
              <a:t>Single, two, more than two</a:t>
            </a:r>
          </a:p>
          <a:p>
            <a:pPr lvl="2"/>
            <a:r>
              <a:rPr lang="en-US" dirty="0"/>
              <a:t>Variance</a:t>
            </a:r>
          </a:p>
          <a:p>
            <a:pPr lvl="1"/>
            <a:r>
              <a:rPr lang="en-US" dirty="0"/>
              <a:t>Consistent time units on x-axis</a:t>
            </a:r>
          </a:p>
          <a:p>
            <a:pPr lvl="1"/>
            <a:r>
              <a:rPr lang="en-US" dirty="0"/>
              <a:t>Non-zero baseline is okay (due to relative comparisons)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Screen Shot 2016-06-27 at 4.37.09 PM (2)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0631" y="1534583"/>
            <a:ext cx="3094786" cy="44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6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590230-C105-F046-A527-A7594FDA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85493-3786-5343-9090-406C8EB8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20"/>
            <a:ext cx="9144000" cy="56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3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| Slopegraph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465"/>
            <a:ext cx="4259179" cy="4525963"/>
          </a:xfrm>
        </p:spPr>
        <p:txBody>
          <a:bodyPr>
            <a:normAutofit/>
          </a:bodyPr>
          <a:lstStyle/>
          <a:p>
            <a:r>
              <a:rPr lang="en-US" dirty="0"/>
              <a:t>Useful for two time periods and multiple points of comparison</a:t>
            </a:r>
          </a:p>
          <a:p>
            <a:pPr lvl="1"/>
            <a:r>
              <a:rPr lang="en-US" dirty="0"/>
              <a:t>Can efficiently observe:</a:t>
            </a:r>
          </a:p>
          <a:p>
            <a:pPr lvl="2"/>
            <a:r>
              <a:rPr lang="en-US" dirty="0"/>
              <a:t>increase vs. decrease</a:t>
            </a:r>
          </a:p>
          <a:p>
            <a:pPr lvl="2"/>
            <a:r>
              <a:rPr lang="en-US" dirty="0"/>
              <a:t>relative rates of increase/decrease</a:t>
            </a:r>
          </a:p>
          <a:p>
            <a:pPr lvl="2"/>
            <a:r>
              <a:rPr lang="en-US" dirty="0"/>
              <a:t>absolute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Screen Shot 2016-06-27 at 4.40.52 PM (2)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8083" y="1502834"/>
            <a:ext cx="2900478" cy="44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Bars |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Concept: Bars sometimes avoided due to them being common</a:t>
            </a:r>
          </a:p>
          <a:p>
            <a:pPr lvl="1"/>
            <a:r>
              <a:rPr lang="en-US" dirty="0"/>
              <a:t>Consider </a:t>
            </a:r>
            <a:r>
              <a:rPr lang="en-US" b="1" dirty="0"/>
              <a:t>using bars because the are common</a:t>
            </a:r>
            <a:r>
              <a:rPr lang="en-US" dirty="0"/>
              <a:t> and will therefore have limited/no learning curve for the audience</a:t>
            </a:r>
          </a:p>
          <a:p>
            <a:r>
              <a:rPr lang="en-US" dirty="0"/>
              <a:t>Useful for categorical (as opposed to continuous) data</a:t>
            </a:r>
          </a:p>
          <a:p>
            <a:pPr lvl="1"/>
            <a:r>
              <a:rPr lang="en-US" dirty="0"/>
              <a:t>Can efficiently observe:</a:t>
            </a:r>
          </a:p>
          <a:p>
            <a:pPr lvl="2"/>
            <a:r>
              <a:rPr lang="en-US" dirty="0"/>
              <a:t>Largest/smallest value</a:t>
            </a:r>
          </a:p>
          <a:p>
            <a:pPr lvl="2"/>
            <a:r>
              <a:rPr lang="en-US" dirty="0"/>
              <a:t>Differences between categories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Y-axis on the left (as opposed to right based on how people read)</a:t>
            </a:r>
          </a:p>
          <a:p>
            <a:pPr lvl="1"/>
            <a:r>
              <a:rPr lang="en-US" dirty="0"/>
              <a:t>Zero baseline</a:t>
            </a:r>
          </a:p>
          <a:p>
            <a:pPr lvl="1"/>
            <a:r>
              <a:rPr lang="en-US" dirty="0"/>
              <a:t>Reduce redundant information (e.g. bar and axis labels)</a:t>
            </a:r>
          </a:p>
          <a:p>
            <a:pPr lvl="1"/>
            <a:r>
              <a:rPr lang="en-US" dirty="0"/>
              <a:t>Bar labels (detail) vs. axis labels (big picture)</a:t>
            </a:r>
          </a:p>
          <a:p>
            <a:pPr lvl="1"/>
            <a:r>
              <a:rPr lang="en-US" dirty="0"/>
              <a:t>Width of bars (Goldilocks concept: too thin, too thick, just right)</a:t>
            </a:r>
          </a:p>
          <a:p>
            <a:pPr lvl="1"/>
            <a:r>
              <a:rPr lang="en-US" dirty="0"/>
              <a:t>One, two and more than two series</a:t>
            </a:r>
          </a:p>
          <a:p>
            <a:pPr lvl="1"/>
            <a:r>
              <a:rPr lang="en-US" dirty="0"/>
              <a:t>Non-stacked (many use cases) vs. stacked (relative few use cases)</a:t>
            </a:r>
          </a:p>
          <a:p>
            <a:pPr lvl="1"/>
            <a:r>
              <a:rPr lang="en-US" dirty="0"/>
              <a:t>Stacked:</a:t>
            </a:r>
          </a:p>
          <a:p>
            <a:pPr lvl="2"/>
            <a:r>
              <a:rPr lang="en-US" dirty="0"/>
              <a:t>Absolute values vs. percentage of whole</a:t>
            </a:r>
          </a:p>
          <a:p>
            <a:pPr lvl="1"/>
            <a:r>
              <a:rPr lang="en-US" dirty="0"/>
              <a:t>Horizontal bar chart is very easy to read and produce</a:t>
            </a:r>
          </a:p>
          <a:p>
            <a:pPr lvl="2"/>
            <a:r>
              <a:rPr lang="en-US" dirty="0"/>
              <a:t>one reason: labels are on the y-axis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Bars | Vertical and horizonal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Screen Shot 2016-06-27 at 4.29.54 PM (2)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583" y="2180167"/>
            <a:ext cx="4450316" cy="2952750"/>
          </a:xfrm>
          <a:prstGeom prst="rect">
            <a:avLst/>
          </a:prstGeom>
        </p:spPr>
      </p:pic>
      <p:pic>
        <p:nvPicPr>
          <p:cNvPr id="8" name="Picture 7" descr="Screen Shot 2016-06-27 at 4.53.29 PM (2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5" t="9876" r="32639" b="12963"/>
          <a:stretch/>
        </p:blipFill>
        <p:spPr>
          <a:xfrm>
            <a:off x="5355166" y="1672167"/>
            <a:ext cx="3513667" cy="39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Bars | Stacked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 descr="Screen Shot 2016-06-27 at 4.29.54 PM (2)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8656" y="1697963"/>
            <a:ext cx="6266687" cy="39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3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Bars |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621465"/>
            <a:ext cx="4015137" cy="4525963"/>
          </a:xfrm>
        </p:spPr>
        <p:txBody>
          <a:bodyPr>
            <a:normAutofit/>
          </a:bodyPr>
          <a:lstStyle/>
          <a:p>
            <a:r>
              <a:rPr lang="en-US" dirty="0"/>
              <a:t>Useful for examining:</a:t>
            </a:r>
          </a:p>
          <a:p>
            <a:pPr lvl="1"/>
            <a:r>
              <a:rPr lang="en-US" dirty="0"/>
              <a:t>each part of stacked bar chart individually</a:t>
            </a:r>
          </a:p>
          <a:p>
            <a:pPr lvl="1"/>
            <a:r>
              <a:rPr lang="en-US" dirty="0"/>
              <a:t>or, showing a start point, multiple increases/decreases, then an end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74" y="2030819"/>
            <a:ext cx="4664471" cy="294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| Square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465"/>
            <a:ext cx="3923414" cy="4525963"/>
          </a:xfrm>
        </p:spPr>
        <p:txBody>
          <a:bodyPr>
            <a:normAutofit lnSpcReduction="10000"/>
          </a:bodyPr>
          <a:lstStyle/>
          <a:p>
            <a:r>
              <a:rPr lang="en-US"/>
              <a:t>Useful for visualizing numbers of vastly different magnitudes</a:t>
            </a:r>
          </a:p>
          <a:p>
            <a:r>
              <a:rPr lang="en-US"/>
              <a:t>Concept:</a:t>
            </a:r>
          </a:p>
          <a:p>
            <a:pPr lvl="1"/>
            <a:r>
              <a:rPr lang="en-US"/>
              <a:t>Squares provide two dimensions (height and width)</a:t>
            </a:r>
          </a:p>
          <a:p>
            <a:pPr lvl="1"/>
            <a:r>
              <a:rPr lang="en-US"/>
              <a:t>Bars just provide height </a:t>
            </a:r>
            <a:r>
              <a:rPr lang="en-US" b="1"/>
              <a:t>or</a:t>
            </a:r>
            <a:r>
              <a:rPr lang="en-US"/>
              <a:t> width)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Screen Shot 2016-06-27 at 4.31.43 PM (2)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2588" y="2740735"/>
            <a:ext cx="4826002" cy="18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5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| What not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Pies and Donuts</a:t>
            </a:r>
          </a:p>
          <a:p>
            <a:r>
              <a:rPr lang="en-US"/>
              <a:t>3D – “never do it”</a:t>
            </a:r>
          </a:p>
          <a:p>
            <a:pPr lvl="1"/>
            <a:r>
              <a:rPr lang="en-US"/>
              <a:t>Unnecessary information to process</a:t>
            </a:r>
          </a:p>
          <a:p>
            <a:r>
              <a:rPr lang="en-US"/>
              <a:t>Secondary y-axis</a:t>
            </a:r>
          </a:p>
          <a:p>
            <a:pPr lvl="1"/>
            <a:r>
              <a:rPr lang="en-US"/>
              <a:t>Users may not interpret series based on the right-hand y-axis properly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not to do | Pies and Donuts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Simply put, humans struggle to understand relative differences between circles as compared to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9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80-20 rule: </a:t>
            </a:r>
          </a:p>
          <a:p>
            <a:pPr lvl="1"/>
            <a:r>
              <a:rPr lang="en-US" dirty="0"/>
              <a:t>A small subset of available visual displays can handle the majority of data visualization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2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not to do | Pies and Donuts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more times bigger?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29200" y="363722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80099" y="2617396"/>
            <a:ext cx="2869002" cy="28052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5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not to do | Pies and Donuts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many more times bigger?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5516" y="2585452"/>
            <a:ext cx="640704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5516" y="378780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1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not to do | Pies and Donuts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7x (in both cases)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29374" y="3149027"/>
            <a:ext cx="2869002" cy="2805208"/>
            <a:chOff x="5392493" y="2830048"/>
            <a:chExt cx="2869002" cy="2805208"/>
          </a:xfrm>
        </p:grpSpPr>
        <p:sp>
          <p:nvSpPr>
            <p:cNvPr id="6" name="Oval 5"/>
            <p:cNvSpPr/>
            <p:nvPr/>
          </p:nvSpPr>
          <p:spPr>
            <a:xfrm>
              <a:off x="5392493" y="2830048"/>
              <a:ext cx="2869002" cy="2805208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838513" y="4605634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320513" y="3776298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24113" y="2955833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50913" y="2949649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11713" y="4607376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54513" y="3776298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393713" y="3776298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18985" y="2252236"/>
            <a:ext cx="6407041" cy="921575"/>
            <a:chOff x="2540250" y="2177806"/>
            <a:chExt cx="6407041" cy="921575"/>
          </a:xfrm>
        </p:grpSpPr>
        <p:sp>
          <p:nvSpPr>
            <p:cNvPr id="14" name="Rectangle 13"/>
            <p:cNvSpPr/>
            <p:nvPr/>
          </p:nvSpPr>
          <p:spPr>
            <a:xfrm>
              <a:off x="2540250" y="2183203"/>
              <a:ext cx="6407041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46493" y="2184981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60893" y="2182298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5293" y="2182298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89693" y="2180520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04093" y="2184981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07860" y="2177806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377608" y="5708014"/>
            <a:ext cx="55749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hlinkClick r:id="rId2"/>
              </a:rPr>
              <a:t>https://www.youtube.com/watch?v=vc1bq0qIKoA</a:t>
            </a:r>
            <a:r>
              <a:rPr lang="en-US" sz="1000"/>
              <a:t>, accessed 2016-06-27</a:t>
            </a:r>
          </a:p>
        </p:txBody>
      </p:sp>
    </p:spTree>
    <p:extLst>
      <p:ext uri="{BB962C8B-B14F-4D97-AF65-F5344CB8AC3E}">
        <p14:creationId xmlns:p14="http://schemas.microsoft.com/office/powerpoint/2010/main" val="185031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Nussbaumer to Abela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654" y="1443000"/>
            <a:ext cx="5608948" cy="4436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36" y="5748362"/>
            <a:ext cx="72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 </a:t>
            </a:r>
            <a:r>
              <a:rPr lang="en-US" sz="1100">
                <a:hlinkClick r:id="rId4"/>
              </a:rPr>
              <a:t>http://extremepresentation.typepad.com/blog/2006/09/choosing_a_good.html</a:t>
            </a:r>
            <a:r>
              <a:rPr lang="en-US" sz="1100"/>
              <a:t>,</a:t>
            </a:r>
            <a:r>
              <a:rPr lang="en-US" sz="1100" dirty="0"/>
              <a:t> </a:t>
            </a:r>
            <a:r>
              <a:rPr lang="en-US" sz="1100"/>
              <a:t> accesed, 2016-06-20</a:t>
            </a:r>
          </a:p>
        </p:txBody>
      </p:sp>
    </p:spTree>
    <p:extLst>
      <p:ext uri="{BB962C8B-B14F-4D97-AF65-F5344CB8AC3E}">
        <p14:creationId xmlns:p14="http://schemas.microsoft.com/office/powerpoint/2010/main" val="1974448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Nussbaumer Knaflic, C., “storytelling with data”, Wiley (2015)</a:t>
            </a:r>
          </a:p>
          <a:p>
            <a:r>
              <a:rPr lang="en-US"/>
              <a:t>Berinato, S., "Good Charts: The HBR Guide to Making Smarter, More Persuasive Data Visualizations", Harvard Business Review Press (2016)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5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Verbal vs. Visual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Verbal System</a:t>
            </a:r>
          </a:p>
          <a:p>
            <a:pPr lvl="1"/>
            <a:r>
              <a:rPr lang="en-US" dirty="0"/>
              <a:t>Visual displays: simple text and tables</a:t>
            </a:r>
          </a:p>
          <a:p>
            <a:pPr lvl="1"/>
            <a:r>
              <a:rPr lang="en-US" dirty="0"/>
              <a:t>Interacting with Verbal System == reading; therefore relatively slow in processing information</a:t>
            </a:r>
          </a:p>
          <a:p>
            <a:r>
              <a:rPr lang="en-US" dirty="0"/>
              <a:t>Visual System</a:t>
            </a:r>
          </a:p>
          <a:p>
            <a:pPr lvl="1"/>
            <a:r>
              <a:rPr lang="en-US" dirty="0"/>
              <a:t>Visual displays: points, bars and area</a:t>
            </a:r>
          </a:p>
          <a:p>
            <a:pPr lvl="1"/>
            <a:r>
              <a:rPr lang="en-US" dirty="0"/>
              <a:t>Interacting with Visual System is relatively fast in processing information</a:t>
            </a:r>
          </a:p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http://neomam.com/interactive/13reasons/</a:t>
            </a:r>
            <a:endParaRPr lang="en-US" dirty="0"/>
          </a:p>
          <a:p>
            <a:pPr lvl="1"/>
            <a:r>
              <a:rPr lang="en-US" dirty="0"/>
              <a:t>Discuss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displays | practical subset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Verbal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Simple text</a:t>
            </a:r>
          </a:p>
          <a:p>
            <a:pPr lvl="1"/>
            <a:r>
              <a:rPr lang="en-US" dirty="0"/>
              <a:t>Tables</a:t>
            </a:r>
          </a:p>
          <a:p>
            <a:pPr lvl="2"/>
            <a:r>
              <a:rPr lang="en-US" dirty="0"/>
              <a:t>Table</a:t>
            </a:r>
          </a:p>
          <a:p>
            <a:pPr lvl="2"/>
            <a:r>
              <a:rPr lang="en-US" dirty="0" err="1"/>
              <a:t>Heatmap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Visual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Points</a:t>
            </a:r>
          </a:p>
          <a:p>
            <a:pPr lvl="2"/>
            <a:r>
              <a:rPr lang="en-US" dirty="0"/>
              <a:t>Scatterplot</a:t>
            </a:r>
          </a:p>
          <a:p>
            <a:pPr lvl="2"/>
            <a:r>
              <a:rPr lang="en-US" dirty="0"/>
              <a:t>Line graph</a:t>
            </a:r>
          </a:p>
          <a:p>
            <a:pPr lvl="2"/>
            <a:r>
              <a:rPr lang="en-US" dirty="0" err="1"/>
              <a:t>Slopegraph</a:t>
            </a:r>
            <a:endParaRPr lang="en-US" dirty="0"/>
          </a:p>
          <a:p>
            <a:pPr lvl="1"/>
            <a:r>
              <a:rPr lang="en-US" dirty="0"/>
              <a:t>Bars</a:t>
            </a:r>
          </a:p>
          <a:p>
            <a:pPr lvl="2"/>
            <a:r>
              <a:rPr lang="en-US" dirty="0"/>
              <a:t>Vertical bar</a:t>
            </a:r>
          </a:p>
          <a:p>
            <a:pPr lvl="2"/>
            <a:r>
              <a:rPr lang="en-US" dirty="0"/>
              <a:t>Stacked vertical bar	</a:t>
            </a:r>
          </a:p>
          <a:p>
            <a:pPr lvl="2"/>
            <a:r>
              <a:rPr lang="en-US" dirty="0"/>
              <a:t>Waterfall</a:t>
            </a:r>
          </a:p>
          <a:p>
            <a:pPr lvl="2"/>
            <a:r>
              <a:rPr lang="en-US" dirty="0"/>
              <a:t>Horizontal bar</a:t>
            </a:r>
          </a:p>
          <a:p>
            <a:pPr lvl="2"/>
            <a:r>
              <a:rPr lang="en-US" dirty="0"/>
              <a:t>Stacked horizontal bar</a:t>
            </a:r>
          </a:p>
          <a:p>
            <a:pPr lvl="1"/>
            <a:r>
              <a:rPr lang="en-US" dirty="0"/>
              <a:t>Area</a:t>
            </a:r>
          </a:p>
          <a:p>
            <a:pPr lvl="2"/>
            <a:r>
              <a:rPr lang="en-US" dirty="0"/>
              <a:t>Square area</a:t>
            </a:r>
          </a:p>
          <a:p>
            <a:pPr lvl="1"/>
            <a:r>
              <a:rPr lang="en-US" dirty="0"/>
              <a:t>Other</a:t>
            </a:r>
          </a:p>
          <a:p>
            <a:pPr lvl="2"/>
            <a:r>
              <a:rPr lang="en-US" dirty="0"/>
              <a:t>Pies and Donuts</a:t>
            </a:r>
          </a:p>
          <a:p>
            <a:pPr lvl="2"/>
            <a:r>
              <a:rPr lang="en-US" dirty="0"/>
              <a:t>3D</a:t>
            </a:r>
          </a:p>
          <a:p>
            <a:pPr lvl="2"/>
            <a:r>
              <a:rPr lang="en-US" dirty="0"/>
              <a:t>Secondary 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430113-757B-914D-B463-471A0AB9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 some verbal elements in charts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5AE9C-6B4B-E141-B560-E167F642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C878-BB9B-9940-ACD5-E5B40935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" y="1574509"/>
            <a:ext cx="9066998" cy="42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59619" cy="4525963"/>
          </a:xfrm>
        </p:spPr>
        <p:txBody>
          <a:bodyPr>
            <a:normAutofit fontScale="77500" lnSpcReduction="20000"/>
          </a:bodyPr>
          <a:lstStyle/>
          <a:p>
            <a:pPr defTabSz="914400">
              <a:spcBef>
                <a:spcPts val="0"/>
              </a:spcBef>
            </a:pPr>
            <a:r>
              <a:rPr lang="en-US" dirty="0"/>
              <a:t>One or two numbers to share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Number(s) should be prominent with a few supporting words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If a graph does little or nothing to aid in the interpretation, don’t use it</a:t>
            </a:r>
          </a:p>
          <a:p>
            <a:pPr defTabSz="914400">
              <a:spcBef>
                <a:spcPts val="0"/>
              </a:spcBef>
            </a:pPr>
            <a:r>
              <a:rPr lang="en-US" dirty="0"/>
              <a:t>Considerations:</a:t>
            </a:r>
          </a:p>
          <a:p>
            <a:pPr lvl="1" defTabSz="914400">
              <a:spcBef>
                <a:spcPts val="0"/>
              </a:spcBef>
            </a:pPr>
            <a:r>
              <a:rPr lang="en-US" dirty="0"/>
              <a:t>convert two numbers into a single number (only if important context is not lost)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42390" y="2211575"/>
            <a:ext cx="4827181" cy="2449880"/>
            <a:chOff x="4316819" y="1828800"/>
            <a:chExt cx="4827181" cy="2449880"/>
          </a:xfrm>
        </p:grpSpPr>
        <p:sp>
          <p:nvSpPr>
            <p:cNvPr id="7" name="TextBox 6"/>
            <p:cNvSpPr txBox="1"/>
            <p:nvPr/>
          </p:nvSpPr>
          <p:spPr>
            <a:xfrm>
              <a:off x="4316819" y="1828800"/>
              <a:ext cx="332799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>
                  <a:solidFill>
                    <a:schemeClr val="accent1"/>
                  </a:solidFill>
                </a:rPr>
                <a:t>20%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16819" y="3078351"/>
              <a:ext cx="48271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of children had a </a:t>
              </a:r>
            </a:p>
            <a:p>
              <a:r>
                <a:rPr lang="en-US" sz="2400" dirty="0">
                  <a:solidFill>
                    <a:schemeClr val="accent1"/>
                  </a:solidFill>
                </a:rPr>
                <a:t>traditional stay-at-home mom</a:t>
              </a:r>
            </a:p>
            <a:p>
              <a:r>
                <a:rPr lang="en-US" sz="2400" dirty="0"/>
                <a:t>in 2012, as compared to 41% in 1970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|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4559301" cy="45275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Used for reading across rows and down columns/comparing values</a:t>
            </a:r>
          </a:p>
          <a:p>
            <a:r>
              <a:rPr lang="en-US" dirty="0"/>
              <a:t>Good for:</a:t>
            </a:r>
          </a:p>
          <a:p>
            <a:pPr lvl="1"/>
            <a:r>
              <a:rPr lang="en-US" dirty="0"/>
              <a:t>mixed audience: each member can examine what they care about most</a:t>
            </a:r>
          </a:p>
          <a:p>
            <a:pPr lvl="1"/>
            <a:r>
              <a:rPr lang="en-US" dirty="0"/>
              <a:t>mixed scales: when data have mixed scales (e.g. age and income) some graphs can be challenging</a:t>
            </a:r>
          </a:p>
          <a:p>
            <a:r>
              <a:rPr lang="en-US" dirty="0"/>
              <a:t>Not good for:</a:t>
            </a:r>
          </a:p>
          <a:p>
            <a:pPr lvl="1"/>
            <a:r>
              <a:rPr lang="en-US" dirty="0"/>
              <a:t>Live presentations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Borders and shading should enhance the legibility of the table; remove/fade them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Screen Shot 2016-06-27 at 4.15.02 PM (2)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7084" y="1672167"/>
            <a:ext cx="4116916" cy="41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6-27 at 4.46.11 PM (2)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030" b="-822"/>
          <a:stretch/>
        </p:blipFill>
        <p:spPr>
          <a:xfrm>
            <a:off x="1291212" y="2225647"/>
            <a:ext cx="5672666" cy="3894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|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3448"/>
            <a:ext cx="8229600" cy="1208362"/>
          </a:xfrm>
        </p:spPr>
        <p:txBody>
          <a:bodyPr>
            <a:normAutofit/>
          </a:bodyPr>
          <a:lstStyle/>
          <a:p>
            <a:r>
              <a:rPr lang="en-US" sz="2400" dirty="0"/>
              <a:t>Concept: benefits of a table using color/color saturation is visual cue to improve processing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0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| 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466"/>
            <a:ext cx="8229600" cy="85222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Useful for showing relationship between two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Screen Shot 2016-06-27 at 4.50.49 PM (2)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0943" y="2300034"/>
            <a:ext cx="4082114" cy="36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23841</TotalTime>
  <Words>860</Words>
  <Application>Microsoft Macintosh PowerPoint</Application>
  <PresentationFormat>On-screen Show (4:3)</PresentationFormat>
  <Paragraphs>158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Choosing an effective visual</vt:lpstr>
      <vt:lpstr>Introduction</vt:lpstr>
      <vt:lpstr>Verbal vs. Visual system</vt:lpstr>
      <vt:lpstr>Visual displays | practical subset</vt:lpstr>
      <vt:lpstr>Often some verbal elements in charts</vt:lpstr>
      <vt:lpstr>Simple text</vt:lpstr>
      <vt:lpstr>Table | Table</vt:lpstr>
      <vt:lpstr>Table | Heatmap</vt:lpstr>
      <vt:lpstr>Points | Scatterplot</vt:lpstr>
      <vt:lpstr>Points | Line graph</vt:lpstr>
      <vt:lpstr>PowerPoint Presentation</vt:lpstr>
      <vt:lpstr>Points | Slopegraph</vt:lpstr>
      <vt:lpstr>Bars | general</vt:lpstr>
      <vt:lpstr>Bars | Vertical and horizonal bar</vt:lpstr>
      <vt:lpstr>Bars | Stacked bar</vt:lpstr>
      <vt:lpstr>Bars | Waterfall</vt:lpstr>
      <vt:lpstr>Area | Square area</vt:lpstr>
      <vt:lpstr>Other | What not to do</vt:lpstr>
      <vt:lpstr>What not to do | Pies and Donuts</vt:lpstr>
      <vt:lpstr>What not to do | Pies and Donuts</vt:lpstr>
      <vt:lpstr>What not to do | Pies and Donuts</vt:lpstr>
      <vt:lpstr>What not to do | Pies and Donuts</vt:lpstr>
      <vt:lpstr>Compare Nussbaumer to Abela </vt:lpstr>
      <vt:lpstr>References</vt:lpstr>
      <vt:lpstr>Appendix</vt:lpstr>
    </vt:vector>
  </TitlesOfParts>
  <Company>self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Jeremy Morris</cp:lastModifiedBy>
  <cp:revision>316</cp:revision>
  <dcterms:created xsi:type="dcterms:W3CDTF">2010-09-20T17:57:11Z</dcterms:created>
  <dcterms:modified xsi:type="dcterms:W3CDTF">2019-04-03T04:15:42Z</dcterms:modified>
</cp:coreProperties>
</file>