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9"/>
  </p:notesMasterIdLst>
  <p:sldIdLst>
    <p:sldId id="256" r:id="rId2"/>
    <p:sldId id="259" r:id="rId3"/>
    <p:sldId id="257" r:id="rId4"/>
    <p:sldId id="258"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68BA8A-1F0B-4E53-B39A-252644D2C9A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IN"/>
        </a:p>
      </dgm:t>
    </dgm:pt>
    <dgm:pt modelId="{6CF86382-906D-4D94-95B3-BC9FFF65E9E0}">
      <dgm:prSet phldrT="[Text]"/>
      <dgm:spPr/>
      <dgm:t>
        <a:bodyPr/>
        <a:lstStyle/>
        <a:p>
          <a:r>
            <a:rPr lang="en-US" b="0" i="0" u="none" dirty="0"/>
            <a:t>Changing my feminine first name to a masculine nickname on my resume gave me way more responses per application</a:t>
          </a:r>
          <a:endParaRPr lang="en-IN" dirty="0"/>
        </a:p>
      </dgm:t>
    </dgm:pt>
    <dgm:pt modelId="{36235BC9-4697-4A8C-8473-84EFCDDFFDDC}" type="parTrans" cxnId="{AE8378DE-9DA3-4589-BA34-655704935AEA}">
      <dgm:prSet/>
      <dgm:spPr/>
      <dgm:t>
        <a:bodyPr/>
        <a:lstStyle/>
        <a:p>
          <a:endParaRPr lang="en-IN"/>
        </a:p>
      </dgm:t>
    </dgm:pt>
    <dgm:pt modelId="{15482BA0-8D6E-446F-B944-F670CCD00C56}" type="sibTrans" cxnId="{AE8378DE-9DA3-4589-BA34-655704935AEA}">
      <dgm:prSet/>
      <dgm:spPr/>
      <dgm:t>
        <a:bodyPr/>
        <a:lstStyle/>
        <a:p>
          <a:endParaRPr lang="en-IN"/>
        </a:p>
      </dgm:t>
    </dgm:pt>
    <dgm:pt modelId="{EF4A943E-70A8-4D69-9DBE-A1D415F794B2}">
      <dgm:prSet phldrT="[Text]"/>
      <dgm:spPr/>
      <dgm:t>
        <a:bodyPr/>
        <a:lstStyle/>
        <a:p>
          <a:r>
            <a:rPr lang="en-US" b="0" i="0" u="none" dirty="0"/>
            <a:t>Today I had a beautiful moment that I had to share</a:t>
          </a:r>
          <a:endParaRPr lang="en-IN" dirty="0"/>
        </a:p>
      </dgm:t>
    </dgm:pt>
    <dgm:pt modelId="{9C64AFFF-91C8-4A7A-A40E-798F23D327B7}" type="parTrans" cxnId="{275F6881-1F11-4623-BA6B-A878E36F6ACA}">
      <dgm:prSet/>
      <dgm:spPr/>
      <dgm:t>
        <a:bodyPr/>
        <a:lstStyle/>
        <a:p>
          <a:endParaRPr lang="en-IN"/>
        </a:p>
      </dgm:t>
    </dgm:pt>
    <dgm:pt modelId="{2C05941B-63F0-4779-96AC-CFD9E2EFECE1}" type="sibTrans" cxnId="{275F6881-1F11-4623-BA6B-A878E36F6ACA}">
      <dgm:prSet/>
      <dgm:spPr/>
      <dgm:t>
        <a:bodyPr/>
        <a:lstStyle/>
        <a:p>
          <a:endParaRPr lang="en-IN"/>
        </a:p>
      </dgm:t>
    </dgm:pt>
    <dgm:pt modelId="{930EE530-5FD9-46F8-B189-7C9C0EA101A8}">
      <dgm:prSet phldrT="[Text]"/>
      <dgm:spPr/>
      <dgm:t>
        <a:bodyPr/>
        <a:lstStyle/>
        <a:p>
          <a:r>
            <a:rPr lang="en-US" b="0" i="0" u="none" dirty="0"/>
            <a:t>Anyone else been mildly horrified once they dive into the company's data?</a:t>
          </a:r>
          <a:endParaRPr lang="en-IN" dirty="0"/>
        </a:p>
      </dgm:t>
    </dgm:pt>
    <dgm:pt modelId="{C70416AB-2805-488D-98EB-F6A7CE1B2E02}" type="parTrans" cxnId="{959EB608-3786-4FF7-96EB-210DF82A6432}">
      <dgm:prSet/>
      <dgm:spPr/>
      <dgm:t>
        <a:bodyPr/>
        <a:lstStyle/>
        <a:p>
          <a:endParaRPr lang="en-IN"/>
        </a:p>
      </dgm:t>
    </dgm:pt>
    <dgm:pt modelId="{9C8A2AEB-B0EA-4165-866E-BA40DF2510E2}" type="sibTrans" cxnId="{959EB608-3786-4FF7-96EB-210DF82A6432}">
      <dgm:prSet/>
      <dgm:spPr/>
      <dgm:t>
        <a:bodyPr/>
        <a:lstStyle/>
        <a:p>
          <a:endParaRPr lang="en-IN"/>
        </a:p>
      </dgm:t>
    </dgm:pt>
    <dgm:pt modelId="{F02A0BCF-EF32-44CA-BFAA-FCF902B34247}">
      <dgm:prSet phldrT="[Text]"/>
      <dgm:spPr/>
      <dgm:t>
        <a:bodyPr/>
        <a:lstStyle/>
        <a:p>
          <a:r>
            <a:rPr lang="en-US" b="0" i="0" u="none" dirty="0"/>
            <a:t>Overpaid and don’t see the point</a:t>
          </a:r>
          <a:endParaRPr lang="en-IN" dirty="0"/>
        </a:p>
      </dgm:t>
    </dgm:pt>
    <dgm:pt modelId="{40BE9A29-5E8F-4930-8765-C2B861DA97F9}" type="parTrans" cxnId="{62ABDCF1-CEB8-495B-9710-C7ED7D623243}">
      <dgm:prSet/>
      <dgm:spPr/>
      <dgm:t>
        <a:bodyPr/>
        <a:lstStyle/>
        <a:p>
          <a:endParaRPr lang="en-IN"/>
        </a:p>
      </dgm:t>
    </dgm:pt>
    <dgm:pt modelId="{DA63F4FB-C58F-4D34-A2FC-AF97E4E90B27}" type="sibTrans" cxnId="{62ABDCF1-CEB8-495B-9710-C7ED7D623243}">
      <dgm:prSet/>
      <dgm:spPr/>
      <dgm:t>
        <a:bodyPr/>
        <a:lstStyle/>
        <a:p>
          <a:endParaRPr lang="en-IN"/>
        </a:p>
      </dgm:t>
    </dgm:pt>
    <dgm:pt modelId="{68D795DD-4C51-407B-90C2-84F25ADC2413}">
      <dgm:prSet phldrT="[Text]"/>
      <dgm:spPr/>
      <dgm:t>
        <a:bodyPr/>
        <a:lstStyle/>
        <a:p>
          <a:r>
            <a:rPr lang="en-US" b="0" i="0" u="none" dirty="0"/>
            <a:t>Hey you over there, with the </a:t>
          </a:r>
          <a:r>
            <a:rPr lang="en-US" b="0" i="0" u="none"/>
            <a:t>imposter syndrome</a:t>
          </a:r>
          <a:endParaRPr lang="en-IN"/>
        </a:p>
      </dgm:t>
    </dgm:pt>
    <dgm:pt modelId="{A4E26956-45B5-4537-8DA0-4E544477E215}" type="parTrans" cxnId="{1CA8D546-DC29-4BBE-8CE0-B13273EB102E}">
      <dgm:prSet/>
      <dgm:spPr/>
      <dgm:t>
        <a:bodyPr/>
        <a:lstStyle/>
        <a:p>
          <a:endParaRPr lang="en-IN"/>
        </a:p>
      </dgm:t>
    </dgm:pt>
    <dgm:pt modelId="{FC64154F-A92B-4ACE-B959-D0FAB1F97F58}" type="sibTrans" cxnId="{1CA8D546-DC29-4BBE-8CE0-B13273EB102E}">
      <dgm:prSet/>
      <dgm:spPr/>
      <dgm:t>
        <a:bodyPr/>
        <a:lstStyle/>
        <a:p>
          <a:endParaRPr lang="en-IN"/>
        </a:p>
      </dgm:t>
    </dgm:pt>
    <dgm:pt modelId="{ABB78283-01FC-415A-A8E8-2675B0DA777E}" type="pres">
      <dgm:prSet presAssocID="{F968BA8A-1F0B-4E53-B39A-252644D2C9AD}" presName="diagram" presStyleCnt="0">
        <dgm:presLayoutVars>
          <dgm:dir/>
          <dgm:resizeHandles val="exact"/>
        </dgm:presLayoutVars>
      </dgm:prSet>
      <dgm:spPr/>
    </dgm:pt>
    <dgm:pt modelId="{B121DA72-B1FA-466F-9844-F8E3B32282F3}" type="pres">
      <dgm:prSet presAssocID="{6CF86382-906D-4D94-95B3-BC9FFF65E9E0}" presName="node" presStyleLbl="node1" presStyleIdx="0" presStyleCnt="5">
        <dgm:presLayoutVars>
          <dgm:bulletEnabled val="1"/>
        </dgm:presLayoutVars>
      </dgm:prSet>
      <dgm:spPr/>
    </dgm:pt>
    <dgm:pt modelId="{562EC2A2-8D04-4A65-8E73-B94BBD739BE8}" type="pres">
      <dgm:prSet presAssocID="{15482BA0-8D6E-446F-B944-F670CCD00C56}" presName="sibTrans" presStyleCnt="0"/>
      <dgm:spPr/>
    </dgm:pt>
    <dgm:pt modelId="{1F07D620-7BEE-4D3E-A37E-4761F49EC834}" type="pres">
      <dgm:prSet presAssocID="{EF4A943E-70A8-4D69-9DBE-A1D415F794B2}" presName="node" presStyleLbl="node1" presStyleIdx="1" presStyleCnt="5">
        <dgm:presLayoutVars>
          <dgm:bulletEnabled val="1"/>
        </dgm:presLayoutVars>
      </dgm:prSet>
      <dgm:spPr/>
    </dgm:pt>
    <dgm:pt modelId="{2173DD1A-EDEF-49CA-9BB4-16FFAD9BBB45}" type="pres">
      <dgm:prSet presAssocID="{2C05941B-63F0-4779-96AC-CFD9E2EFECE1}" presName="sibTrans" presStyleCnt="0"/>
      <dgm:spPr/>
    </dgm:pt>
    <dgm:pt modelId="{E4AB2930-01F0-48A6-9383-8BA0E8650B9A}" type="pres">
      <dgm:prSet presAssocID="{930EE530-5FD9-46F8-B189-7C9C0EA101A8}" presName="node" presStyleLbl="node1" presStyleIdx="2" presStyleCnt="5">
        <dgm:presLayoutVars>
          <dgm:bulletEnabled val="1"/>
        </dgm:presLayoutVars>
      </dgm:prSet>
      <dgm:spPr/>
    </dgm:pt>
    <dgm:pt modelId="{28C43A05-20EB-4642-B5A9-CD7F8EC5D56F}" type="pres">
      <dgm:prSet presAssocID="{9C8A2AEB-B0EA-4165-866E-BA40DF2510E2}" presName="sibTrans" presStyleCnt="0"/>
      <dgm:spPr/>
    </dgm:pt>
    <dgm:pt modelId="{F16F6812-4337-4B7C-AE2E-B9988506CF57}" type="pres">
      <dgm:prSet presAssocID="{F02A0BCF-EF32-44CA-BFAA-FCF902B34247}" presName="node" presStyleLbl="node1" presStyleIdx="3" presStyleCnt="5">
        <dgm:presLayoutVars>
          <dgm:bulletEnabled val="1"/>
        </dgm:presLayoutVars>
      </dgm:prSet>
      <dgm:spPr/>
    </dgm:pt>
    <dgm:pt modelId="{9E61F063-42FC-40F8-98F2-DAF65B718D62}" type="pres">
      <dgm:prSet presAssocID="{DA63F4FB-C58F-4D34-A2FC-AF97E4E90B27}" presName="sibTrans" presStyleCnt="0"/>
      <dgm:spPr/>
    </dgm:pt>
    <dgm:pt modelId="{0BE3427E-8439-418A-8989-402F3FA8CD14}" type="pres">
      <dgm:prSet presAssocID="{68D795DD-4C51-407B-90C2-84F25ADC2413}" presName="node" presStyleLbl="node1" presStyleIdx="4" presStyleCnt="5">
        <dgm:presLayoutVars>
          <dgm:bulletEnabled val="1"/>
        </dgm:presLayoutVars>
      </dgm:prSet>
      <dgm:spPr/>
    </dgm:pt>
  </dgm:ptLst>
  <dgm:cxnLst>
    <dgm:cxn modelId="{959EB608-3786-4FF7-96EB-210DF82A6432}" srcId="{F968BA8A-1F0B-4E53-B39A-252644D2C9AD}" destId="{930EE530-5FD9-46F8-B189-7C9C0EA101A8}" srcOrd="2" destOrd="0" parTransId="{C70416AB-2805-488D-98EB-F6A7CE1B2E02}" sibTransId="{9C8A2AEB-B0EA-4165-866E-BA40DF2510E2}"/>
    <dgm:cxn modelId="{1CA8D546-DC29-4BBE-8CE0-B13273EB102E}" srcId="{F968BA8A-1F0B-4E53-B39A-252644D2C9AD}" destId="{68D795DD-4C51-407B-90C2-84F25ADC2413}" srcOrd="4" destOrd="0" parTransId="{A4E26956-45B5-4537-8DA0-4E544477E215}" sibTransId="{FC64154F-A92B-4ACE-B959-D0FAB1F97F58}"/>
    <dgm:cxn modelId="{B7AA5252-EBF5-45D5-B707-346089ECBEF1}" type="presOf" srcId="{6CF86382-906D-4D94-95B3-BC9FFF65E9E0}" destId="{B121DA72-B1FA-466F-9844-F8E3B32282F3}" srcOrd="0" destOrd="0" presId="urn:microsoft.com/office/officeart/2005/8/layout/default"/>
    <dgm:cxn modelId="{275F6881-1F11-4623-BA6B-A878E36F6ACA}" srcId="{F968BA8A-1F0B-4E53-B39A-252644D2C9AD}" destId="{EF4A943E-70A8-4D69-9DBE-A1D415F794B2}" srcOrd="1" destOrd="0" parTransId="{9C64AFFF-91C8-4A7A-A40E-798F23D327B7}" sibTransId="{2C05941B-63F0-4779-96AC-CFD9E2EFECE1}"/>
    <dgm:cxn modelId="{3C4709BD-F016-4760-BFF1-F1F620AFEC4E}" type="presOf" srcId="{EF4A943E-70A8-4D69-9DBE-A1D415F794B2}" destId="{1F07D620-7BEE-4D3E-A37E-4761F49EC834}" srcOrd="0" destOrd="0" presId="urn:microsoft.com/office/officeart/2005/8/layout/default"/>
    <dgm:cxn modelId="{CAE363CB-A971-40AC-873C-C53E076D4FC4}" type="presOf" srcId="{F968BA8A-1F0B-4E53-B39A-252644D2C9AD}" destId="{ABB78283-01FC-415A-A8E8-2675B0DA777E}" srcOrd="0" destOrd="0" presId="urn:microsoft.com/office/officeart/2005/8/layout/default"/>
    <dgm:cxn modelId="{A5BEDCD3-6694-42A0-841E-5A8A3088EEFC}" type="presOf" srcId="{930EE530-5FD9-46F8-B189-7C9C0EA101A8}" destId="{E4AB2930-01F0-48A6-9383-8BA0E8650B9A}" srcOrd="0" destOrd="0" presId="urn:microsoft.com/office/officeart/2005/8/layout/default"/>
    <dgm:cxn modelId="{AE8378DE-9DA3-4589-BA34-655704935AEA}" srcId="{F968BA8A-1F0B-4E53-B39A-252644D2C9AD}" destId="{6CF86382-906D-4D94-95B3-BC9FFF65E9E0}" srcOrd="0" destOrd="0" parTransId="{36235BC9-4697-4A8C-8473-84EFCDDFFDDC}" sibTransId="{15482BA0-8D6E-446F-B944-F670CCD00C56}"/>
    <dgm:cxn modelId="{3D1E22DF-D29E-423C-B059-137274CAA2C2}" type="presOf" srcId="{68D795DD-4C51-407B-90C2-84F25ADC2413}" destId="{0BE3427E-8439-418A-8989-402F3FA8CD14}" srcOrd="0" destOrd="0" presId="urn:microsoft.com/office/officeart/2005/8/layout/default"/>
    <dgm:cxn modelId="{62ABDCF1-CEB8-495B-9710-C7ED7D623243}" srcId="{F968BA8A-1F0B-4E53-B39A-252644D2C9AD}" destId="{F02A0BCF-EF32-44CA-BFAA-FCF902B34247}" srcOrd="3" destOrd="0" parTransId="{40BE9A29-5E8F-4930-8765-C2B861DA97F9}" sibTransId="{DA63F4FB-C58F-4D34-A2FC-AF97E4E90B27}"/>
    <dgm:cxn modelId="{756023F4-93DF-4489-99D5-B85899024D0D}" type="presOf" srcId="{F02A0BCF-EF32-44CA-BFAA-FCF902B34247}" destId="{F16F6812-4337-4B7C-AE2E-B9988506CF57}" srcOrd="0" destOrd="0" presId="urn:microsoft.com/office/officeart/2005/8/layout/default"/>
    <dgm:cxn modelId="{5254D204-5EFF-4851-9918-92DA5CF521EC}" type="presParOf" srcId="{ABB78283-01FC-415A-A8E8-2675B0DA777E}" destId="{B121DA72-B1FA-466F-9844-F8E3B32282F3}" srcOrd="0" destOrd="0" presId="urn:microsoft.com/office/officeart/2005/8/layout/default"/>
    <dgm:cxn modelId="{6EF550ED-F0D0-4A90-B4D9-5A8E0940C412}" type="presParOf" srcId="{ABB78283-01FC-415A-A8E8-2675B0DA777E}" destId="{562EC2A2-8D04-4A65-8E73-B94BBD739BE8}" srcOrd="1" destOrd="0" presId="urn:microsoft.com/office/officeart/2005/8/layout/default"/>
    <dgm:cxn modelId="{568C81AD-160F-4159-89BC-64351FFCA981}" type="presParOf" srcId="{ABB78283-01FC-415A-A8E8-2675B0DA777E}" destId="{1F07D620-7BEE-4D3E-A37E-4761F49EC834}" srcOrd="2" destOrd="0" presId="urn:microsoft.com/office/officeart/2005/8/layout/default"/>
    <dgm:cxn modelId="{46422AC8-D717-4001-8C64-313D2F133C2A}" type="presParOf" srcId="{ABB78283-01FC-415A-A8E8-2675B0DA777E}" destId="{2173DD1A-EDEF-49CA-9BB4-16FFAD9BBB45}" srcOrd="3" destOrd="0" presId="urn:microsoft.com/office/officeart/2005/8/layout/default"/>
    <dgm:cxn modelId="{AB9AB691-C7CE-4D63-A53C-E9595E72AFD1}" type="presParOf" srcId="{ABB78283-01FC-415A-A8E8-2675B0DA777E}" destId="{E4AB2930-01F0-48A6-9383-8BA0E8650B9A}" srcOrd="4" destOrd="0" presId="urn:microsoft.com/office/officeart/2005/8/layout/default"/>
    <dgm:cxn modelId="{AD6521BD-5D05-45AD-8FA2-87829C88EDEB}" type="presParOf" srcId="{ABB78283-01FC-415A-A8E8-2675B0DA777E}" destId="{28C43A05-20EB-4642-B5A9-CD7F8EC5D56F}" srcOrd="5" destOrd="0" presId="urn:microsoft.com/office/officeart/2005/8/layout/default"/>
    <dgm:cxn modelId="{8461DAEF-A2BD-45A2-A1DD-2D588E5F739B}" type="presParOf" srcId="{ABB78283-01FC-415A-A8E8-2675B0DA777E}" destId="{F16F6812-4337-4B7C-AE2E-B9988506CF57}" srcOrd="6" destOrd="0" presId="urn:microsoft.com/office/officeart/2005/8/layout/default"/>
    <dgm:cxn modelId="{FBF5D4CC-0557-4C3A-BAF2-A19558A844E9}" type="presParOf" srcId="{ABB78283-01FC-415A-A8E8-2675B0DA777E}" destId="{9E61F063-42FC-40F8-98F2-DAF65B718D62}" srcOrd="7" destOrd="0" presId="urn:microsoft.com/office/officeart/2005/8/layout/default"/>
    <dgm:cxn modelId="{724E7AE3-B08F-43CD-964E-D3E6B69D57CE}" type="presParOf" srcId="{ABB78283-01FC-415A-A8E8-2675B0DA777E}" destId="{0BE3427E-8439-418A-8989-402F3FA8CD1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1DA72-B1FA-466F-9844-F8E3B32282F3}">
      <dsp:nvSpPr>
        <dsp:cNvPr id="0" name=""/>
        <dsp:cNvSpPr/>
      </dsp:nvSpPr>
      <dsp:spPr>
        <a:xfrm>
          <a:off x="1242298" y="304"/>
          <a:ext cx="2300287" cy="138017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Changing my feminine first name to a masculine nickname on my resume gave me way more responses per application</a:t>
          </a:r>
          <a:endParaRPr lang="en-IN" sz="1600" kern="1200" dirty="0"/>
        </a:p>
      </dsp:txBody>
      <dsp:txXfrm>
        <a:off x="1242298" y="304"/>
        <a:ext cx="2300287" cy="1380172"/>
      </dsp:txXfrm>
    </dsp:sp>
    <dsp:sp modelId="{1F07D620-7BEE-4D3E-A37E-4761F49EC834}">
      <dsp:nvSpPr>
        <dsp:cNvPr id="0" name=""/>
        <dsp:cNvSpPr/>
      </dsp:nvSpPr>
      <dsp:spPr>
        <a:xfrm>
          <a:off x="3772614" y="304"/>
          <a:ext cx="2300287" cy="1380172"/>
        </a:xfrm>
        <a:prstGeom prst="rect">
          <a:avLst/>
        </a:prstGeom>
        <a:solidFill>
          <a:schemeClr val="accent2">
            <a:hueOff val="488613"/>
            <a:satOff val="-7883"/>
            <a:lumOff val="-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Today I had a beautiful moment that I had to share</a:t>
          </a:r>
          <a:endParaRPr lang="en-IN" sz="1600" kern="1200" dirty="0"/>
        </a:p>
      </dsp:txBody>
      <dsp:txXfrm>
        <a:off x="3772614" y="304"/>
        <a:ext cx="2300287" cy="1380172"/>
      </dsp:txXfrm>
    </dsp:sp>
    <dsp:sp modelId="{E4AB2930-01F0-48A6-9383-8BA0E8650B9A}">
      <dsp:nvSpPr>
        <dsp:cNvPr id="0" name=""/>
        <dsp:cNvSpPr/>
      </dsp:nvSpPr>
      <dsp:spPr>
        <a:xfrm>
          <a:off x="1242298" y="1610505"/>
          <a:ext cx="2300287" cy="1380172"/>
        </a:xfrm>
        <a:prstGeom prst="rect">
          <a:avLst/>
        </a:prstGeom>
        <a:solidFill>
          <a:schemeClr val="accent2">
            <a:hueOff val="977227"/>
            <a:satOff val="-15767"/>
            <a:lumOff val="-27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Anyone else been mildly horrified once they dive into the company's data?</a:t>
          </a:r>
          <a:endParaRPr lang="en-IN" sz="1600" kern="1200" dirty="0"/>
        </a:p>
      </dsp:txBody>
      <dsp:txXfrm>
        <a:off x="1242298" y="1610505"/>
        <a:ext cx="2300287" cy="1380172"/>
      </dsp:txXfrm>
    </dsp:sp>
    <dsp:sp modelId="{F16F6812-4337-4B7C-AE2E-B9988506CF57}">
      <dsp:nvSpPr>
        <dsp:cNvPr id="0" name=""/>
        <dsp:cNvSpPr/>
      </dsp:nvSpPr>
      <dsp:spPr>
        <a:xfrm>
          <a:off x="3772614" y="1610505"/>
          <a:ext cx="2300287" cy="1380172"/>
        </a:xfrm>
        <a:prstGeom prst="rect">
          <a:avLst/>
        </a:prstGeom>
        <a:solidFill>
          <a:schemeClr val="accent2">
            <a:hueOff val="1465840"/>
            <a:satOff val="-23650"/>
            <a:lumOff val="-411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Overpaid and don’t see the point</a:t>
          </a:r>
          <a:endParaRPr lang="en-IN" sz="1600" kern="1200" dirty="0"/>
        </a:p>
      </dsp:txBody>
      <dsp:txXfrm>
        <a:off x="3772614" y="1610505"/>
        <a:ext cx="2300287" cy="1380172"/>
      </dsp:txXfrm>
    </dsp:sp>
    <dsp:sp modelId="{0BE3427E-8439-418A-8989-402F3FA8CD14}">
      <dsp:nvSpPr>
        <dsp:cNvPr id="0" name=""/>
        <dsp:cNvSpPr/>
      </dsp:nvSpPr>
      <dsp:spPr>
        <a:xfrm>
          <a:off x="2507456" y="3220706"/>
          <a:ext cx="2300287" cy="1380172"/>
        </a:xfrm>
        <a:prstGeom prst="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Hey you over there, with the </a:t>
          </a:r>
          <a:r>
            <a:rPr lang="en-US" sz="1600" b="0" i="0" u="none" kern="1200"/>
            <a:t>imposter syndrome</a:t>
          </a:r>
          <a:endParaRPr lang="en-IN" sz="1600" kern="1200"/>
        </a:p>
      </dsp:txBody>
      <dsp:txXfrm>
        <a:off x="2507456" y="3220706"/>
        <a:ext cx="2300287" cy="1380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5E154-03BC-40BB-96F4-6D86774DE1DC}" type="datetimeFigureOut">
              <a:rPr lang="en-IN" smtClean="0"/>
              <a:t>21-09-2023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A67C2-81ED-47BB-AD01-E7CDFA4BB6A2}" type="slidenum">
              <a:rPr lang="en-IN" smtClean="0"/>
              <a:t>‹#›</a:t>
            </a:fld>
            <a:endParaRPr lang="en-IN"/>
          </a:p>
        </p:txBody>
      </p:sp>
    </p:spTree>
    <p:extLst>
      <p:ext uri="{BB962C8B-B14F-4D97-AF65-F5344CB8AC3E}">
        <p14:creationId xmlns:p14="http://schemas.microsoft.com/office/powerpoint/2010/main" val="38719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C1A67C2-81ED-47BB-AD01-E7CDFA4BB6A2}" type="slidenum">
              <a:rPr lang="en-IN" smtClean="0"/>
              <a:t>1</a:t>
            </a:fld>
            <a:endParaRPr lang="en-IN"/>
          </a:p>
        </p:txBody>
      </p:sp>
    </p:spTree>
    <p:extLst>
      <p:ext uri="{BB962C8B-B14F-4D97-AF65-F5344CB8AC3E}">
        <p14:creationId xmlns:p14="http://schemas.microsoft.com/office/powerpoint/2010/main" val="276939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88DF52-A10F-4270-8B08-1B6DC126A975}" type="datetime1">
              <a:rPr lang="en-US" smtClean="0"/>
              <a:t>9/21/2023</a:t>
            </a:fld>
            <a:endParaRPr lang="en-IN"/>
          </a:p>
        </p:txBody>
      </p:sp>
      <p:sp>
        <p:nvSpPr>
          <p:cNvPr id="5" name="Footer Placeholder 4"/>
          <p:cNvSpPr>
            <a:spLocks noGrp="1"/>
          </p:cNvSpPr>
          <p:nvPr>
            <p:ph type="ftr" sz="quarter" idx="11"/>
          </p:nvPr>
        </p:nvSpPr>
        <p:spPr/>
        <p:txBody>
          <a:bodyPr/>
          <a:lstStyle/>
          <a:p>
            <a:r>
              <a:rPr lang="en-US"/>
              <a:t>Introduction to data science: Case study 1</a:t>
            </a:r>
            <a:endParaRPr lang="en-IN"/>
          </a:p>
        </p:txBody>
      </p:sp>
      <p:sp>
        <p:nvSpPr>
          <p:cNvPr id="6" name="Slide Number Placeholder 5"/>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40314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2F1D2-5BC6-4261-BF8B-DCEE5B7E041D}" type="datetime1">
              <a:rPr lang="en-US" smtClean="0"/>
              <a:t>9/21/2023</a:t>
            </a:fld>
            <a:endParaRPr lang="en-IN"/>
          </a:p>
        </p:txBody>
      </p:sp>
      <p:sp>
        <p:nvSpPr>
          <p:cNvPr id="8" name="Footer Placeholder 7"/>
          <p:cNvSpPr>
            <a:spLocks noGrp="1"/>
          </p:cNvSpPr>
          <p:nvPr>
            <p:ph type="ftr" sz="quarter" idx="11"/>
          </p:nvPr>
        </p:nvSpPr>
        <p:spPr/>
        <p:txBody>
          <a:bodyPr/>
          <a:lstStyle/>
          <a:p>
            <a:r>
              <a:rPr lang="en-US"/>
              <a:t>Introduction to data science: Case study 1</a:t>
            </a:r>
            <a:endParaRPr lang="en-IN"/>
          </a:p>
        </p:txBody>
      </p:sp>
      <p:sp>
        <p:nvSpPr>
          <p:cNvPr id="9" name="Slide Number Placeholder 8"/>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190974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9E779-6036-44B6-8F37-35D76D41C17E}" type="datetime1">
              <a:rPr lang="en-US" smtClean="0"/>
              <a:t>9/21/2023</a:t>
            </a:fld>
            <a:endParaRPr lang="en-IN"/>
          </a:p>
        </p:txBody>
      </p:sp>
      <p:sp>
        <p:nvSpPr>
          <p:cNvPr id="8" name="Footer Placeholder 7"/>
          <p:cNvSpPr>
            <a:spLocks noGrp="1"/>
          </p:cNvSpPr>
          <p:nvPr>
            <p:ph type="ftr" sz="quarter" idx="11"/>
          </p:nvPr>
        </p:nvSpPr>
        <p:spPr/>
        <p:txBody>
          <a:bodyPr/>
          <a:lstStyle/>
          <a:p>
            <a:r>
              <a:rPr lang="en-US"/>
              <a:t>Introduction to data science: Case study 1</a:t>
            </a:r>
            <a:endParaRPr lang="en-IN"/>
          </a:p>
        </p:txBody>
      </p:sp>
      <p:sp>
        <p:nvSpPr>
          <p:cNvPr id="9" name="Slide Number Placeholder 8"/>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72520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05957-6C63-4BF3-820D-6E23DC0D641C}" type="datetime1">
              <a:rPr lang="en-US" smtClean="0"/>
              <a:t>9/21/2023</a:t>
            </a:fld>
            <a:endParaRPr lang="en-IN"/>
          </a:p>
        </p:txBody>
      </p:sp>
      <p:sp>
        <p:nvSpPr>
          <p:cNvPr id="5" name="Footer Placeholder 4"/>
          <p:cNvSpPr>
            <a:spLocks noGrp="1"/>
          </p:cNvSpPr>
          <p:nvPr>
            <p:ph type="ftr" sz="quarter" idx="11"/>
          </p:nvPr>
        </p:nvSpPr>
        <p:spPr/>
        <p:txBody>
          <a:bodyPr/>
          <a:lstStyle/>
          <a:p>
            <a:r>
              <a:rPr lang="en-US"/>
              <a:t>Introduction to data science: Case study 1</a:t>
            </a:r>
            <a:endParaRPr lang="en-IN"/>
          </a:p>
        </p:txBody>
      </p:sp>
      <p:sp>
        <p:nvSpPr>
          <p:cNvPr id="6" name="Slide Number Placeholder 5"/>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420942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28B81-4933-4186-878D-9A2AFA6B1AD9}" type="datetime1">
              <a:rPr lang="en-US" smtClean="0"/>
              <a:t>9/21/2023</a:t>
            </a:fld>
            <a:endParaRPr lang="en-IN"/>
          </a:p>
        </p:txBody>
      </p:sp>
      <p:sp>
        <p:nvSpPr>
          <p:cNvPr id="5" name="Footer Placeholder 4"/>
          <p:cNvSpPr>
            <a:spLocks noGrp="1"/>
          </p:cNvSpPr>
          <p:nvPr>
            <p:ph type="ftr" sz="quarter" idx="11"/>
          </p:nvPr>
        </p:nvSpPr>
        <p:spPr/>
        <p:txBody>
          <a:bodyPr/>
          <a:lstStyle/>
          <a:p>
            <a:r>
              <a:rPr lang="en-US"/>
              <a:t>Introduction to data science: Case study 1</a:t>
            </a:r>
            <a:endParaRPr lang="en-IN"/>
          </a:p>
        </p:txBody>
      </p:sp>
      <p:sp>
        <p:nvSpPr>
          <p:cNvPr id="6" name="Slide Number Placeholder 5"/>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287198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C3F101F-A7CD-422C-A496-250027EC7A3C}" type="datetime1">
              <a:rPr lang="en-US" smtClean="0"/>
              <a:t>9/21/2023</a:t>
            </a:fld>
            <a:endParaRPr lang="en-IN"/>
          </a:p>
        </p:txBody>
      </p:sp>
      <p:sp>
        <p:nvSpPr>
          <p:cNvPr id="9" name="Footer Placeholder 8"/>
          <p:cNvSpPr>
            <a:spLocks noGrp="1"/>
          </p:cNvSpPr>
          <p:nvPr>
            <p:ph type="ftr" sz="quarter" idx="11"/>
          </p:nvPr>
        </p:nvSpPr>
        <p:spPr/>
        <p:txBody>
          <a:bodyPr/>
          <a:lstStyle/>
          <a:p>
            <a:r>
              <a:rPr lang="en-US"/>
              <a:t>Introduction to data science: Case study 1</a:t>
            </a:r>
            <a:endParaRPr lang="en-IN"/>
          </a:p>
        </p:txBody>
      </p:sp>
      <p:sp>
        <p:nvSpPr>
          <p:cNvPr id="10" name="Slide Number Placeholder 9"/>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47379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0ECAA02-A7E8-4877-813E-D3434D5FF47F}" type="datetime1">
              <a:rPr lang="en-US" smtClean="0"/>
              <a:t>9/21/2023</a:t>
            </a:fld>
            <a:endParaRPr lang="en-IN"/>
          </a:p>
        </p:txBody>
      </p:sp>
      <p:sp>
        <p:nvSpPr>
          <p:cNvPr id="11" name="Footer Placeholder 10"/>
          <p:cNvSpPr>
            <a:spLocks noGrp="1"/>
          </p:cNvSpPr>
          <p:nvPr>
            <p:ph type="ftr" sz="quarter" idx="11"/>
          </p:nvPr>
        </p:nvSpPr>
        <p:spPr/>
        <p:txBody>
          <a:bodyPr/>
          <a:lstStyle/>
          <a:p>
            <a:r>
              <a:rPr lang="en-US"/>
              <a:t>Introduction to data science: Case study 1</a:t>
            </a:r>
            <a:endParaRPr lang="en-IN"/>
          </a:p>
        </p:txBody>
      </p:sp>
      <p:sp>
        <p:nvSpPr>
          <p:cNvPr id="12" name="Slide Number Placeholder 11"/>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331812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E1003D8-9966-4A3B-83ED-D8536645A74B}" type="datetime1">
              <a:rPr lang="en-US" smtClean="0"/>
              <a:t>9/21/2023</a:t>
            </a:fld>
            <a:endParaRPr lang="en-IN"/>
          </a:p>
        </p:txBody>
      </p:sp>
      <p:sp>
        <p:nvSpPr>
          <p:cNvPr id="7" name="Footer Placeholder 6"/>
          <p:cNvSpPr>
            <a:spLocks noGrp="1"/>
          </p:cNvSpPr>
          <p:nvPr>
            <p:ph type="ftr" sz="quarter" idx="11"/>
          </p:nvPr>
        </p:nvSpPr>
        <p:spPr/>
        <p:txBody>
          <a:bodyPr/>
          <a:lstStyle/>
          <a:p>
            <a:r>
              <a:rPr lang="en-US"/>
              <a:t>Introduction to data science: Case study 1</a:t>
            </a:r>
            <a:endParaRPr lang="en-IN"/>
          </a:p>
        </p:txBody>
      </p:sp>
      <p:sp>
        <p:nvSpPr>
          <p:cNvPr id="8" name="Slide Number Placeholder 7"/>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32897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3B5FB3-A1E8-4F85-9467-B9B38888E428}" type="datetime1">
              <a:rPr lang="en-US" smtClean="0"/>
              <a:t>9/21/2023</a:t>
            </a:fld>
            <a:endParaRPr lang="en-IN"/>
          </a:p>
        </p:txBody>
      </p:sp>
      <p:sp>
        <p:nvSpPr>
          <p:cNvPr id="6" name="Footer Placeholder 5"/>
          <p:cNvSpPr>
            <a:spLocks noGrp="1"/>
          </p:cNvSpPr>
          <p:nvPr>
            <p:ph type="ftr" sz="quarter" idx="11"/>
          </p:nvPr>
        </p:nvSpPr>
        <p:spPr/>
        <p:txBody>
          <a:bodyPr/>
          <a:lstStyle/>
          <a:p>
            <a:r>
              <a:rPr lang="en-US"/>
              <a:t>Introduction to data science: Case study 1</a:t>
            </a:r>
            <a:endParaRPr lang="en-IN"/>
          </a:p>
        </p:txBody>
      </p:sp>
      <p:sp>
        <p:nvSpPr>
          <p:cNvPr id="7" name="Slide Number Placeholder 6"/>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11474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085F23-2607-461B-9900-7A79476DACAE}" type="datetime1">
              <a:rPr lang="en-US" smtClean="0"/>
              <a:t>9/21/2023</a:t>
            </a:fld>
            <a:endParaRPr lang="en-IN"/>
          </a:p>
        </p:txBody>
      </p:sp>
      <p:sp>
        <p:nvSpPr>
          <p:cNvPr id="9" name="Footer Placeholder 8"/>
          <p:cNvSpPr>
            <a:spLocks noGrp="1"/>
          </p:cNvSpPr>
          <p:nvPr>
            <p:ph type="ftr" sz="quarter" idx="11"/>
          </p:nvPr>
        </p:nvSpPr>
        <p:spPr/>
        <p:txBody>
          <a:bodyPr/>
          <a:lstStyle/>
          <a:p>
            <a:r>
              <a:rPr lang="en-US"/>
              <a:t>Introduction to data science: Case study 1</a:t>
            </a:r>
            <a:endParaRPr lang="en-IN"/>
          </a:p>
        </p:txBody>
      </p:sp>
      <p:sp>
        <p:nvSpPr>
          <p:cNvPr id="10" name="Slide Number Placeholder 9"/>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31657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D7345C-398B-4010-B80A-F95227A17819}" type="datetime1">
              <a:rPr lang="en-US" smtClean="0"/>
              <a:t>9/21/2023</a:t>
            </a:fld>
            <a:endParaRPr lang="en-IN"/>
          </a:p>
        </p:txBody>
      </p:sp>
      <p:sp>
        <p:nvSpPr>
          <p:cNvPr id="9" name="Footer Placeholder 8"/>
          <p:cNvSpPr>
            <a:spLocks noGrp="1"/>
          </p:cNvSpPr>
          <p:nvPr>
            <p:ph type="ftr" sz="quarter" idx="11"/>
          </p:nvPr>
        </p:nvSpPr>
        <p:spPr>
          <a:xfrm>
            <a:off x="3499101" y="6356350"/>
            <a:ext cx="5911517" cy="365125"/>
          </a:xfrm>
        </p:spPr>
        <p:txBody>
          <a:bodyPr/>
          <a:lstStyle/>
          <a:p>
            <a:r>
              <a:rPr lang="en-US"/>
              <a:t>Introduction to data science: Case study 1</a:t>
            </a:r>
            <a:endParaRPr lang="en-IN"/>
          </a:p>
        </p:txBody>
      </p:sp>
      <p:sp>
        <p:nvSpPr>
          <p:cNvPr id="10" name="Slide Number Placeholder 9"/>
          <p:cNvSpPr>
            <a:spLocks noGrp="1"/>
          </p:cNvSpPr>
          <p:nvPr>
            <p:ph type="sldNum" sz="quarter" idx="12"/>
          </p:nvPr>
        </p:nvSpPr>
        <p:spPr/>
        <p:txBody>
          <a:bodyPr/>
          <a:lstStyle/>
          <a:p>
            <a:fld id="{388FF7E3-C660-43F0-B7C9-B45E4F5DD222}" type="slidenum">
              <a:rPr lang="en-IN" smtClean="0"/>
              <a:t>‹#›</a:t>
            </a:fld>
            <a:endParaRPr lang="en-IN"/>
          </a:p>
        </p:txBody>
      </p:sp>
    </p:spTree>
    <p:extLst>
      <p:ext uri="{BB962C8B-B14F-4D97-AF65-F5344CB8AC3E}">
        <p14:creationId xmlns:p14="http://schemas.microsoft.com/office/powerpoint/2010/main" val="45907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23B283B-9C2A-40D1-A847-95FEA2B69786}" type="datetime1">
              <a:rPr lang="en-US" smtClean="0"/>
              <a:t>9/21/2023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Introduction to data science: Case study 1</a:t>
            </a:r>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88FF7E3-C660-43F0-B7C9-B45E4F5DD222}" type="slidenum">
              <a:rPr lang="en-IN" smtClean="0"/>
              <a:t>‹#›</a:t>
            </a:fld>
            <a:endParaRPr lang="en-IN"/>
          </a:p>
        </p:txBody>
      </p:sp>
    </p:spTree>
    <p:extLst>
      <p:ext uri="{BB962C8B-B14F-4D97-AF65-F5344CB8AC3E}">
        <p14:creationId xmlns:p14="http://schemas.microsoft.com/office/powerpoint/2010/main" val="392636058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2A6F-DCA3-59BF-E3E6-91E5FCEB7452}"/>
              </a:ext>
            </a:extLst>
          </p:cNvPr>
          <p:cNvSpPr>
            <a:spLocks noGrp="1"/>
          </p:cNvSpPr>
          <p:nvPr>
            <p:ph type="ctrTitle"/>
          </p:nvPr>
        </p:nvSpPr>
        <p:spPr>
          <a:solidFill>
            <a:schemeClr val="accent1">
              <a:lumMod val="60000"/>
              <a:lumOff val="40000"/>
            </a:schemeClr>
          </a:solidFill>
        </p:spPr>
        <p:txBody>
          <a:bodyPr/>
          <a:lstStyle/>
          <a:p>
            <a:r>
              <a:rPr lang="en-IN" dirty="0"/>
              <a:t>Case Study 1: </a:t>
            </a:r>
          </a:p>
        </p:txBody>
      </p:sp>
      <p:sp>
        <p:nvSpPr>
          <p:cNvPr id="3" name="Subtitle 2">
            <a:extLst>
              <a:ext uri="{FF2B5EF4-FFF2-40B4-BE49-F238E27FC236}">
                <a16:creationId xmlns:a16="http://schemas.microsoft.com/office/drawing/2014/main" id="{027597C0-F34D-E1C6-8990-CD4F1939A760}"/>
              </a:ext>
            </a:extLst>
          </p:cNvPr>
          <p:cNvSpPr>
            <a:spLocks noGrp="1"/>
          </p:cNvSpPr>
          <p:nvPr>
            <p:ph type="subTitle" idx="1"/>
          </p:nvPr>
        </p:nvSpPr>
        <p:spPr/>
        <p:txBody>
          <a:bodyPr/>
          <a:lstStyle/>
          <a:p>
            <a:r>
              <a:rPr lang="en-IN" dirty="0">
                <a:solidFill>
                  <a:schemeClr val="accent2">
                    <a:lumMod val="60000"/>
                    <a:lumOff val="40000"/>
                  </a:schemeClr>
                </a:solidFill>
              </a:rPr>
              <a:t>-Isha Jain</a:t>
            </a:r>
          </a:p>
        </p:txBody>
      </p:sp>
      <p:sp>
        <p:nvSpPr>
          <p:cNvPr id="4" name="Date Placeholder 3">
            <a:extLst>
              <a:ext uri="{FF2B5EF4-FFF2-40B4-BE49-F238E27FC236}">
                <a16:creationId xmlns:a16="http://schemas.microsoft.com/office/drawing/2014/main" id="{CCCAE1BD-7888-BC59-CA63-4C97549237D8}"/>
              </a:ext>
            </a:extLst>
          </p:cNvPr>
          <p:cNvSpPr>
            <a:spLocks noGrp="1"/>
          </p:cNvSpPr>
          <p:nvPr>
            <p:ph type="dt" sz="half" idx="10"/>
          </p:nvPr>
        </p:nvSpPr>
        <p:spPr/>
        <p:txBody>
          <a:bodyPr/>
          <a:lstStyle/>
          <a:p>
            <a:fld id="{D9081CE5-AF96-4E3B-B174-577EA78A3850}" type="datetime1">
              <a:rPr lang="en-US" smtClean="0"/>
              <a:t>9/21/2023</a:t>
            </a:fld>
            <a:endParaRPr lang="en-IN"/>
          </a:p>
        </p:txBody>
      </p:sp>
      <p:sp>
        <p:nvSpPr>
          <p:cNvPr id="5" name="Footer Placeholder 4">
            <a:extLst>
              <a:ext uri="{FF2B5EF4-FFF2-40B4-BE49-F238E27FC236}">
                <a16:creationId xmlns:a16="http://schemas.microsoft.com/office/drawing/2014/main" id="{0A2635C4-9EEA-1414-0201-5ACD06A1E694}"/>
              </a:ext>
            </a:extLst>
          </p:cNvPr>
          <p:cNvSpPr>
            <a:spLocks noGrp="1"/>
          </p:cNvSpPr>
          <p:nvPr>
            <p:ph type="ftr" sz="quarter" idx="11"/>
          </p:nvPr>
        </p:nvSpPr>
        <p:spPr/>
        <p:txBody>
          <a:bodyPr/>
          <a:lstStyle/>
          <a:p>
            <a:r>
              <a:rPr lang="en-US"/>
              <a:t>Introduction to data science: Case study 1</a:t>
            </a:r>
            <a:endParaRPr lang="en-IN"/>
          </a:p>
        </p:txBody>
      </p:sp>
      <p:sp>
        <p:nvSpPr>
          <p:cNvPr id="6" name="Slide Number Placeholder 5">
            <a:extLst>
              <a:ext uri="{FF2B5EF4-FFF2-40B4-BE49-F238E27FC236}">
                <a16:creationId xmlns:a16="http://schemas.microsoft.com/office/drawing/2014/main" id="{5C92DAD8-D918-51A5-4262-0A016B125926}"/>
              </a:ext>
            </a:extLst>
          </p:cNvPr>
          <p:cNvSpPr>
            <a:spLocks noGrp="1"/>
          </p:cNvSpPr>
          <p:nvPr>
            <p:ph type="sldNum" sz="quarter" idx="12"/>
          </p:nvPr>
        </p:nvSpPr>
        <p:spPr/>
        <p:txBody>
          <a:bodyPr/>
          <a:lstStyle/>
          <a:p>
            <a:fld id="{388FF7E3-C660-43F0-B7C9-B45E4F5DD222}" type="slidenum">
              <a:rPr lang="en-IN" smtClean="0"/>
              <a:t>1</a:t>
            </a:fld>
            <a:endParaRPr lang="en-IN"/>
          </a:p>
        </p:txBody>
      </p:sp>
    </p:spTree>
    <p:extLst>
      <p:ext uri="{BB962C8B-B14F-4D97-AF65-F5344CB8AC3E}">
        <p14:creationId xmlns:p14="http://schemas.microsoft.com/office/powerpoint/2010/main" val="85384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7199-C533-33CD-965C-CB932C63868D}"/>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3DA1A43B-8371-1B43-0F6E-C52671D29A70}"/>
              </a:ext>
            </a:extLst>
          </p:cNvPr>
          <p:cNvSpPr>
            <a:spLocks noGrp="1"/>
          </p:cNvSpPr>
          <p:nvPr>
            <p:ph idx="1"/>
          </p:nvPr>
        </p:nvSpPr>
        <p:spPr/>
        <p:txBody>
          <a:bodyPr/>
          <a:lstStyle/>
          <a:p>
            <a:r>
              <a:rPr lang="en-US" dirty="0"/>
              <a:t>Overview</a:t>
            </a:r>
          </a:p>
          <a:p>
            <a:r>
              <a:rPr lang="en-US" dirty="0"/>
              <a:t>Methodology</a:t>
            </a:r>
          </a:p>
          <a:p>
            <a:r>
              <a:rPr lang="en-US" dirty="0"/>
              <a:t>Insights</a:t>
            </a:r>
            <a:endParaRPr lang="en-IN" dirty="0"/>
          </a:p>
        </p:txBody>
      </p:sp>
      <p:sp>
        <p:nvSpPr>
          <p:cNvPr id="4" name="Date Placeholder 3">
            <a:extLst>
              <a:ext uri="{FF2B5EF4-FFF2-40B4-BE49-F238E27FC236}">
                <a16:creationId xmlns:a16="http://schemas.microsoft.com/office/drawing/2014/main" id="{95FA98B2-6380-E010-3675-7ED78C87DE6C}"/>
              </a:ext>
            </a:extLst>
          </p:cNvPr>
          <p:cNvSpPr>
            <a:spLocks noGrp="1"/>
          </p:cNvSpPr>
          <p:nvPr>
            <p:ph type="dt" sz="half" idx="10"/>
          </p:nvPr>
        </p:nvSpPr>
        <p:spPr/>
        <p:txBody>
          <a:bodyPr/>
          <a:lstStyle/>
          <a:p>
            <a:fld id="{E9074A5E-919F-4F93-8280-C769C95B75FA}" type="datetime1">
              <a:rPr lang="en-US" smtClean="0"/>
              <a:t>9/21/2023</a:t>
            </a:fld>
            <a:endParaRPr lang="en-IN"/>
          </a:p>
        </p:txBody>
      </p:sp>
      <p:sp>
        <p:nvSpPr>
          <p:cNvPr id="5" name="Footer Placeholder 4">
            <a:extLst>
              <a:ext uri="{FF2B5EF4-FFF2-40B4-BE49-F238E27FC236}">
                <a16:creationId xmlns:a16="http://schemas.microsoft.com/office/drawing/2014/main" id="{FAABBB66-9116-64C5-4E85-11D8A32E0E42}"/>
              </a:ext>
            </a:extLst>
          </p:cNvPr>
          <p:cNvSpPr>
            <a:spLocks noGrp="1"/>
          </p:cNvSpPr>
          <p:nvPr>
            <p:ph type="ftr" sz="quarter" idx="11"/>
          </p:nvPr>
        </p:nvSpPr>
        <p:spPr/>
        <p:txBody>
          <a:bodyPr/>
          <a:lstStyle/>
          <a:p>
            <a:r>
              <a:rPr lang="en-US"/>
              <a:t>Introduction to data science: Case study 1</a:t>
            </a:r>
            <a:endParaRPr lang="en-IN"/>
          </a:p>
        </p:txBody>
      </p:sp>
      <p:sp>
        <p:nvSpPr>
          <p:cNvPr id="6" name="Slide Number Placeholder 5">
            <a:extLst>
              <a:ext uri="{FF2B5EF4-FFF2-40B4-BE49-F238E27FC236}">
                <a16:creationId xmlns:a16="http://schemas.microsoft.com/office/drawing/2014/main" id="{CECF6768-E55E-8D77-2849-ECB7F18B6144}"/>
              </a:ext>
            </a:extLst>
          </p:cNvPr>
          <p:cNvSpPr>
            <a:spLocks noGrp="1"/>
          </p:cNvSpPr>
          <p:nvPr>
            <p:ph type="sldNum" sz="quarter" idx="12"/>
          </p:nvPr>
        </p:nvSpPr>
        <p:spPr/>
        <p:txBody>
          <a:bodyPr/>
          <a:lstStyle/>
          <a:p>
            <a:fld id="{388FF7E3-C660-43F0-B7C9-B45E4F5DD222}" type="slidenum">
              <a:rPr lang="en-IN" smtClean="0"/>
              <a:t>2</a:t>
            </a:fld>
            <a:endParaRPr lang="en-IN"/>
          </a:p>
        </p:txBody>
      </p:sp>
    </p:spTree>
    <p:extLst>
      <p:ext uri="{BB962C8B-B14F-4D97-AF65-F5344CB8AC3E}">
        <p14:creationId xmlns:p14="http://schemas.microsoft.com/office/powerpoint/2010/main" val="210823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462-A499-A435-FF63-B824F7DF0A88}"/>
              </a:ext>
            </a:extLst>
          </p:cNvPr>
          <p:cNvSpPr>
            <a:spLocks noGrp="1"/>
          </p:cNvSpPr>
          <p:nvPr>
            <p:ph type="title"/>
          </p:nvPr>
        </p:nvSpPr>
        <p:spPr/>
        <p:txBody>
          <a:bodyPr/>
          <a:lstStyle/>
          <a:p>
            <a:r>
              <a:rPr lang="en-IN" dirty="0"/>
              <a:t>Overview </a:t>
            </a:r>
          </a:p>
        </p:txBody>
      </p:sp>
      <p:sp>
        <p:nvSpPr>
          <p:cNvPr id="3" name="Content Placeholder 2">
            <a:extLst>
              <a:ext uri="{FF2B5EF4-FFF2-40B4-BE49-F238E27FC236}">
                <a16:creationId xmlns:a16="http://schemas.microsoft.com/office/drawing/2014/main" id="{0E5F1829-5EF1-B95A-5D21-636BD99C69B5}"/>
              </a:ext>
            </a:extLst>
          </p:cNvPr>
          <p:cNvSpPr>
            <a:spLocks noGrp="1"/>
          </p:cNvSpPr>
          <p:nvPr>
            <p:ph idx="1"/>
          </p:nvPr>
        </p:nvSpPr>
        <p:spPr/>
        <p:txBody>
          <a:bodyPr/>
          <a:lstStyle/>
          <a:p>
            <a:r>
              <a:rPr lang="en-US" dirty="0"/>
              <a:t>Being new to the field of data science and wanting to discover concerns of real world practitioners and soon to be data scientists, reddit is chosen as the source to conduct data scraping</a:t>
            </a:r>
          </a:p>
          <a:p>
            <a:r>
              <a:rPr lang="en-US" dirty="0"/>
              <a:t>A threshold of 100 posts is chosen to be exported to a csv file subject to certain criteria (posts from 2023 with the title having more than 5 word, a post score greater than 50 and number of comments greater than or equal to 3) to help filter subreddits more pertinent to the use case</a:t>
            </a:r>
          </a:p>
          <a:p>
            <a:r>
              <a:rPr lang="en-US" dirty="0"/>
              <a:t>The attributes collected are :The date of creation, post score, post title and top 3 comments</a:t>
            </a:r>
          </a:p>
          <a:p>
            <a:r>
              <a:rPr lang="en-US" dirty="0"/>
              <a:t>Jupyter Notebook is used for the same</a:t>
            </a:r>
          </a:p>
          <a:p>
            <a:endParaRPr lang="en-IN" dirty="0"/>
          </a:p>
        </p:txBody>
      </p:sp>
      <p:sp>
        <p:nvSpPr>
          <p:cNvPr id="4" name="Date Placeholder 3">
            <a:extLst>
              <a:ext uri="{FF2B5EF4-FFF2-40B4-BE49-F238E27FC236}">
                <a16:creationId xmlns:a16="http://schemas.microsoft.com/office/drawing/2014/main" id="{C00631E9-199B-71BA-F6A9-D058755E9689}"/>
              </a:ext>
            </a:extLst>
          </p:cNvPr>
          <p:cNvSpPr>
            <a:spLocks noGrp="1"/>
          </p:cNvSpPr>
          <p:nvPr>
            <p:ph type="dt" sz="half" idx="10"/>
          </p:nvPr>
        </p:nvSpPr>
        <p:spPr/>
        <p:txBody>
          <a:bodyPr/>
          <a:lstStyle/>
          <a:p>
            <a:fld id="{ADF80964-6FB8-4199-A54D-2FC8C5711054}" type="datetime1">
              <a:rPr lang="en-US" smtClean="0"/>
              <a:t>9/21/2023</a:t>
            </a:fld>
            <a:endParaRPr lang="en-IN"/>
          </a:p>
        </p:txBody>
      </p:sp>
      <p:sp>
        <p:nvSpPr>
          <p:cNvPr id="5" name="Footer Placeholder 4">
            <a:extLst>
              <a:ext uri="{FF2B5EF4-FFF2-40B4-BE49-F238E27FC236}">
                <a16:creationId xmlns:a16="http://schemas.microsoft.com/office/drawing/2014/main" id="{3F7D0550-4687-7623-06FC-8D9D9C1A5434}"/>
              </a:ext>
            </a:extLst>
          </p:cNvPr>
          <p:cNvSpPr>
            <a:spLocks noGrp="1"/>
          </p:cNvSpPr>
          <p:nvPr>
            <p:ph type="ftr" sz="quarter" idx="11"/>
          </p:nvPr>
        </p:nvSpPr>
        <p:spPr/>
        <p:txBody>
          <a:bodyPr/>
          <a:lstStyle/>
          <a:p>
            <a:r>
              <a:rPr lang="en-US"/>
              <a:t>Introduction to data science: Case study 1</a:t>
            </a:r>
            <a:endParaRPr lang="en-IN"/>
          </a:p>
        </p:txBody>
      </p:sp>
      <p:sp>
        <p:nvSpPr>
          <p:cNvPr id="6" name="Slide Number Placeholder 5">
            <a:extLst>
              <a:ext uri="{FF2B5EF4-FFF2-40B4-BE49-F238E27FC236}">
                <a16:creationId xmlns:a16="http://schemas.microsoft.com/office/drawing/2014/main" id="{1D8C99F6-3361-BA9F-6343-D178DC652B70}"/>
              </a:ext>
            </a:extLst>
          </p:cNvPr>
          <p:cNvSpPr>
            <a:spLocks noGrp="1"/>
          </p:cNvSpPr>
          <p:nvPr>
            <p:ph type="sldNum" sz="quarter" idx="12"/>
          </p:nvPr>
        </p:nvSpPr>
        <p:spPr/>
        <p:txBody>
          <a:bodyPr/>
          <a:lstStyle/>
          <a:p>
            <a:fld id="{388FF7E3-C660-43F0-B7C9-B45E4F5DD222}" type="slidenum">
              <a:rPr lang="en-IN" smtClean="0"/>
              <a:t>3</a:t>
            </a:fld>
            <a:endParaRPr lang="en-IN"/>
          </a:p>
        </p:txBody>
      </p:sp>
    </p:spTree>
    <p:extLst>
      <p:ext uri="{BB962C8B-B14F-4D97-AF65-F5344CB8AC3E}">
        <p14:creationId xmlns:p14="http://schemas.microsoft.com/office/powerpoint/2010/main" val="409622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580E-2C52-598A-5365-26478667661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D32AF3A-6AD5-E41A-3548-90D930D657D1}"/>
              </a:ext>
            </a:extLst>
          </p:cNvPr>
          <p:cNvSpPr>
            <a:spLocks noGrp="1"/>
          </p:cNvSpPr>
          <p:nvPr>
            <p:ph idx="1"/>
          </p:nvPr>
        </p:nvSpPr>
        <p:spPr/>
        <p:txBody>
          <a:bodyPr>
            <a:normAutofit fontScale="70000" lnSpcReduction="20000"/>
          </a:bodyPr>
          <a:lstStyle/>
          <a:p>
            <a:r>
              <a:rPr lang="en-IN" dirty="0"/>
              <a:t>Firstly, PRAW is installed using Windows Powershell</a:t>
            </a:r>
          </a:p>
          <a:p>
            <a:r>
              <a:rPr lang="en-IN" dirty="0"/>
              <a:t>A script is created and the required credentials for data scraping through the api are generated. A reddit instance with the credentials is created to initiate a session</a:t>
            </a:r>
          </a:p>
          <a:p>
            <a:r>
              <a:rPr lang="en-IN" dirty="0"/>
              <a:t>The following conditions are applied subsequently to retrieve posts:</a:t>
            </a:r>
          </a:p>
          <a:p>
            <a:pPr>
              <a:buFont typeface="Wingdings" panose="05000000000000000000" pitchFamily="2" charset="2"/>
              <a:buChar char="v"/>
            </a:pPr>
            <a:r>
              <a:rPr lang="en-IN" dirty="0"/>
              <a:t>For date- The date of creation of the post must be greater than 01-01-2023 (both the dates converted to timestamp)</a:t>
            </a:r>
          </a:p>
          <a:p>
            <a:pPr>
              <a:buFont typeface="Wingdings" panose="05000000000000000000" pitchFamily="2" charset="2"/>
              <a:buChar char="v"/>
            </a:pPr>
            <a:r>
              <a:rPr lang="en-IN" dirty="0"/>
              <a:t>Score criteria- The  post score is compared to 50 and only accepted if the value is greater than 50</a:t>
            </a:r>
          </a:p>
          <a:p>
            <a:pPr>
              <a:buFont typeface="Wingdings" panose="05000000000000000000" pitchFamily="2" charset="2"/>
              <a:buChar char="v"/>
            </a:pPr>
            <a:r>
              <a:rPr lang="en-IN" dirty="0"/>
              <a:t>Title length- The split method is used to get the word count of the title which must be greater than 5</a:t>
            </a:r>
          </a:p>
          <a:p>
            <a:pPr>
              <a:buFont typeface="Wingdings" panose="05000000000000000000" pitchFamily="2" charset="2"/>
              <a:buChar char="v"/>
            </a:pPr>
            <a:r>
              <a:rPr lang="en-IN" dirty="0"/>
              <a:t>Number of posts- To allow collection of over 100 posts, limit is set as none for the subreddit instance and shape of resultant dataframe is checked at the end of the scan</a:t>
            </a:r>
          </a:p>
          <a:p>
            <a:pPr>
              <a:buFont typeface="Wingdings" panose="05000000000000000000" pitchFamily="2" charset="2"/>
              <a:buChar char="v"/>
            </a:pPr>
            <a:r>
              <a:rPr lang="en-IN" dirty="0"/>
              <a:t>Number of comments- The num_comments attribute must have a value greater than or equal to 3</a:t>
            </a:r>
          </a:p>
          <a:p>
            <a:pPr>
              <a:buFont typeface="Arial" panose="020B0604020202020204" pitchFamily="34" charset="0"/>
              <a:buChar char="•"/>
            </a:pPr>
            <a:r>
              <a:rPr lang="en-IN" dirty="0"/>
              <a:t>A dictionary is created with relevant attributes as keys and once a specific post meets the above criteria, the  corresponding post attribute is appended to the dictionary as a value. Converting date to required format is achieved using the to_datetime functionality provided by pandas</a:t>
            </a:r>
          </a:p>
          <a:p>
            <a:pPr>
              <a:buFont typeface="Arial" panose="020B0604020202020204" pitchFamily="34" charset="0"/>
              <a:buChar char="•"/>
            </a:pPr>
            <a:r>
              <a:rPr lang="en-IN" dirty="0"/>
              <a:t>Once the scanning is complete, the dictionary is converted to a dataframe</a:t>
            </a:r>
          </a:p>
          <a:p>
            <a:pPr>
              <a:buFont typeface="Arial" panose="020B0604020202020204" pitchFamily="34" charset="0"/>
              <a:buChar char="•"/>
            </a:pPr>
            <a:r>
              <a:rPr lang="en-IN" dirty="0"/>
              <a:t>A new dataframe is then created having only the attributes and number of rows needed</a:t>
            </a:r>
          </a:p>
          <a:p>
            <a:pPr>
              <a:buFont typeface="Arial" panose="020B0604020202020204" pitchFamily="34" charset="0"/>
              <a:buChar char="•"/>
            </a:pPr>
            <a:r>
              <a:rPr lang="en-IN" dirty="0"/>
              <a:t>Finally, the dataframe is converted to a csv file with index set to false to avoid an additional unwanted column</a:t>
            </a:r>
          </a:p>
          <a:p>
            <a:pPr>
              <a:buFont typeface="Wingdings" panose="05000000000000000000" pitchFamily="2" charset="2"/>
              <a:buChar char="v"/>
            </a:pPr>
            <a:endParaRPr lang="en-IN" dirty="0"/>
          </a:p>
        </p:txBody>
      </p:sp>
      <p:sp>
        <p:nvSpPr>
          <p:cNvPr id="4" name="Date Placeholder 3">
            <a:extLst>
              <a:ext uri="{FF2B5EF4-FFF2-40B4-BE49-F238E27FC236}">
                <a16:creationId xmlns:a16="http://schemas.microsoft.com/office/drawing/2014/main" id="{EFC4BF5E-0F60-33A8-A864-5C99A1FC45FD}"/>
              </a:ext>
            </a:extLst>
          </p:cNvPr>
          <p:cNvSpPr>
            <a:spLocks noGrp="1"/>
          </p:cNvSpPr>
          <p:nvPr>
            <p:ph type="dt" sz="half" idx="10"/>
          </p:nvPr>
        </p:nvSpPr>
        <p:spPr/>
        <p:txBody>
          <a:bodyPr/>
          <a:lstStyle/>
          <a:p>
            <a:fld id="{5CB3E89F-3666-4ABD-96C2-D9F46FABB740}" type="datetime1">
              <a:rPr lang="en-US" smtClean="0"/>
              <a:t>9/21/2023</a:t>
            </a:fld>
            <a:endParaRPr lang="en-IN"/>
          </a:p>
        </p:txBody>
      </p:sp>
      <p:sp>
        <p:nvSpPr>
          <p:cNvPr id="5" name="Footer Placeholder 4">
            <a:extLst>
              <a:ext uri="{FF2B5EF4-FFF2-40B4-BE49-F238E27FC236}">
                <a16:creationId xmlns:a16="http://schemas.microsoft.com/office/drawing/2014/main" id="{8AA4AF77-DDDC-3928-5614-B6ACF57AB230}"/>
              </a:ext>
            </a:extLst>
          </p:cNvPr>
          <p:cNvSpPr>
            <a:spLocks noGrp="1"/>
          </p:cNvSpPr>
          <p:nvPr>
            <p:ph type="ftr" sz="quarter" idx="11"/>
          </p:nvPr>
        </p:nvSpPr>
        <p:spPr/>
        <p:txBody>
          <a:bodyPr/>
          <a:lstStyle/>
          <a:p>
            <a:r>
              <a:rPr lang="en-US"/>
              <a:t>Introduction to data science: Case study 1</a:t>
            </a:r>
            <a:endParaRPr lang="en-IN"/>
          </a:p>
        </p:txBody>
      </p:sp>
      <p:sp>
        <p:nvSpPr>
          <p:cNvPr id="6" name="Slide Number Placeholder 5">
            <a:extLst>
              <a:ext uri="{FF2B5EF4-FFF2-40B4-BE49-F238E27FC236}">
                <a16:creationId xmlns:a16="http://schemas.microsoft.com/office/drawing/2014/main" id="{047C794D-9DE8-FFDF-300B-1579627B25D4}"/>
              </a:ext>
            </a:extLst>
          </p:cNvPr>
          <p:cNvSpPr>
            <a:spLocks noGrp="1"/>
          </p:cNvSpPr>
          <p:nvPr>
            <p:ph type="sldNum" sz="quarter" idx="12"/>
          </p:nvPr>
        </p:nvSpPr>
        <p:spPr/>
        <p:txBody>
          <a:bodyPr/>
          <a:lstStyle/>
          <a:p>
            <a:fld id="{388FF7E3-C660-43F0-B7C9-B45E4F5DD222}" type="slidenum">
              <a:rPr lang="en-IN" smtClean="0"/>
              <a:t>4</a:t>
            </a:fld>
            <a:endParaRPr lang="en-IN"/>
          </a:p>
        </p:txBody>
      </p:sp>
    </p:spTree>
    <p:extLst>
      <p:ext uri="{BB962C8B-B14F-4D97-AF65-F5344CB8AC3E}">
        <p14:creationId xmlns:p14="http://schemas.microsoft.com/office/powerpoint/2010/main" val="219941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5862-58FB-ED77-AB9D-6BF996311B9B}"/>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34E0E312-81A8-AB82-ED7E-7E0A4E387C88}"/>
              </a:ext>
            </a:extLst>
          </p:cNvPr>
          <p:cNvSpPr>
            <a:spLocks noGrp="1"/>
          </p:cNvSpPr>
          <p:nvPr>
            <p:ph idx="1"/>
          </p:nvPr>
        </p:nvSpPr>
        <p:spPr/>
        <p:txBody>
          <a:bodyPr anchor="t"/>
          <a:lstStyle/>
          <a:p>
            <a:r>
              <a:rPr lang="en-US" dirty="0"/>
              <a:t>At a glance, the 2 main themes of the datascience subreddits seem to be requisite skills (and how to acquire the same) and the realities of a career in datascience. Some examples for the 2 categories are illustrated below.</a:t>
            </a:r>
          </a:p>
          <a:p>
            <a:endParaRPr lang="en-US" dirty="0"/>
          </a:p>
          <a:p>
            <a:endParaRPr lang="en-IN" dirty="0"/>
          </a:p>
        </p:txBody>
      </p:sp>
      <p:sp>
        <p:nvSpPr>
          <p:cNvPr id="4" name="Date Placeholder 3">
            <a:extLst>
              <a:ext uri="{FF2B5EF4-FFF2-40B4-BE49-F238E27FC236}">
                <a16:creationId xmlns:a16="http://schemas.microsoft.com/office/drawing/2014/main" id="{A2B29AB4-F61D-F53B-4529-58E70E770BFD}"/>
              </a:ext>
            </a:extLst>
          </p:cNvPr>
          <p:cNvSpPr>
            <a:spLocks noGrp="1"/>
          </p:cNvSpPr>
          <p:nvPr>
            <p:ph type="dt" sz="half" idx="10"/>
          </p:nvPr>
        </p:nvSpPr>
        <p:spPr/>
        <p:txBody>
          <a:bodyPr/>
          <a:lstStyle/>
          <a:p>
            <a:fld id="{8323FC70-CDF9-4BE8-99A6-B1D24C29F75A}" type="datetime1">
              <a:rPr lang="en-US" smtClean="0"/>
              <a:t>9/21/2023</a:t>
            </a:fld>
            <a:endParaRPr lang="en-IN"/>
          </a:p>
        </p:txBody>
      </p:sp>
      <p:sp>
        <p:nvSpPr>
          <p:cNvPr id="5" name="Footer Placeholder 4">
            <a:extLst>
              <a:ext uri="{FF2B5EF4-FFF2-40B4-BE49-F238E27FC236}">
                <a16:creationId xmlns:a16="http://schemas.microsoft.com/office/drawing/2014/main" id="{22C39D3F-B82E-3C3C-61FF-02293C0E4FEE}"/>
              </a:ext>
            </a:extLst>
          </p:cNvPr>
          <p:cNvSpPr>
            <a:spLocks noGrp="1"/>
          </p:cNvSpPr>
          <p:nvPr>
            <p:ph type="ftr" sz="quarter" idx="11"/>
          </p:nvPr>
        </p:nvSpPr>
        <p:spPr/>
        <p:txBody>
          <a:bodyPr/>
          <a:lstStyle/>
          <a:p>
            <a:r>
              <a:rPr lang="en-US"/>
              <a:t>Introduction to data science: Case study 1</a:t>
            </a:r>
            <a:endParaRPr lang="en-IN"/>
          </a:p>
        </p:txBody>
      </p:sp>
      <p:sp>
        <p:nvSpPr>
          <p:cNvPr id="6" name="Slide Number Placeholder 5">
            <a:extLst>
              <a:ext uri="{FF2B5EF4-FFF2-40B4-BE49-F238E27FC236}">
                <a16:creationId xmlns:a16="http://schemas.microsoft.com/office/drawing/2014/main" id="{2FAC3CC9-35F9-3E54-A5FF-04A9EC28E198}"/>
              </a:ext>
            </a:extLst>
          </p:cNvPr>
          <p:cNvSpPr>
            <a:spLocks noGrp="1"/>
          </p:cNvSpPr>
          <p:nvPr>
            <p:ph type="sldNum" sz="quarter" idx="12"/>
          </p:nvPr>
        </p:nvSpPr>
        <p:spPr/>
        <p:txBody>
          <a:bodyPr/>
          <a:lstStyle/>
          <a:p>
            <a:fld id="{388FF7E3-C660-43F0-B7C9-B45E4F5DD222}" type="slidenum">
              <a:rPr lang="en-IN" smtClean="0"/>
              <a:t>5</a:t>
            </a:fld>
            <a:endParaRPr lang="en-IN"/>
          </a:p>
        </p:txBody>
      </p:sp>
      <p:graphicFrame>
        <p:nvGraphicFramePr>
          <p:cNvPr id="7" name="Table 7">
            <a:extLst>
              <a:ext uri="{FF2B5EF4-FFF2-40B4-BE49-F238E27FC236}">
                <a16:creationId xmlns:a16="http://schemas.microsoft.com/office/drawing/2014/main" id="{C3DD9577-E9D7-A843-9EE0-C524A1BDB493}"/>
              </a:ext>
            </a:extLst>
          </p:cNvPr>
          <p:cNvGraphicFramePr>
            <a:graphicFrameLocks noGrp="1"/>
          </p:cNvGraphicFramePr>
          <p:nvPr>
            <p:extLst>
              <p:ext uri="{D42A27DB-BD31-4B8C-83A1-F6EECF244321}">
                <p14:modId xmlns:p14="http://schemas.microsoft.com/office/powerpoint/2010/main" val="1626695939"/>
              </p:ext>
            </p:extLst>
          </p:nvPr>
        </p:nvGraphicFramePr>
        <p:xfrm>
          <a:off x="3933569" y="2357937"/>
          <a:ext cx="7604840" cy="3181332"/>
        </p:xfrm>
        <a:graphic>
          <a:graphicData uri="http://schemas.openxmlformats.org/drawingml/2006/table">
            <a:tbl>
              <a:tblPr firstRow="1" bandRow="1">
                <a:tableStyleId>{21E4AEA4-8DFA-4A89-87EB-49C32662AFE0}</a:tableStyleId>
              </a:tblPr>
              <a:tblGrid>
                <a:gridCol w="4494300">
                  <a:extLst>
                    <a:ext uri="{9D8B030D-6E8A-4147-A177-3AD203B41FA5}">
                      <a16:colId xmlns:a16="http://schemas.microsoft.com/office/drawing/2014/main" val="3236869734"/>
                    </a:ext>
                  </a:extLst>
                </a:gridCol>
                <a:gridCol w="3110540">
                  <a:extLst>
                    <a:ext uri="{9D8B030D-6E8A-4147-A177-3AD203B41FA5}">
                      <a16:colId xmlns:a16="http://schemas.microsoft.com/office/drawing/2014/main" val="2849888357"/>
                    </a:ext>
                  </a:extLst>
                </a:gridCol>
              </a:tblGrid>
              <a:tr h="370840">
                <a:tc>
                  <a:txBody>
                    <a:bodyPr/>
                    <a:lstStyle/>
                    <a:p>
                      <a:r>
                        <a:rPr lang="en-US" dirty="0"/>
                        <a:t>Subreddits related to datascience skills</a:t>
                      </a:r>
                      <a:endParaRPr lang="en-IN" dirty="0"/>
                    </a:p>
                  </a:txBody>
                  <a:tcPr/>
                </a:tc>
                <a:tc>
                  <a:txBody>
                    <a:bodyPr/>
                    <a:lstStyle/>
                    <a:p>
                      <a:r>
                        <a:rPr lang="en-US" dirty="0"/>
                        <a:t>Subreddits related to datascience careers</a:t>
                      </a:r>
                      <a:endParaRPr lang="en-IN" dirty="0"/>
                    </a:p>
                  </a:txBody>
                  <a:tcPr/>
                </a:tc>
                <a:extLst>
                  <a:ext uri="{0D108BD9-81ED-4DB2-BD59-A6C34878D82A}">
                    <a16:rowId xmlns:a16="http://schemas.microsoft.com/office/drawing/2014/main" val="1622876998"/>
                  </a:ext>
                </a:extLst>
              </a:tr>
              <a:tr h="370840">
                <a:tc>
                  <a:txBody>
                    <a:bodyPr/>
                    <a:lstStyle/>
                    <a:p>
                      <a:pPr algn="l" fontAlgn="b"/>
                      <a:r>
                        <a:rPr lang="en-US" sz="1100" b="0" i="0" u="none" strike="noStrike" dirty="0" err="1">
                          <a:solidFill>
                            <a:srgbClr val="000000"/>
                          </a:solidFill>
                          <a:effectLst/>
                          <a:latin typeface="Calibri" panose="020F0502020204030204" pitchFamily="34" charset="0"/>
                        </a:rPr>
                        <a:t>PyGWalker</a:t>
                      </a:r>
                      <a:r>
                        <a:rPr lang="en-US" sz="1100" b="0" i="0" u="none" strike="noStrike" dirty="0">
                          <a:solidFill>
                            <a:srgbClr val="000000"/>
                          </a:solidFill>
                          <a:effectLst/>
                          <a:latin typeface="Calibri" panose="020F0502020204030204" pitchFamily="34" charset="0"/>
                        </a:rPr>
                        <a:t>: Turn your Pandas </a:t>
                      </a:r>
                      <a:r>
                        <a:rPr lang="en-US" sz="1100" b="0" i="0" u="none" strike="noStrike" dirty="0" err="1">
                          <a:solidFill>
                            <a:srgbClr val="000000"/>
                          </a:solidFill>
                          <a:effectLst/>
                          <a:latin typeface="Calibri" panose="020F0502020204030204" pitchFamily="34" charset="0"/>
                        </a:rPr>
                        <a:t>Dataframe</a:t>
                      </a:r>
                      <a:r>
                        <a:rPr lang="en-US" sz="1100" b="0" i="0" u="none" strike="noStrike" dirty="0">
                          <a:solidFill>
                            <a:srgbClr val="000000"/>
                          </a:solidFill>
                          <a:effectLst/>
                          <a:latin typeface="Calibri" panose="020F0502020204030204" pitchFamily="34" charset="0"/>
                        </a:rPr>
                        <a:t> into a Tableau-style UI for Visual Analysis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When stakeholders change their mind on the metrics near the end of your project</a:t>
                      </a:r>
                    </a:p>
                  </a:txBody>
                  <a:tcPr marL="7620" marR="7620" marT="7620" marB="0" anchor="b"/>
                </a:tc>
                <a:extLst>
                  <a:ext uri="{0D108BD9-81ED-4DB2-BD59-A6C34878D82A}">
                    <a16:rowId xmlns:a16="http://schemas.microsoft.com/office/drawing/2014/main" val="3458804516"/>
                  </a:ext>
                </a:extLst>
              </a:tr>
              <a:tr h="0">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8944775"/>
                  </a:ext>
                </a:extLst>
              </a:tr>
              <a:tr h="372092">
                <a:tc>
                  <a:txBody>
                    <a:bodyPr/>
                    <a:lstStyle/>
                    <a:p>
                      <a:pPr algn="l" fontAlgn="b"/>
                      <a:r>
                        <a:rPr lang="en-US" sz="1100" b="0" i="0" u="none" strike="noStrike" dirty="0">
                          <a:solidFill>
                            <a:srgbClr val="000000"/>
                          </a:solidFill>
                          <a:effectLst/>
                          <a:latin typeface="Calibri" panose="020F0502020204030204" pitchFamily="34" charset="0"/>
                        </a:rPr>
                        <a:t>R vs Python - detailed examples from proficient bilingual programmers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 a tired of interviewing fresh graduates that don't know fundamentals.</a:t>
                      </a:r>
                    </a:p>
                  </a:txBody>
                  <a:tcPr marL="7620" marR="7620" marT="7620" marB="0" anchor="b"/>
                </a:tc>
                <a:extLst>
                  <a:ext uri="{0D108BD9-81ED-4DB2-BD59-A6C34878D82A}">
                    <a16:rowId xmlns:a16="http://schemas.microsoft.com/office/drawing/2014/main" val="2639255644"/>
                  </a:ext>
                </a:extLst>
              </a:tr>
              <a:tr h="370840">
                <a:tc>
                  <a:txBody>
                    <a:bodyPr/>
                    <a:lstStyle/>
                    <a:p>
                      <a:pPr algn="l" fontAlgn="b"/>
                      <a:r>
                        <a:rPr lang="en-US" sz="1100" b="0" i="0" u="none" strike="noStrike" dirty="0">
                          <a:solidFill>
                            <a:srgbClr val="000000"/>
                          </a:solidFill>
                          <a:effectLst/>
                          <a:latin typeface="Calibri" panose="020F0502020204030204" pitchFamily="34" charset="0"/>
                        </a:rPr>
                        <a:t>From NumPy to Arrow: How Pandas 2.0 is Changing Data Processing for the Better</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300,000+ Tech jobs have been vanished in the last 12 months. (Sad but true fact)</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8539829"/>
                  </a:ext>
                </a:extLst>
              </a:tr>
              <a:tr h="370840">
                <a:tc>
                  <a:txBody>
                    <a:bodyPr/>
                    <a:lstStyle/>
                    <a:p>
                      <a:pPr algn="l" fontAlgn="b"/>
                      <a:r>
                        <a:rPr lang="en-US" sz="1100" b="0" i="0" u="none" strike="noStrike" dirty="0">
                          <a:solidFill>
                            <a:srgbClr val="000000"/>
                          </a:solidFill>
                          <a:effectLst/>
                          <a:latin typeface="Calibri" panose="020F0502020204030204" pitchFamily="34" charset="0"/>
                        </a:rPr>
                        <a:t>How do you stay up to date with new trends and models in data science?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Companies caring less and less about academic prestige</a:t>
                      </a:r>
                    </a:p>
                  </a:txBody>
                  <a:tcPr marL="7620" marR="7620" marT="7620" marB="0" anchor="b"/>
                </a:tc>
                <a:extLst>
                  <a:ext uri="{0D108BD9-81ED-4DB2-BD59-A6C34878D82A}">
                    <a16:rowId xmlns:a16="http://schemas.microsoft.com/office/drawing/2014/main" val="768866216"/>
                  </a:ext>
                </a:extLst>
              </a:tr>
              <a:tr h="370840">
                <a:tc>
                  <a:txBody>
                    <a:bodyPr/>
                    <a:lstStyle/>
                    <a:p>
                      <a:pPr algn="l" fontAlgn="b"/>
                      <a:r>
                        <a:rPr lang="en-US" sz="1100" b="0" i="0" u="none" strike="noStrike" dirty="0">
                          <a:solidFill>
                            <a:srgbClr val="000000"/>
                          </a:solidFill>
                          <a:effectLst/>
                          <a:latin typeface="Calibri" panose="020F0502020204030204" pitchFamily="34" charset="0"/>
                        </a:rPr>
                        <a:t>General Assembly is the worst bootcamp and waste of time and money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Data Scientist salary in EU [2023] Thread</a:t>
                      </a:r>
                    </a:p>
                  </a:txBody>
                  <a:tcPr marL="7620" marR="7620" marT="7620" marB="0" anchor="b"/>
                </a:tc>
                <a:extLst>
                  <a:ext uri="{0D108BD9-81ED-4DB2-BD59-A6C34878D82A}">
                    <a16:rowId xmlns:a16="http://schemas.microsoft.com/office/drawing/2014/main" val="720242607"/>
                  </a:ext>
                </a:extLst>
              </a:tr>
              <a:tr h="370840">
                <a:tc>
                  <a:txBody>
                    <a:bodyPr/>
                    <a:lstStyle/>
                    <a:p>
                      <a:pPr algn="l" fontAlgn="b"/>
                      <a:r>
                        <a:rPr lang="en-US" sz="1100" b="0" i="0" u="none" strike="noStrike" dirty="0">
                          <a:solidFill>
                            <a:srgbClr val="000000"/>
                          </a:solidFill>
                          <a:effectLst/>
                          <a:latin typeface="Calibri" panose="020F0502020204030204" pitchFamily="34" charset="0"/>
                        </a:rPr>
                        <a:t>Probability and Statistics for Data Science - amazing free book (not the buzz book you imagine)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Salary ranges of data-related jobs in the United States</a:t>
                      </a:r>
                    </a:p>
                  </a:txBody>
                  <a:tcPr marL="7620" marR="7620" marT="7620" marB="0" anchor="b"/>
                </a:tc>
                <a:extLst>
                  <a:ext uri="{0D108BD9-81ED-4DB2-BD59-A6C34878D82A}">
                    <a16:rowId xmlns:a16="http://schemas.microsoft.com/office/drawing/2014/main" val="2703720311"/>
                  </a:ext>
                </a:extLst>
              </a:tr>
            </a:tbl>
          </a:graphicData>
        </a:graphic>
      </p:graphicFrame>
    </p:spTree>
    <p:extLst>
      <p:ext uri="{BB962C8B-B14F-4D97-AF65-F5344CB8AC3E}">
        <p14:creationId xmlns:p14="http://schemas.microsoft.com/office/powerpoint/2010/main" val="228649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A1B2-EC98-1219-0627-CAE640D2DDE3}"/>
              </a:ext>
            </a:extLst>
          </p:cNvPr>
          <p:cNvSpPr>
            <a:spLocks noGrp="1"/>
          </p:cNvSpPr>
          <p:nvPr>
            <p:ph type="title"/>
          </p:nvPr>
        </p:nvSpPr>
        <p:spPr/>
        <p:txBody>
          <a:bodyPr/>
          <a:lstStyle/>
          <a:p>
            <a:r>
              <a:rPr lang="en-US" dirty="0"/>
              <a:t>Insights</a:t>
            </a:r>
            <a:endParaRPr lang="en-IN" dirty="0"/>
          </a:p>
        </p:txBody>
      </p:sp>
      <p:sp>
        <p:nvSpPr>
          <p:cNvPr id="4" name="Date Placeholder 3">
            <a:extLst>
              <a:ext uri="{FF2B5EF4-FFF2-40B4-BE49-F238E27FC236}">
                <a16:creationId xmlns:a16="http://schemas.microsoft.com/office/drawing/2014/main" id="{E0C80C87-495B-ED6F-743D-D4862225D4C4}"/>
              </a:ext>
            </a:extLst>
          </p:cNvPr>
          <p:cNvSpPr>
            <a:spLocks noGrp="1"/>
          </p:cNvSpPr>
          <p:nvPr>
            <p:ph type="dt" sz="half" idx="10"/>
          </p:nvPr>
        </p:nvSpPr>
        <p:spPr/>
        <p:txBody>
          <a:bodyPr/>
          <a:lstStyle/>
          <a:p>
            <a:fld id="{BAF05957-6C63-4BF3-820D-6E23DC0D641C}" type="datetime1">
              <a:rPr lang="en-US" smtClean="0"/>
              <a:t>9/21/2023</a:t>
            </a:fld>
            <a:endParaRPr lang="en-IN"/>
          </a:p>
        </p:txBody>
      </p:sp>
      <p:sp>
        <p:nvSpPr>
          <p:cNvPr id="5" name="Footer Placeholder 4">
            <a:extLst>
              <a:ext uri="{FF2B5EF4-FFF2-40B4-BE49-F238E27FC236}">
                <a16:creationId xmlns:a16="http://schemas.microsoft.com/office/drawing/2014/main" id="{B6EA2CD3-714A-C61D-591E-3021B7023FD9}"/>
              </a:ext>
            </a:extLst>
          </p:cNvPr>
          <p:cNvSpPr>
            <a:spLocks noGrp="1"/>
          </p:cNvSpPr>
          <p:nvPr>
            <p:ph type="ftr" sz="quarter" idx="11"/>
          </p:nvPr>
        </p:nvSpPr>
        <p:spPr/>
        <p:txBody>
          <a:bodyPr/>
          <a:lstStyle/>
          <a:p>
            <a:r>
              <a:rPr lang="en-US"/>
              <a:t>Introduction to data science: Case study 1</a:t>
            </a:r>
            <a:endParaRPr lang="en-IN"/>
          </a:p>
        </p:txBody>
      </p:sp>
      <p:sp>
        <p:nvSpPr>
          <p:cNvPr id="6" name="Slide Number Placeholder 5">
            <a:extLst>
              <a:ext uri="{FF2B5EF4-FFF2-40B4-BE49-F238E27FC236}">
                <a16:creationId xmlns:a16="http://schemas.microsoft.com/office/drawing/2014/main" id="{2DD7B50F-8CAE-C941-82B7-E3F4DBFE20C0}"/>
              </a:ext>
            </a:extLst>
          </p:cNvPr>
          <p:cNvSpPr>
            <a:spLocks noGrp="1"/>
          </p:cNvSpPr>
          <p:nvPr>
            <p:ph type="sldNum" sz="quarter" idx="12"/>
          </p:nvPr>
        </p:nvSpPr>
        <p:spPr/>
        <p:txBody>
          <a:bodyPr/>
          <a:lstStyle/>
          <a:p>
            <a:fld id="{388FF7E3-C660-43F0-B7C9-B45E4F5DD222}" type="slidenum">
              <a:rPr lang="en-IN" smtClean="0"/>
              <a:t>6</a:t>
            </a:fld>
            <a:endParaRPr lang="en-IN"/>
          </a:p>
        </p:txBody>
      </p:sp>
      <p:sp>
        <p:nvSpPr>
          <p:cNvPr id="8" name="Content Placeholder 2">
            <a:extLst>
              <a:ext uri="{FF2B5EF4-FFF2-40B4-BE49-F238E27FC236}">
                <a16:creationId xmlns:a16="http://schemas.microsoft.com/office/drawing/2014/main" id="{2DB5F1FF-BD3A-C2A5-325D-D7BBED7A00CC}"/>
              </a:ext>
            </a:extLst>
          </p:cNvPr>
          <p:cNvSpPr txBox="1">
            <a:spLocks/>
          </p:cNvSpPr>
          <p:nvPr/>
        </p:nvSpPr>
        <p:spPr>
          <a:xfrm>
            <a:off x="3869268" y="864108"/>
            <a:ext cx="7315200" cy="5120640"/>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Some interesting outliers to have caught my attention</a:t>
            </a:r>
          </a:p>
          <a:p>
            <a:endParaRPr lang="en-US" dirty="0"/>
          </a:p>
          <a:p>
            <a:endParaRPr lang="en-IN" dirty="0"/>
          </a:p>
        </p:txBody>
      </p:sp>
      <p:graphicFrame>
        <p:nvGraphicFramePr>
          <p:cNvPr id="35" name="Content Placeholder 34">
            <a:extLst>
              <a:ext uri="{FF2B5EF4-FFF2-40B4-BE49-F238E27FC236}">
                <a16:creationId xmlns:a16="http://schemas.microsoft.com/office/drawing/2014/main" id="{67CD9181-948B-B621-A1C1-F45C5BA045C7}"/>
              </a:ext>
            </a:extLst>
          </p:cNvPr>
          <p:cNvGraphicFramePr>
            <a:graphicFrameLocks noGrp="1"/>
          </p:cNvGraphicFramePr>
          <p:nvPr>
            <p:ph idx="1"/>
            <p:extLst>
              <p:ext uri="{D42A27DB-BD31-4B8C-83A1-F6EECF244321}">
                <p14:modId xmlns:p14="http://schemas.microsoft.com/office/powerpoint/2010/main" val="752902742"/>
              </p:ext>
            </p:extLst>
          </p:nvPr>
        </p:nvGraphicFramePr>
        <p:xfrm>
          <a:off x="3868738" y="1383692"/>
          <a:ext cx="7315200" cy="4601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79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FF9A20-776C-AC53-5D65-4DF5B78D16E3}"/>
              </a:ext>
            </a:extLst>
          </p:cNvPr>
          <p:cNvSpPr>
            <a:spLocks noGrp="1"/>
          </p:cNvSpPr>
          <p:nvPr>
            <p:ph type="ctrTitle"/>
          </p:nvPr>
        </p:nvSpPr>
        <p:spPr>
          <a:solidFill>
            <a:schemeClr val="accent2">
              <a:lumMod val="60000"/>
              <a:lumOff val="40000"/>
            </a:schemeClr>
          </a:solidFill>
        </p:spPr>
        <p:txBody>
          <a:bodyPr/>
          <a:lstStyle/>
          <a:p>
            <a:r>
              <a:rPr lang="en-US" dirty="0"/>
              <a:t>Thank you ! </a:t>
            </a:r>
            <a:r>
              <a:rPr lang="en-US" dirty="0">
                <a:sym typeface="Wingdings" panose="05000000000000000000" pitchFamily="2" charset="2"/>
              </a:rPr>
              <a:t></a:t>
            </a:r>
            <a:endParaRPr lang="en-IN" dirty="0"/>
          </a:p>
        </p:txBody>
      </p:sp>
      <p:sp>
        <p:nvSpPr>
          <p:cNvPr id="8" name="Subtitle 7">
            <a:extLst>
              <a:ext uri="{FF2B5EF4-FFF2-40B4-BE49-F238E27FC236}">
                <a16:creationId xmlns:a16="http://schemas.microsoft.com/office/drawing/2014/main" id="{D1757160-CEC6-8140-8F99-73E3B8A12D5B}"/>
              </a:ext>
            </a:extLst>
          </p:cNvPr>
          <p:cNvSpPr>
            <a:spLocks noGrp="1"/>
          </p:cNvSpPr>
          <p:nvPr>
            <p:ph type="subTitle" idx="1"/>
          </p:nvPr>
        </p:nvSpPr>
        <p:spPr>
          <a:solidFill>
            <a:schemeClr val="accent1">
              <a:lumMod val="60000"/>
              <a:lumOff val="40000"/>
            </a:schemeClr>
          </a:solidFill>
        </p:spPr>
        <p:txBody>
          <a:bodyPr/>
          <a:lstStyle/>
          <a:p>
            <a:endParaRPr lang="en-IN" dirty="0"/>
          </a:p>
        </p:txBody>
      </p:sp>
      <p:sp>
        <p:nvSpPr>
          <p:cNvPr id="4" name="Date Placeholder 3">
            <a:extLst>
              <a:ext uri="{FF2B5EF4-FFF2-40B4-BE49-F238E27FC236}">
                <a16:creationId xmlns:a16="http://schemas.microsoft.com/office/drawing/2014/main" id="{1C646433-DA1F-2216-8003-B58B7C0DD44D}"/>
              </a:ext>
            </a:extLst>
          </p:cNvPr>
          <p:cNvSpPr>
            <a:spLocks noGrp="1"/>
          </p:cNvSpPr>
          <p:nvPr>
            <p:ph type="dt" sz="half" idx="10"/>
          </p:nvPr>
        </p:nvSpPr>
        <p:spPr/>
        <p:txBody>
          <a:bodyPr/>
          <a:lstStyle/>
          <a:p>
            <a:fld id="{1A0F0E6F-3652-4D8B-84AB-668930088A30}" type="datetime1">
              <a:rPr lang="en-US" smtClean="0"/>
              <a:t>9/21/2023</a:t>
            </a:fld>
            <a:endParaRPr lang="en-IN"/>
          </a:p>
        </p:txBody>
      </p:sp>
      <p:sp>
        <p:nvSpPr>
          <p:cNvPr id="5" name="Footer Placeholder 4">
            <a:extLst>
              <a:ext uri="{FF2B5EF4-FFF2-40B4-BE49-F238E27FC236}">
                <a16:creationId xmlns:a16="http://schemas.microsoft.com/office/drawing/2014/main" id="{256B933D-E3BD-1776-E4A5-985CBAE603C6}"/>
              </a:ext>
            </a:extLst>
          </p:cNvPr>
          <p:cNvSpPr>
            <a:spLocks noGrp="1"/>
          </p:cNvSpPr>
          <p:nvPr>
            <p:ph type="ftr" sz="quarter" idx="11"/>
          </p:nvPr>
        </p:nvSpPr>
        <p:spPr/>
        <p:txBody>
          <a:bodyPr/>
          <a:lstStyle/>
          <a:p>
            <a:r>
              <a:rPr lang="en-US"/>
              <a:t>Introduction to data science: Case study 1</a:t>
            </a:r>
            <a:endParaRPr lang="en-IN"/>
          </a:p>
        </p:txBody>
      </p:sp>
      <p:sp>
        <p:nvSpPr>
          <p:cNvPr id="6" name="Slide Number Placeholder 5">
            <a:extLst>
              <a:ext uri="{FF2B5EF4-FFF2-40B4-BE49-F238E27FC236}">
                <a16:creationId xmlns:a16="http://schemas.microsoft.com/office/drawing/2014/main" id="{831B9E6C-2CC3-84EB-732B-4B10F24D2B95}"/>
              </a:ext>
            </a:extLst>
          </p:cNvPr>
          <p:cNvSpPr>
            <a:spLocks noGrp="1"/>
          </p:cNvSpPr>
          <p:nvPr>
            <p:ph type="sldNum" sz="quarter" idx="12"/>
          </p:nvPr>
        </p:nvSpPr>
        <p:spPr/>
        <p:txBody>
          <a:bodyPr/>
          <a:lstStyle/>
          <a:p>
            <a:fld id="{388FF7E3-C660-43F0-B7C9-B45E4F5DD222}" type="slidenum">
              <a:rPr lang="en-IN" smtClean="0"/>
              <a:t>7</a:t>
            </a:fld>
            <a:endParaRPr lang="en-IN"/>
          </a:p>
        </p:txBody>
      </p:sp>
    </p:spTree>
    <p:extLst>
      <p:ext uri="{BB962C8B-B14F-4D97-AF65-F5344CB8AC3E}">
        <p14:creationId xmlns:p14="http://schemas.microsoft.com/office/powerpoint/2010/main" val="150533425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233</TotalTime>
  <Words>742</Words>
  <Application>Microsoft Office PowerPoint</Application>
  <PresentationFormat>Widescreen</PresentationFormat>
  <Paragraphs>70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Wingdings</vt:lpstr>
      <vt:lpstr>Wingdings 2</vt:lpstr>
      <vt:lpstr>Frame</vt:lpstr>
      <vt:lpstr>Case Study 1: </vt:lpstr>
      <vt:lpstr>Table of contents</vt:lpstr>
      <vt:lpstr>Overview </vt:lpstr>
      <vt:lpstr>Methodology</vt:lpstr>
      <vt:lpstr>Insights</vt:lpstr>
      <vt:lpstr>Insights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 Jain</dc:creator>
  <cp:lastModifiedBy>Isha Jain</cp:lastModifiedBy>
  <cp:revision>2</cp:revision>
  <dcterms:created xsi:type="dcterms:W3CDTF">2023-09-05T02:13:45Z</dcterms:created>
  <dcterms:modified xsi:type="dcterms:W3CDTF">2023-09-21T16:03:00Z</dcterms:modified>
</cp:coreProperties>
</file>