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Averag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w9/AbK3sepGO/SrGm5t9xVCzv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62D36F-CFE9-4CAA-A4D6-0ACDEE7839DA}">
  <a:tblStyle styleId="{0662D36F-CFE9-4CAA-A4D6-0ACDEE7839DA}" styleName="Table_0">
    <a:wholeTbl>
      <a:tcTxStyle b="off" i="off">
        <a:font>
          <a:latin typeface="Avenir Next LT Pro"/>
          <a:ea typeface="Avenir Next LT Pro"/>
          <a:cs typeface="Avenir Next LT Pro"/>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verage-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Some of the challenges we came across included poor performance of the logistic regression model</a:t>
            </a:r>
            <a:endParaRPr>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US" sz="1200">
                <a:solidFill>
                  <a:schemeClr val="dk1"/>
                </a:solidFill>
                <a:latin typeface="Times New Roman"/>
                <a:ea typeface="Times New Roman"/>
                <a:cs typeface="Times New Roman"/>
                <a:sym typeface="Times New Roman"/>
              </a:rPr>
              <a:t>The original model trained using a standardized version of the predictors/training set led to a test accuracy of roughly 25%. </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US" sz="1200">
                <a:solidFill>
                  <a:schemeClr val="dk1"/>
                </a:solidFill>
                <a:latin typeface="Times New Roman"/>
                <a:ea typeface="Times New Roman"/>
                <a:cs typeface="Times New Roman"/>
                <a:sym typeface="Times New Roman"/>
              </a:rPr>
              <a:t>The model was also re-trained with values between 0 and 1, as mentioned in Feature Engineering. This boosted the test accuracy to 65%.</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US" sz="1200">
                <a:solidFill>
                  <a:schemeClr val="dk1"/>
                </a:solidFill>
                <a:latin typeface="Times New Roman"/>
                <a:ea typeface="Times New Roman"/>
                <a:cs typeface="Times New Roman"/>
                <a:sym typeface="Times New Roman"/>
              </a:rPr>
              <a:t>A cosine transformation was applied to the predictors as well to try and capture the periodic nature, however this approach led to the test accuracy dropping to 63%, probably due to the introduction of more bias as the values of cosine range from -1 to 1.</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200"/>
              <a:buFont typeface="Calibri"/>
              <a:buNone/>
            </a:pPr>
            <a:r>
              <a:rPr lang="en-US">
                <a:solidFill>
                  <a:schemeClr val="dk1"/>
                </a:solidFill>
              </a:rPr>
              <a:t> It was evident that our implementation of Logistic Regression was too simple for this application, and a more flexible </a:t>
            </a:r>
            <a:r>
              <a:rPr lang="en-US"/>
              <a:t>approach </a:t>
            </a:r>
            <a:r>
              <a:rPr lang="en-US">
                <a:solidFill>
                  <a:schemeClr val="dk1"/>
                </a:solidFill>
              </a:rPr>
              <a:t>with more sophisticated feature engineering would be needed to further improve the performance of a Logistic Regression model.</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600"/>
              <a:buFont typeface="Calibri"/>
              <a:buNone/>
            </a:pPr>
            <a:r>
              <a:t/>
            </a:r>
            <a:endParaRPr sz="1600">
              <a:solidFill>
                <a:srgbClr val="CACACA"/>
              </a:solidFill>
              <a:latin typeface="Average"/>
              <a:ea typeface="Average"/>
              <a:cs typeface="Average"/>
              <a:sym typeface="Averag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a:latin typeface="Times New Roman"/>
                <a:ea typeface="Times New Roman"/>
                <a:cs typeface="Times New Roman"/>
                <a:sym typeface="Times New Roman"/>
              </a:rPr>
              <a:t>Another challenge we faced was the difficulty </a:t>
            </a:r>
            <a:r>
              <a:rPr lang="en-US" sz="1700">
                <a:latin typeface="Avenir"/>
                <a:ea typeface="Avenir"/>
                <a:cs typeface="Avenir"/>
                <a:sym typeface="Avenir"/>
              </a:rPr>
              <a:t>differentiating  between 2 faults namely, class 0111 and 1111 </a:t>
            </a:r>
            <a:endParaRPr sz="2800">
              <a:latin typeface="Avenir"/>
              <a:ea typeface="Avenir"/>
              <a:cs typeface="Avenir"/>
              <a:sym typeface="Avenir"/>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Consider this confusion matrix in which the tuned Random forest model predicted a fault between line A, B and C (class 0111) 270 times but the true labels for 132 of those predictions were class 1111. It can also be seen that class 1111 was predicted 254 times but the true labels for 110 of those predictions were for class 0111. A similar trend can be observed from the confusion matrix for the other 3 models as well. This outcome is problematic since the models cannot accurately predict those two classes, however, it can be explained by the data,</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600"/>
              <a:buFont typeface="Calibri"/>
              <a:buNone/>
            </a:pPr>
            <a:r>
              <a:t/>
            </a:r>
            <a:endParaRPr sz="1600">
              <a:solidFill>
                <a:srgbClr val="CACACA"/>
              </a:solidFill>
              <a:latin typeface="Average"/>
              <a:ea typeface="Average"/>
              <a:cs typeface="Average"/>
              <a:sym typeface="Average"/>
            </a:endParaRPr>
          </a:p>
          <a:p>
            <a:pPr indent="0" lvl="0" marL="0" rtl="0" algn="l">
              <a:spcBef>
                <a:spcPts val="0"/>
              </a:spcBef>
              <a:spcAft>
                <a:spcPts val="0"/>
              </a:spcAft>
              <a:buNone/>
            </a:pPr>
            <a:r>
              <a:t/>
            </a:r>
            <a:endParaRPr/>
          </a:p>
        </p:txBody>
      </p:sp>
      <p:sp>
        <p:nvSpPr>
          <p:cNvPr id="368" name="Google Shape;36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The figure alongside shows the current and voltage profiles for class 0111 on the left and for class 1111 on the right. Both profiles are very similar, which means that the models are learning similar trends for both classes. As a result, if a data point shows trends similar to that of the figure, the models are unsure whether to classify that data point as class 0111 or 1111. To address this issue, more training samples might help to better identify any hidden trends of these classes. Additionally, more flexible models like neural networks could also be used.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83" name="Google Shape;38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In conclusion, distinct performances for the various models were observed, with logistic regression falling short for capturing the trends in the electric fault dataset. </a:t>
            </a:r>
            <a:r>
              <a:rPr lang="en-US" sz="1400">
                <a:latin typeface="Avenir"/>
                <a:ea typeface="Avenir"/>
                <a:cs typeface="Avenir"/>
                <a:sym typeface="Avenir"/>
              </a:rPr>
              <a:t>K-Nearest Neighbours and Support Vector Machines  performed better but were outperformed by Random Forests whereas decision trees exhibited a tendency of overfitting to the dataset. Random forest appeared to have the best performance. Future works could focus on using more sophisticated techniques if a larger quantity of data is made available.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These are speaker notes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22"/>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 name="Google Shape;22;p22"/>
          <p:cNvSpPr/>
          <p:nvPr/>
        </p:nvSpPr>
        <p:spPr>
          <a:xfrm flipH="1" rot="10800000">
            <a:off x="578652" y="4501201"/>
            <a:ext cx="11034696" cy="18288"/>
          </a:xfrm>
          <a:prstGeom prst="rect">
            <a:avLst/>
          </a:prstGeom>
          <a:solidFill>
            <a:srgbClr val="B5CE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31"/>
          <p:cNvSpPr/>
          <p:nvPr/>
        </p:nvSpPr>
        <p:spPr>
          <a:xfrm>
            <a:off x="558210" y="1162033"/>
            <a:ext cx="3740740" cy="4643344"/>
          </a:xfrm>
          <a:prstGeom prst="rect">
            <a:avLst/>
          </a:prstGeom>
          <a:solidFill>
            <a:schemeClr val="dk1"/>
          </a:solidFill>
          <a:ln cap="flat" cmpd="sng" w="12700">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7" name="Google Shape;97;p31"/>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8" name="Google Shape;98;p31"/>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1"/>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lt1"/>
              </a:buClr>
              <a:buSzPts val="2800"/>
              <a:buChar char="•"/>
              <a:defRPr sz="2800"/>
            </a:lvl1pPr>
            <a:lvl2pPr indent="-381000" lvl="1" marL="914400" algn="l">
              <a:lnSpc>
                <a:spcPct val="110000"/>
              </a:lnSpc>
              <a:spcBef>
                <a:spcPts val="500"/>
              </a:spcBef>
              <a:spcAft>
                <a:spcPts val="0"/>
              </a:spcAft>
              <a:buClr>
                <a:schemeClr val="lt1"/>
              </a:buClr>
              <a:buSzPts val="2400"/>
              <a:buChar char="•"/>
              <a:defRPr sz="2400"/>
            </a:lvl2pPr>
            <a:lvl3pPr indent="-355600" lvl="2" marL="1371600" algn="l">
              <a:lnSpc>
                <a:spcPct val="110000"/>
              </a:lnSpc>
              <a:spcBef>
                <a:spcPts val="500"/>
              </a:spcBef>
              <a:spcAft>
                <a:spcPts val="0"/>
              </a:spcAft>
              <a:buClr>
                <a:schemeClr val="lt1"/>
              </a:buClr>
              <a:buSzPts val="2000"/>
              <a:buChar char="•"/>
              <a:defRPr sz="2000"/>
            </a:lvl3pPr>
            <a:lvl4pPr indent="-355600" lvl="3" marL="1828800" algn="l">
              <a:lnSpc>
                <a:spcPct val="110000"/>
              </a:lnSpc>
              <a:spcBef>
                <a:spcPts val="500"/>
              </a:spcBef>
              <a:spcAft>
                <a:spcPts val="0"/>
              </a:spcAft>
              <a:buClr>
                <a:schemeClr val="lt1"/>
              </a:buClr>
              <a:buSzPts val="2000"/>
              <a:buChar char="•"/>
              <a:defRPr sz="2000"/>
            </a:lvl4pPr>
            <a:lvl5pPr indent="-355600" lvl="4" marL="2286000" algn="l">
              <a:lnSpc>
                <a:spcPct val="11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00" name="Google Shape;100;p31"/>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lt1"/>
              </a:buClr>
              <a:buSzPts val="1800"/>
              <a:buNone/>
              <a:defRPr sz="1800"/>
            </a:lvl1pPr>
            <a:lvl2pPr indent="-228600" lvl="1" marL="914400" algn="l">
              <a:lnSpc>
                <a:spcPct val="110000"/>
              </a:lnSpc>
              <a:spcBef>
                <a:spcPts val="500"/>
              </a:spcBef>
              <a:spcAft>
                <a:spcPts val="0"/>
              </a:spcAft>
              <a:buClr>
                <a:schemeClr val="lt1"/>
              </a:buClr>
              <a:buSzPts val="1400"/>
              <a:buNone/>
              <a:defRPr sz="1400"/>
            </a:lvl2pPr>
            <a:lvl3pPr indent="-228600" lvl="2" marL="1371600" algn="l">
              <a:lnSpc>
                <a:spcPct val="110000"/>
              </a:lnSpc>
              <a:spcBef>
                <a:spcPts val="500"/>
              </a:spcBef>
              <a:spcAft>
                <a:spcPts val="0"/>
              </a:spcAft>
              <a:buClr>
                <a:schemeClr val="lt1"/>
              </a:buClr>
              <a:buSzPts val="1200"/>
              <a:buNone/>
              <a:defRPr sz="1200"/>
            </a:lvl3pPr>
            <a:lvl4pPr indent="-228600" lvl="3" marL="1828800" algn="l">
              <a:lnSpc>
                <a:spcPct val="110000"/>
              </a:lnSpc>
              <a:spcBef>
                <a:spcPts val="500"/>
              </a:spcBef>
              <a:spcAft>
                <a:spcPts val="0"/>
              </a:spcAft>
              <a:buClr>
                <a:schemeClr val="lt1"/>
              </a:buClr>
              <a:buSzPts val="1000"/>
              <a:buNone/>
              <a:defRPr sz="1000"/>
            </a:lvl4pPr>
            <a:lvl5pPr indent="-228600" lvl="4" marL="2286000" algn="l">
              <a:lnSpc>
                <a:spcPct val="11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1" name="Google Shape;101;p31"/>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32"/>
          <p:cNvSpPr/>
          <p:nvPr/>
        </p:nvSpPr>
        <p:spPr>
          <a:xfrm>
            <a:off x="558210" y="1162033"/>
            <a:ext cx="3740740" cy="4643344"/>
          </a:xfrm>
          <a:prstGeom prst="rect">
            <a:avLst/>
          </a:prstGeom>
          <a:solidFill>
            <a:schemeClr val="dk1"/>
          </a:solidFill>
          <a:ln cap="flat" cmpd="sng" w="12700">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6" name="Google Shape;106;p32"/>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7" name="Google Shape;107;p32"/>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2"/>
          <p:cNvSpPr/>
          <p:nvPr>
            <p:ph idx="2" type="pic"/>
          </p:nvPr>
        </p:nvSpPr>
        <p:spPr>
          <a:xfrm>
            <a:off x="4965192" y="1161288"/>
            <a:ext cx="6729984" cy="4645152"/>
          </a:xfrm>
          <a:prstGeom prst="rect">
            <a:avLst/>
          </a:prstGeom>
          <a:noFill/>
          <a:ln>
            <a:noFill/>
          </a:ln>
        </p:spPr>
      </p:sp>
      <p:sp>
        <p:nvSpPr>
          <p:cNvPr id="109" name="Google Shape;109;p32"/>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lt1"/>
              </a:buClr>
              <a:buSzPts val="1800"/>
              <a:buNone/>
              <a:defRPr sz="1800"/>
            </a:lvl1pPr>
            <a:lvl2pPr indent="-228600" lvl="1" marL="914400" algn="l">
              <a:lnSpc>
                <a:spcPct val="110000"/>
              </a:lnSpc>
              <a:spcBef>
                <a:spcPts val="500"/>
              </a:spcBef>
              <a:spcAft>
                <a:spcPts val="0"/>
              </a:spcAft>
              <a:buClr>
                <a:schemeClr val="lt1"/>
              </a:buClr>
              <a:buSzPts val="1400"/>
              <a:buNone/>
              <a:defRPr sz="1400"/>
            </a:lvl2pPr>
            <a:lvl3pPr indent="-228600" lvl="2" marL="1371600" algn="l">
              <a:lnSpc>
                <a:spcPct val="110000"/>
              </a:lnSpc>
              <a:spcBef>
                <a:spcPts val="500"/>
              </a:spcBef>
              <a:spcAft>
                <a:spcPts val="0"/>
              </a:spcAft>
              <a:buClr>
                <a:schemeClr val="lt1"/>
              </a:buClr>
              <a:buSzPts val="1200"/>
              <a:buNone/>
              <a:defRPr sz="1200"/>
            </a:lvl3pPr>
            <a:lvl4pPr indent="-228600" lvl="3" marL="1828800" algn="l">
              <a:lnSpc>
                <a:spcPct val="110000"/>
              </a:lnSpc>
              <a:spcBef>
                <a:spcPts val="500"/>
              </a:spcBef>
              <a:spcAft>
                <a:spcPts val="0"/>
              </a:spcAft>
              <a:buClr>
                <a:schemeClr val="lt1"/>
              </a:buClr>
              <a:buSzPts val="1000"/>
              <a:buNone/>
              <a:defRPr sz="1000"/>
            </a:lvl4pPr>
            <a:lvl5pPr indent="-228600" lvl="4" marL="2286000" algn="l">
              <a:lnSpc>
                <a:spcPct val="11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0" name="Google Shape;110;p32"/>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500"/>
              </a:spcBef>
              <a:spcAft>
                <a:spcPts val="0"/>
              </a:spcAft>
              <a:buClr>
                <a:schemeClr val="lt1"/>
              </a:buClr>
              <a:buSzPts val="1800"/>
              <a:buChar char="•"/>
              <a:defRPr/>
            </a:lvl2pPr>
            <a:lvl3pPr indent="-342900" lvl="2" marL="1371600" algn="l">
              <a:lnSpc>
                <a:spcPct val="110000"/>
              </a:lnSpc>
              <a:spcBef>
                <a:spcPts val="500"/>
              </a:spcBef>
              <a:spcAft>
                <a:spcPts val="0"/>
              </a:spcAft>
              <a:buClr>
                <a:schemeClr val="lt1"/>
              </a:buClr>
              <a:buSzPts val="1800"/>
              <a:buChar char="•"/>
              <a:defRPr/>
            </a:lvl3pPr>
            <a:lvl4pPr indent="-342900" lvl="3" marL="1828800" algn="l">
              <a:lnSpc>
                <a:spcPct val="110000"/>
              </a:lnSpc>
              <a:spcBef>
                <a:spcPts val="500"/>
              </a:spcBef>
              <a:spcAft>
                <a:spcPts val="0"/>
              </a:spcAft>
              <a:buClr>
                <a:schemeClr val="lt1"/>
              </a:buClr>
              <a:buSzPts val="1800"/>
              <a:buChar char="•"/>
              <a:defRPr/>
            </a:lvl4pPr>
            <a:lvl5pPr indent="-342900" lvl="4" marL="2286000" algn="l">
              <a:lnSpc>
                <a:spcPct val="11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6" name="Google Shape;11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500"/>
              </a:spcBef>
              <a:spcAft>
                <a:spcPts val="0"/>
              </a:spcAft>
              <a:buClr>
                <a:schemeClr val="lt1"/>
              </a:buClr>
              <a:buSzPts val="1800"/>
              <a:buChar char="•"/>
              <a:defRPr/>
            </a:lvl2pPr>
            <a:lvl3pPr indent="-342900" lvl="2" marL="1371600" algn="l">
              <a:lnSpc>
                <a:spcPct val="110000"/>
              </a:lnSpc>
              <a:spcBef>
                <a:spcPts val="500"/>
              </a:spcBef>
              <a:spcAft>
                <a:spcPts val="0"/>
              </a:spcAft>
              <a:buClr>
                <a:schemeClr val="lt1"/>
              </a:buClr>
              <a:buSzPts val="1800"/>
              <a:buChar char="•"/>
              <a:defRPr/>
            </a:lvl3pPr>
            <a:lvl4pPr indent="-342900" lvl="3" marL="1828800" algn="l">
              <a:lnSpc>
                <a:spcPct val="110000"/>
              </a:lnSpc>
              <a:spcBef>
                <a:spcPts val="500"/>
              </a:spcBef>
              <a:spcAft>
                <a:spcPts val="0"/>
              </a:spcAft>
              <a:buClr>
                <a:schemeClr val="lt1"/>
              </a:buClr>
              <a:buSzPts val="1800"/>
              <a:buChar char="•"/>
              <a:defRPr/>
            </a:lvl4pPr>
            <a:lvl5pPr indent="-342900" lvl="4" marL="2286000" algn="l">
              <a:lnSpc>
                <a:spcPct val="11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2" name="Google Shape;12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2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3000"/>
              <a:buFont typeface="Avenir"/>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2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0000"/>
              </a:lnSpc>
              <a:spcBef>
                <a:spcPts val="0"/>
              </a:spcBef>
              <a:spcAft>
                <a:spcPts val="0"/>
              </a:spcAft>
              <a:buClr>
                <a:schemeClr val="dk1"/>
              </a:buClr>
              <a:buSzPts val="1800"/>
              <a:buChar char="●"/>
              <a:defRPr/>
            </a:lvl1pPr>
            <a:lvl2pPr indent="-317500" lvl="1" marL="914400" algn="l">
              <a:lnSpc>
                <a:spcPct val="110000"/>
              </a:lnSpc>
              <a:spcBef>
                <a:spcPts val="0"/>
              </a:spcBef>
              <a:spcAft>
                <a:spcPts val="0"/>
              </a:spcAft>
              <a:buClr>
                <a:schemeClr val="dk1"/>
              </a:buClr>
              <a:buSzPts val="1400"/>
              <a:buChar char="○"/>
              <a:defRPr/>
            </a:lvl2pPr>
            <a:lvl3pPr indent="-317500" lvl="2" marL="1371600" algn="l">
              <a:lnSpc>
                <a:spcPct val="110000"/>
              </a:lnSpc>
              <a:spcBef>
                <a:spcPts val="0"/>
              </a:spcBef>
              <a:spcAft>
                <a:spcPts val="0"/>
              </a:spcAft>
              <a:buClr>
                <a:schemeClr val="dk1"/>
              </a:buClr>
              <a:buSzPts val="1400"/>
              <a:buChar char="■"/>
              <a:defRPr/>
            </a:lvl3pPr>
            <a:lvl4pPr indent="-317500" lvl="3" marL="1828800" algn="l">
              <a:lnSpc>
                <a:spcPct val="110000"/>
              </a:lnSpc>
              <a:spcBef>
                <a:spcPts val="0"/>
              </a:spcBef>
              <a:spcAft>
                <a:spcPts val="0"/>
              </a:spcAft>
              <a:buClr>
                <a:schemeClr val="dk1"/>
              </a:buClr>
              <a:buSzPts val="1400"/>
              <a:buChar char="●"/>
              <a:defRPr/>
            </a:lvl4pPr>
            <a:lvl5pPr indent="-317500" lvl="4" marL="2286000" algn="l">
              <a:lnSpc>
                <a:spcPct val="11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6" name="Google Shape;26;p24"/>
          <p:cNvSpPr txBox="1"/>
          <p:nvPr>
            <p:ph idx="12" type="sldNum"/>
          </p:nvPr>
        </p:nvSpPr>
        <p:spPr>
          <a:xfrm>
            <a:off x="11320333" y="6241345"/>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Avenir"/>
              <a:buNone/>
              <a:defRPr b="0" i="0" sz="1200" u="none" cap="none" strike="noStrike">
                <a:solidFill>
                  <a:srgbClr val="888888"/>
                </a:solidFill>
                <a:latin typeface="Avenir"/>
                <a:ea typeface="Avenir"/>
                <a:cs typeface="Avenir"/>
                <a:sym typeface="Avenir"/>
              </a:defRPr>
            </a:lvl1pPr>
            <a:lvl2pPr indent="0" lvl="1" marL="0" algn="r">
              <a:buClr>
                <a:srgbClr val="888888"/>
              </a:buClr>
              <a:buSzPts val="1200"/>
              <a:buFont typeface="Avenir"/>
              <a:buNone/>
              <a:defRPr b="0" i="0" sz="1200" u="none" cap="none" strike="noStrike">
                <a:solidFill>
                  <a:srgbClr val="888888"/>
                </a:solidFill>
                <a:latin typeface="Avenir"/>
                <a:ea typeface="Avenir"/>
                <a:cs typeface="Avenir"/>
                <a:sym typeface="Avenir"/>
              </a:defRPr>
            </a:lvl2pPr>
            <a:lvl3pPr indent="0" lvl="2" marL="0" algn="r">
              <a:buClr>
                <a:srgbClr val="888888"/>
              </a:buClr>
              <a:buSzPts val="1200"/>
              <a:buFont typeface="Avenir"/>
              <a:buNone/>
              <a:defRPr b="0" i="0" sz="1200" u="none" cap="none" strike="noStrike">
                <a:solidFill>
                  <a:srgbClr val="888888"/>
                </a:solidFill>
                <a:latin typeface="Avenir"/>
                <a:ea typeface="Avenir"/>
                <a:cs typeface="Avenir"/>
                <a:sym typeface="Avenir"/>
              </a:defRPr>
            </a:lvl3pPr>
            <a:lvl4pPr indent="0" lvl="3" marL="0" algn="r">
              <a:buClr>
                <a:srgbClr val="888888"/>
              </a:buClr>
              <a:buSzPts val="1200"/>
              <a:buFont typeface="Avenir"/>
              <a:buNone/>
              <a:defRPr b="0" i="0" sz="1200" u="none" cap="none" strike="noStrike">
                <a:solidFill>
                  <a:srgbClr val="888888"/>
                </a:solidFill>
                <a:latin typeface="Avenir"/>
                <a:ea typeface="Avenir"/>
                <a:cs typeface="Avenir"/>
                <a:sym typeface="Avenir"/>
              </a:defRPr>
            </a:lvl4pPr>
            <a:lvl5pPr indent="0" lvl="4" marL="0" algn="r">
              <a:buClr>
                <a:srgbClr val="888888"/>
              </a:buClr>
              <a:buSzPts val="1200"/>
              <a:buFont typeface="Avenir"/>
              <a:buNone/>
              <a:defRPr b="0" i="0" sz="1200" u="none" cap="none" strike="noStrike">
                <a:solidFill>
                  <a:srgbClr val="888888"/>
                </a:solidFill>
                <a:latin typeface="Avenir"/>
                <a:ea typeface="Avenir"/>
                <a:cs typeface="Avenir"/>
                <a:sym typeface="Avenir"/>
              </a:defRPr>
            </a:lvl5pPr>
            <a:lvl6pPr indent="0" lvl="5" marL="0" algn="r">
              <a:buClr>
                <a:srgbClr val="888888"/>
              </a:buClr>
              <a:buSzPts val="1200"/>
              <a:buFont typeface="Avenir"/>
              <a:buNone/>
              <a:defRPr b="0" i="0" sz="1200" u="none" cap="none" strike="noStrike">
                <a:solidFill>
                  <a:srgbClr val="888888"/>
                </a:solidFill>
                <a:latin typeface="Avenir"/>
                <a:ea typeface="Avenir"/>
                <a:cs typeface="Avenir"/>
                <a:sym typeface="Avenir"/>
              </a:defRPr>
            </a:lvl6pPr>
            <a:lvl7pPr indent="0" lvl="6" marL="0" algn="r">
              <a:buClr>
                <a:srgbClr val="888888"/>
              </a:buClr>
              <a:buSzPts val="1200"/>
              <a:buFont typeface="Avenir"/>
              <a:buNone/>
              <a:defRPr b="0" i="0" sz="1200" u="none" cap="none" strike="noStrike">
                <a:solidFill>
                  <a:srgbClr val="888888"/>
                </a:solidFill>
                <a:latin typeface="Avenir"/>
                <a:ea typeface="Avenir"/>
                <a:cs typeface="Avenir"/>
                <a:sym typeface="Avenir"/>
              </a:defRPr>
            </a:lvl7pPr>
            <a:lvl8pPr indent="0" lvl="7" marL="0" algn="r">
              <a:buClr>
                <a:srgbClr val="888888"/>
              </a:buClr>
              <a:buSzPts val="1200"/>
              <a:buFont typeface="Avenir"/>
              <a:buNone/>
              <a:defRPr b="0" i="0" sz="1200" u="none" cap="none" strike="noStrike">
                <a:solidFill>
                  <a:srgbClr val="888888"/>
                </a:solidFill>
                <a:latin typeface="Avenir"/>
                <a:ea typeface="Avenir"/>
                <a:cs typeface="Avenir"/>
                <a:sym typeface="Avenir"/>
              </a:defRPr>
            </a:lvl8pPr>
            <a:lvl9pPr indent="0" lvl="8" marL="0" algn="r">
              <a:buClr>
                <a:srgbClr val="888888"/>
              </a:buClr>
              <a:buSzPts val="1200"/>
              <a:buFont typeface="Avenir"/>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2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23"/>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0000"/>
              </a:lnSpc>
              <a:spcBef>
                <a:spcPts val="0"/>
              </a:spcBef>
              <a:spcAft>
                <a:spcPts val="0"/>
              </a:spcAft>
              <a:buClr>
                <a:schemeClr val="lt1"/>
              </a:buClr>
              <a:buSzPts val="1800"/>
              <a:buChar char="●"/>
              <a:defRPr/>
            </a:lvl1pPr>
            <a:lvl2pPr indent="-317500" lvl="1" marL="914400" algn="l">
              <a:lnSpc>
                <a:spcPct val="110000"/>
              </a:lnSpc>
              <a:spcBef>
                <a:spcPts val="0"/>
              </a:spcBef>
              <a:spcAft>
                <a:spcPts val="0"/>
              </a:spcAft>
              <a:buClr>
                <a:schemeClr val="lt1"/>
              </a:buClr>
              <a:buSzPts val="1400"/>
              <a:buChar char="○"/>
              <a:defRPr/>
            </a:lvl2pPr>
            <a:lvl3pPr indent="-317500" lvl="2" marL="1371600" algn="l">
              <a:lnSpc>
                <a:spcPct val="110000"/>
              </a:lnSpc>
              <a:spcBef>
                <a:spcPts val="0"/>
              </a:spcBef>
              <a:spcAft>
                <a:spcPts val="0"/>
              </a:spcAft>
              <a:buClr>
                <a:schemeClr val="lt1"/>
              </a:buClr>
              <a:buSzPts val="1400"/>
              <a:buChar char="■"/>
              <a:defRPr/>
            </a:lvl3pPr>
            <a:lvl4pPr indent="-317500" lvl="3" marL="1828800" algn="l">
              <a:lnSpc>
                <a:spcPct val="110000"/>
              </a:lnSpc>
              <a:spcBef>
                <a:spcPts val="0"/>
              </a:spcBef>
              <a:spcAft>
                <a:spcPts val="0"/>
              </a:spcAft>
              <a:buClr>
                <a:schemeClr val="lt1"/>
              </a:buClr>
              <a:buSzPts val="1400"/>
              <a:buChar char="●"/>
              <a:defRPr/>
            </a:lvl4pPr>
            <a:lvl5pPr indent="-317500" lvl="4" marL="2286000" algn="l">
              <a:lnSpc>
                <a:spcPct val="110000"/>
              </a:lnSpc>
              <a:spcBef>
                <a:spcPts val="0"/>
              </a:spcBef>
              <a:spcAft>
                <a:spcPts val="0"/>
              </a:spcAft>
              <a:buClr>
                <a:schemeClr val="lt1"/>
              </a:buClr>
              <a:buSzPts val="1400"/>
              <a:buChar char="○"/>
              <a:defRPr/>
            </a:lvl5pPr>
            <a:lvl6pPr indent="-317500" lvl="5" marL="2743200" algn="l">
              <a:lnSpc>
                <a:spcPct val="90000"/>
              </a:lnSpc>
              <a:spcBef>
                <a:spcPts val="0"/>
              </a:spcBef>
              <a:spcAft>
                <a:spcPts val="0"/>
              </a:spcAft>
              <a:buClr>
                <a:schemeClr val="lt1"/>
              </a:buClr>
              <a:buSzPts val="1400"/>
              <a:buChar char="■"/>
              <a:defRPr/>
            </a:lvl6pPr>
            <a:lvl7pPr indent="-317500" lvl="6" marL="3200400" algn="l">
              <a:lnSpc>
                <a:spcPct val="90000"/>
              </a:lnSpc>
              <a:spcBef>
                <a:spcPts val="0"/>
              </a:spcBef>
              <a:spcAft>
                <a:spcPts val="0"/>
              </a:spcAft>
              <a:buClr>
                <a:schemeClr val="lt1"/>
              </a:buClr>
              <a:buSzPts val="1400"/>
              <a:buChar char="●"/>
              <a:defRPr/>
            </a:lvl7pPr>
            <a:lvl8pPr indent="-317500" lvl="7" marL="3657600" algn="l">
              <a:lnSpc>
                <a:spcPct val="90000"/>
              </a:lnSpc>
              <a:spcBef>
                <a:spcPts val="0"/>
              </a:spcBef>
              <a:spcAft>
                <a:spcPts val="0"/>
              </a:spcAft>
              <a:buClr>
                <a:schemeClr val="lt1"/>
              </a:buClr>
              <a:buSzPts val="1400"/>
              <a:buChar char="○"/>
              <a:defRPr/>
            </a:lvl8pPr>
            <a:lvl9pPr indent="-317500" lvl="8" marL="4114800" algn="l">
              <a:lnSpc>
                <a:spcPct val="90000"/>
              </a:lnSpc>
              <a:spcBef>
                <a:spcPts val="0"/>
              </a:spcBef>
              <a:spcAft>
                <a:spcPts val="0"/>
              </a:spcAft>
              <a:buClr>
                <a:schemeClr val="lt1"/>
              </a:buClr>
              <a:buSzPts val="1400"/>
              <a:buChar char="■"/>
              <a:defRPr/>
            </a:lvl9pPr>
          </a:lstStyle>
          <a:p/>
        </p:txBody>
      </p:sp>
      <p:sp>
        <p:nvSpPr>
          <p:cNvPr id="36" name="Google Shape;36;p23"/>
          <p:cNvSpPr txBox="1"/>
          <p:nvPr>
            <p:ph idx="12" type="sldNum"/>
          </p:nvPr>
        </p:nvSpPr>
        <p:spPr>
          <a:xfrm>
            <a:off x="11320333" y="6241345"/>
            <a:ext cx="731600" cy="524800"/>
          </a:xfrm>
          <a:prstGeom prst="rect">
            <a:avLst/>
          </a:prstGeom>
          <a:noFill/>
          <a:ln>
            <a:noFill/>
          </a:ln>
        </p:spPr>
        <p:txBody>
          <a:bodyPr anchorCtr="0" anchor="ctr" bIns="91425" lIns="91425" spcFirstLastPara="1" rIns="91425" wrap="square" tIns="91425">
            <a:normAutofit/>
          </a:bodyPr>
          <a:lstStyle>
            <a:lvl1pPr indent="0" lvl="0" marL="0" algn="r">
              <a:buClr>
                <a:schemeClr val="lt1"/>
              </a:buClr>
              <a:buSzPts val="1200"/>
              <a:buFont typeface="Avenir"/>
              <a:buNone/>
              <a:defRPr b="0" i="0" sz="1200" u="none" cap="none" strike="noStrike">
                <a:solidFill>
                  <a:schemeClr val="lt1"/>
                </a:solidFill>
                <a:latin typeface="Avenir"/>
                <a:ea typeface="Avenir"/>
                <a:cs typeface="Avenir"/>
                <a:sym typeface="Avenir"/>
              </a:defRPr>
            </a:lvl1pPr>
            <a:lvl2pPr indent="0" lvl="1" marL="0" algn="r">
              <a:buClr>
                <a:schemeClr val="lt1"/>
              </a:buClr>
              <a:buSzPts val="1200"/>
              <a:buFont typeface="Avenir"/>
              <a:buNone/>
              <a:defRPr b="0" i="0" sz="1200" u="none" cap="none" strike="noStrike">
                <a:solidFill>
                  <a:schemeClr val="lt1"/>
                </a:solidFill>
                <a:latin typeface="Avenir"/>
                <a:ea typeface="Avenir"/>
                <a:cs typeface="Avenir"/>
                <a:sym typeface="Avenir"/>
              </a:defRPr>
            </a:lvl2pPr>
            <a:lvl3pPr indent="0" lvl="2" marL="0" algn="r">
              <a:buClr>
                <a:schemeClr val="lt1"/>
              </a:buClr>
              <a:buSzPts val="1200"/>
              <a:buFont typeface="Avenir"/>
              <a:buNone/>
              <a:defRPr b="0" i="0" sz="1200" u="none" cap="none" strike="noStrike">
                <a:solidFill>
                  <a:schemeClr val="lt1"/>
                </a:solidFill>
                <a:latin typeface="Avenir"/>
                <a:ea typeface="Avenir"/>
                <a:cs typeface="Avenir"/>
                <a:sym typeface="Avenir"/>
              </a:defRPr>
            </a:lvl3pPr>
            <a:lvl4pPr indent="0" lvl="3" marL="0" algn="r">
              <a:buClr>
                <a:schemeClr val="lt1"/>
              </a:buClr>
              <a:buSzPts val="1200"/>
              <a:buFont typeface="Avenir"/>
              <a:buNone/>
              <a:defRPr b="0" i="0" sz="1200" u="none" cap="none" strike="noStrike">
                <a:solidFill>
                  <a:schemeClr val="lt1"/>
                </a:solidFill>
                <a:latin typeface="Avenir"/>
                <a:ea typeface="Avenir"/>
                <a:cs typeface="Avenir"/>
                <a:sym typeface="Avenir"/>
              </a:defRPr>
            </a:lvl4pPr>
            <a:lvl5pPr indent="0" lvl="4" marL="0" algn="r">
              <a:buClr>
                <a:schemeClr val="lt1"/>
              </a:buClr>
              <a:buSzPts val="1200"/>
              <a:buFont typeface="Avenir"/>
              <a:buNone/>
              <a:defRPr b="0" i="0" sz="1200" u="none" cap="none" strike="noStrike">
                <a:solidFill>
                  <a:schemeClr val="lt1"/>
                </a:solidFill>
                <a:latin typeface="Avenir"/>
                <a:ea typeface="Avenir"/>
                <a:cs typeface="Avenir"/>
                <a:sym typeface="Avenir"/>
              </a:defRPr>
            </a:lvl5pPr>
            <a:lvl6pPr indent="0" lvl="5" marL="0" algn="r">
              <a:buClr>
                <a:schemeClr val="lt1"/>
              </a:buClr>
              <a:buSzPts val="1200"/>
              <a:buFont typeface="Avenir"/>
              <a:buNone/>
              <a:defRPr b="0" i="0" sz="1200" u="none" cap="none" strike="noStrike">
                <a:solidFill>
                  <a:schemeClr val="lt1"/>
                </a:solidFill>
                <a:latin typeface="Avenir"/>
                <a:ea typeface="Avenir"/>
                <a:cs typeface="Avenir"/>
                <a:sym typeface="Avenir"/>
              </a:defRPr>
            </a:lvl6pPr>
            <a:lvl7pPr indent="0" lvl="6" marL="0" algn="r">
              <a:buClr>
                <a:schemeClr val="lt1"/>
              </a:buClr>
              <a:buSzPts val="1200"/>
              <a:buFont typeface="Avenir"/>
              <a:buNone/>
              <a:defRPr b="0" i="0" sz="1200" u="none" cap="none" strike="noStrike">
                <a:solidFill>
                  <a:schemeClr val="lt1"/>
                </a:solidFill>
                <a:latin typeface="Avenir"/>
                <a:ea typeface="Avenir"/>
                <a:cs typeface="Avenir"/>
                <a:sym typeface="Avenir"/>
              </a:defRPr>
            </a:lvl7pPr>
            <a:lvl8pPr indent="0" lvl="7" marL="0" algn="r">
              <a:buClr>
                <a:schemeClr val="lt1"/>
              </a:buClr>
              <a:buSzPts val="1200"/>
              <a:buFont typeface="Avenir"/>
              <a:buNone/>
              <a:defRPr b="0" i="0" sz="1200" u="none" cap="none" strike="noStrike">
                <a:solidFill>
                  <a:schemeClr val="lt1"/>
                </a:solidFill>
                <a:latin typeface="Avenir"/>
                <a:ea typeface="Avenir"/>
                <a:cs typeface="Avenir"/>
                <a:sym typeface="Avenir"/>
              </a:defRPr>
            </a:lvl8pPr>
            <a:lvl9pPr indent="0" lvl="8" marL="0" algn="r">
              <a:buClr>
                <a:schemeClr val="lt1"/>
              </a:buClr>
              <a:buSzPts val="1200"/>
              <a:buFont typeface="Avenir"/>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21"/>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40" name="Google Shape;40;p21"/>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21"/>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 name="Google Shape;44;p21"/>
          <p:cNvSpPr/>
          <p:nvPr/>
        </p:nvSpPr>
        <p:spPr>
          <a:xfrm flipH="1" rot="10800000">
            <a:off x="578652" y="4501201"/>
            <a:ext cx="11034696" cy="18288"/>
          </a:xfrm>
          <a:prstGeom prst="rect">
            <a:avLst/>
          </a:prstGeom>
          <a:solidFill>
            <a:srgbClr val="F6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25"/>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7" name="Google Shape;47;p25"/>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8" name="Google Shape;48;p25"/>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9" name="Google Shape;49;p2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5"/>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500"/>
              </a:spcBef>
              <a:spcAft>
                <a:spcPts val="0"/>
              </a:spcAft>
              <a:buClr>
                <a:schemeClr val="lt1"/>
              </a:buClr>
              <a:buSzPts val="1800"/>
              <a:buChar char="•"/>
              <a:defRPr/>
            </a:lvl2pPr>
            <a:lvl3pPr indent="-342900" lvl="2" marL="1371600" algn="l">
              <a:lnSpc>
                <a:spcPct val="110000"/>
              </a:lnSpc>
              <a:spcBef>
                <a:spcPts val="500"/>
              </a:spcBef>
              <a:spcAft>
                <a:spcPts val="0"/>
              </a:spcAft>
              <a:buClr>
                <a:schemeClr val="lt1"/>
              </a:buClr>
              <a:buSzPts val="1800"/>
              <a:buChar char="•"/>
              <a:defRPr/>
            </a:lvl3pPr>
            <a:lvl4pPr indent="-342900" lvl="3" marL="1828800" algn="l">
              <a:lnSpc>
                <a:spcPct val="110000"/>
              </a:lnSpc>
              <a:spcBef>
                <a:spcPts val="500"/>
              </a:spcBef>
              <a:spcAft>
                <a:spcPts val="0"/>
              </a:spcAft>
              <a:buClr>
                <a:schemeClr val="lt1"/>
              </a:buClr>
              <a:buSzPts val="1800"/>
              <a:buChar char="•"/>
              <a:defRPr/>
            </a:lvl4pPr>
            <a:lvl5pPr indent="-342900" lvl="4" marL="2286000" algn="l">
              <a:lnSpc>
                <a:spcPct val="11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25"/>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26"/>
          <p:cNvSpPr/>
          <p:nvPr/>
        </p:nvSpPr>
        <p:spPr>
          <a:xfrm>
            <a:off x="558210" y="4981421"/>
            <a:ext cx="11134956" cy="822960"/>
          </a:xfrm>
          <a:prstGeom prst="rect">
            <a:avLst/>
          </a:prstGeom>
          <a:solidFill>
            <a:schemeClr val="dk1"/>
          </a:solidFill>
          <a:ln cap="flat" cmpd="sng" w="12700">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6" name="Google Shape;56;p26"/>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7" name="Google Shape;57;p26"/>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600"/>
              <a:buFont typeface="Avenir"/>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6"/>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lt1"/>
              </a:buClr>
              <a:buSzPts val="2000"/>
              <a:buNone/>
              <a:defRPr sz="2000">
                <a:solidFill>
                  <a:schemeClr val="lt1"/>
                </a:solidFill>
              </a:defRPr>
            </a:lvl1pPr>
            <a:lvl2pPr indent="-228600" lvl="1" marL="914400" algn="l">
              <a:lnSpc>
                <a:spcPct val="110000"/>
              </a:lnSpc>
              <a:spcBef>
                <a:spcPts val="500"/>
              </a:spcBef>
              <a:spcAft>
                <a:spcPts val="0"/>
              </a:spcAft>
              <a:buClr>
                <a:schemeClr val="lt1"/>
              </a:buClr>
              <a:buSzPts val="2000"/>
              <a:buNone/>
              <a:defRPr sz="2000">
                <a:solidFill>
                  <a:schemeClr val="lt1"/>
                </a:solidFill>
              </a:defRPr>
            </a:lvl2pPr>
            <a:lvl3pPr indent="-228600" lvl="2" marL="1371600" algn="l">
              <a:lnSpc>
                <a:spcPct val="110000"/>
              </a:lnSpc>
              <a:spcBef>
                <a:spcPts val="500"/>
              </a:spcBef>
              <a:spcAft>
                <a:spcPts val="0"/>
              </a:spcAft>
              <a:buClr>
                <a:schemeClr val="lt1"/>
              </a:buClr>
              <a:buSzPts val="1800"/>
              <a:buNone/>
              <a:defRPr sz="1800">
                <a:solidFill>
                  <a:schemeClr val="lt1"/>
                </a:solidFill>
              </a:defRPr>
            </a:lvl3pPr>
            <a:lvl4pPr indent="-228600" lvl="3" marL="1828800" algn="l">
              <a:lnSpc>
                <a:spcPct val="110000"/>
              </a:lnSpc>
              <a:spcBef>
                <a:spcPts val="500"/>
              </a:spcBef>
              <a:spcAft>
                <a:spcPts val="0"/>
              </a:spcAft>
              <a:buClr>
                <a:schemeClr val="lt1"/>
              </a:buClr>
              <a:buSzPts val="1600"/>
              <a:buNone/>
              <a:defRPr sz="1600">
                <a:solidFill>
                  <a:schemeClr val="lt1"/>
                </a:solidFill>
              </a:defRPr>
            </a:lvl4pPr>
            <a:lvl5pPr indent="-228600" lvl="4" marL="2286000" algn="l">
              <a:lnSpc>
                <a:spcPct val="11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9" name="Google Shape;5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27"/>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4" name="Google Shape;64;p27"/>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5" name="Google Shape;65;p27"/>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6" name="Google Shape;66;p2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500"/>
              </a:spcBef>
              <a:spcAft>
                <a:spcPts val="0"/>
              </a:spcAft>
              <a:buClr>
                <a:schemeClr val="lt1"/>
              </a:buClr>
              <a:buSzPts val="1800"/>
              <a:buChar char="•"/>
              <a:defRPr/>
            </a:lvl2pPr>
            <a:lvl3pPr indent="-342900" lvl="2" marL="1371600" algn="l">
              <a:lnSpc>
                <a:spcPct val="110000"/>
              </a:lnSpc>
              <a:spcBef>
                <a:spcPts val="500"/>
              </a:spcBef>
              <a:spcAft>
                <a:spcPts val="0"/>
              </a:spcAft>
              <a:buClr>
                <a:schemeClr val="lt1"/>
              </a:buClr>
              <a:buSzPts val="1800"/>
              <a:buChar char="•"/>
              <a:defRPr/>
            </a:lvl3pPr>
            <a:lvl4pPr indent="-342900" lvl="3" marL="1828800" algn="l">
              <a:lnSpc>
                <a:spcPct val="110000"/>
              </a:lnSpc>
              <a:spcBef>
                <a:spcPts val="500"/>
              </a:spcBef>
              <a:spcAft>
                <a:spcPts val="0"/>
              </a:spcAft>
              <a:buClr>
                <a:schemeClr val="lt1"/>
              </a:buClr>
              <a:buSzPts val="1800"/>
              <a:buChar char="•"/>
              <a:defRPr/>
            </a:lvl4pPr>
            <a:lvl5pPr indent="-342900" lvl="4" marL="2286000" algn="l">
              <a:lnSpc>
                <a:spcPct val="11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27"/>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500"/>
              </a:spcBef>
              <a:spcAft>
                <a:spcPts val="0"/>
              </a:spcAft>
              <a:buClr>
                <a:schemeClr val="lt1"/>
              </a:buClr>
              <a:buSzPts val="1800"/>
              <a:buChar char="•"/>
              <a:defRPr/>
            </a:lvl2pPr>
            <a:lvl3pPr indent="-342900" lvl="2" marL="1371600" algn="l">
              <a:lnSpc>
                <a:spcPct val="110000"/>
              </a:lnSpc>
              <a:spcBef>
                <a:spcPts val="500"/>
              </a:spcBef>
              <a:spcAft>
                <a:spcPts val="0"/>
              </a:spcAft>
              <a:buClr>
                <a:schemeClr val="lt1"/>
              </a:buClr>
              <a:buSzPts val="1800"/>
              <a:buChar char="•"/>
              <a:defRPr/>
            </a:lvl3pPr>
            <a:lvl4pPr indent="-342900" lvl="3" marL="1828800" algn="l">
              <a:lnSpc>
                <a:spcPct val="110000"/>
              </a:lnSpc>
              <a:spcBef>
                <a:spcPts val="500"/>
              </a:spcBef>
              <a:spcAft>
                <a:spcPts val="0"/>
              </a:spcAft>
              <a:buClr>
                <a:schemeClr val="lt1"/>
              </a:buClr>
              <a:buSzPts val="1800"/>
              <a:buChar char="•"/>
              <a:defRPr/>
            </a:lvl4pPr>
            <a:lvl5pPr indent="-342900" lvl="4" marL="2286000" algn="l">
              <a:lnSpc>
                <a:spcPct val="11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9" name="Google Shape;69;p2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28"/>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4" name="Google Shape;74;p28"/>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5" name="Google Shape;75;p28"/>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6" name="Google Shape;76;p2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8"/>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lt1"/>
              </a:buClr>
              <a:buSzPts val="2400"/>
              <a:buNone/>
              <a:defRPr b="1" sz="2400" cap="none"/>
            </a:lvl1pPr>
            <a:lvl2pPr indent="-228600" lvl="1" marL="914400" algn="l">
              <a:lnSpc>
                <a:spcPct val="110000"/>
              </a:lnSpc>
              <a:spcBef>
                <a:spcPts val="500"/>
              </a:spcBef>
              <a:spcAft>
                <a:spcPts val="0"/>
              </a:spcAft>
              <a:buClr>
                <a:schemeClr val="lt1"/>
              </a:buClr>
              <a:buSzPts val="2000"/>
              <a:buNone/>
              <a:defRPr b="1" sz="2000"/>
            </a:lvl2pPr>
            <a:lvl3pPr indent="-228600" lvl="2" marL="1371600" algn="l">
              <a:lnSpc>
                <a:spcPct val="110000"/>
              </a:lnSpc>
              <a:spcBef>
                <a:spcPts val="500"/>
              </a:spcBef>
              <a:spcAft>
                <a:spcPts val="0"/>
              </a:spcAft>
              <a:buClr>
                <a:schemeClr val="lt1"/>
              </a:buClr>
              <a:buSzPts val="1800"/>
              <a:buNone/>
              <a:defRPr b="1" sz="1800"/>
            </a:lvl3pPr>
            <a:lvl4pPr indent="-228600" lvl="3" marL="1828800" algn="l">
              <a:lnSpc>
                <a:spcPct val="110000"/>
              </a:lnSpc>
              <a:spcBef>
                <a:spcPts val="500"/>
              </a:spcBef>
              <a:spcAft>
                <a:spcPts val="0"/>
              </a:spcAft>
              <a:buClr>
                <a:schemeClr val="lt1"/>
              </a:buClr>
              <a:buSzPts val="1600"/>
              <a:buNone/>
              <a:defRPr b="1" sz="1600"/>
            </a:lvl4pPr>
            <a:lvl5pPr indent="-228600" lvl="4" marL="2286000" algn="l">
              <a:lnSpc>
                <a:spcPct val="11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8" name="Google Shape;78;p28"/>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lt1"/>
              </a:buClr>
              <a:buSzPts val="2400"/>
              <a:buChar char="•"/>
              <a:defRPr sz="2400"/>
            </a:lvl1pPr>
            <a:lvl2pPr indent="-355600" lvl="1" marL="914400" algn="l">
              <a:lnSpc>
                <a:spcPct val="110000"/>
              </a:lnSpc>
              <a:spcBef>
                <a:spcPts val="500"/>
              </a:spcBef>
              <a:spcAft>
                <a:spcPts val="0"/>
              </a:spcAft>
              <a:buClr>
                <a:schemeClr val="lt1"/>
              </a:buClr>
              <a:buSzPts val="2000"/>
              <a:buChar char="•"/>
              <a:defRPr sz="2000"/>
            </a:lvl2pPr>
            <a:lvl3pPr indent="-342900" lvl="2" marL="1371600" algn="l">
              <a:lnSpc>
                <a:spcPct val="110000"/>
              </a:lnSpc>
              <a:spcBef>
                <a:spcPts val="500"/>
              </a:spcBef>
              <a:spcAft>
                <a:spcPts val="0"/>
              </a:spcAft>
              <a:buClr>
                <a:schemeClr val="lt1"/>
              </a:buClr>
              <a:buSzPts val="1800"/>
              <a:buChar char="•"/>
              <a:defRPr sz="1800"/>
            </a:lvl3pPr>
            <a:lvl4pPr indent="-342900" lvl="3" marL="1828800" algn="l">
              <a:lnSpc>
                <a:spcPct val="110000"/>
              </a:lnSpc>
              <a:spcBef>
                <a:spcPts val="500"/>
              </a:spcBef>
              <a:spcAft>
                <a:spcPts val="0"/>
              </a:spcAft>
              <a:buClr>
                <a:schemeClr val="lt1"/>
              </a:buClr>
              <a:buSzPts val="1800"/>
              <a:buChar char="•"/>
              <a:defRPr/>
            </a:lvl4pPr>
            <a:lvl5pPr indent="-342900" lvl="4" marL="2286000" algn="l">
              <a:lnSpc>
                <a:spcPct val="11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9" name="Google Shape;79;p28"/>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lt1"/>
              </a:buClr>
              <a:buSzPts val="2400"/>
              <a:buNone/>
              <a:defRPr b="1" sz="2400" cap="none"/>
            </a:lvl1pPr>
            <a:lvl2pPr indent="-228600" lvl="1" marL="914400" algn="l">
              <a:lnSpc>
                <a:spcPct val="110000"/>
              </a:lnSpc>
              <a:spcBef>
                <a:spcPts val="500"/>
              </a:spcBef>
              <a:spcAft>
                <a:spcPts val="0"/>
              </a:spcAft>
              <a:buClr>
                <a:schemeClr val="lt1"/>
              </a:buClr>
              <a:buSzPts val="2000"/>
              <a:buNone/>
              <a:defRPr b="1" sz="2000"/>
            </a:lvl2pPr>
            <a:lvl3pPr indent="-228600" lvl="2" marL="1371600" algn="l">
              <a:lnSpc>
                <a:spcPct val="110000"/>
              </a:lnSpc>
              <a:spcBef>
                <a:spcPts val="500"/>
              </a:spcBef>
              <a:spcAft>
                <a:spcPts val="0"/>
              </a:spcAft>
              <a:buClr>
                <a:schemeClr val="lt1"/>
              </a:buClr>
              <a:buSzPts val="1800"/>
              <a:buNone/>
              <a:defRPr b="1" sz="1800"/>
            </a:lvl3pPr>
            <a:lvl4pPr indent="-228600" lvl="3" marL="1828800" algn="l">
              <a:lnSpc>
                <a:spcPct val="110000"/>
              </a:lnSpc>
              <a:spcBef>
                <a:spcPts val="500"/>
              </a:spcBef>
              <a:spcAft>
                <a:spcPts val="0"/>
              </a:spcAft>
              <a:buClr>
                <a:schemeClr val="lt1"/>
              </a:buClr>
              <a:buSzPts val="1600"/>
              <a:buNone/>
              <a:defRPr b="1" sz="1600"/>
            </a:lvl4pPr>
            <a:lvl5pPr indent="-228600" lvl="4" marL="2286000" algn="l">
              <a:lnSpc>
                <a:spcPct val="11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80" name="Google Shape;80;p28"/>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lt1"/>
              </a:buClr>
              <a:buSzPts val="2400"/>
              <a:buChar char="•"/>
              <a:defRPr sz="2400"/>
            </a:lvl1pPr>
            <a:lvl2pPr indent="-355600" lvl="1" marL="914400" algn="l">
              <a:lnSpc>
                <a:spcPct val="110000"/>
              </a:lnSpc>
              <a:spcBef>
                <a:spcPts val="500"/>
              </a:spcBef>
              <a:spcAft>
                <a:spcPts val="0"/>
              </a:spcAft>
              <a:buClr>
                <a:schemeClr val="lt1"/>
              </a:buClr>
              <a:buSzPts val="2000"/>
              <a:buChar char="•"/>
              <a:defRPr sz="2000"/>
            </a:lvl2pPr>
            <a:lvl3pPr indent="-342900" lvl="2" marL="1371600" algn="l">
              <a:lnSpc>
                <a:spcPct val="110000"/>
              </a:lnSpc>
              <a:spcBef>
                <a:spcPts val="500"/>
              </a:spcBef>
              <a:spcAft>
                <a:spcPts val="0"/>
              </a:spcAft>
              <a:buClr>
                <a:schemeClr val="lt1"/>
              </a:buClr>
              <a:buSzPts val="1800"/>
              <a:buChar char="•"/>
              <a:defRPr sz="1800"/>
            </a:lvl3pPr>
            <a:lvl4pPr indent="-342900" lvl="3" marL="1828800" algn="l">
              <a:lnSpc>
                <a:spcPct val="110000"/>
              </a:lnSpc>
              <a:spcBef>
                <a:spcPts val="500"/>
              </a:spcBef>
              <a:spcAft>
                <a:spcPts val="0"/>
              </a:spcAft>
              <a:buClr>
                <a:schemeClr val="lt1"/>
              </a:buClr>
              <a:buSzPts val="1800"/>
              <a:buChar char="•"/>
              <a:defRPr/>
            </a:lvl4pPr>
            <a:lvl5pPr indent="-342900" lvl="4" marL="2286000" algn="l">
              <a:lnSpc>
                <a:spcPct val="11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2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29"/>
          <p:cNvSpPr/>
          <p:nvPr/>
        </p:nvSpPr>
        <p:spPr>
          <a:xfrm>
            <a:off x="665853" y="1533525"/>
            <a:ext cx="10917063" cy="3790950"/>
          </a:xfrm>
          <a:prstGeom prst="rect">
            <a:avLst/>
          </a:prstGeom>
          <a:solidFill>
            <a:schemeClr val="dk1"/>
          </a:solidFill>
          <a:ln cap="flat" cmpd="sng" w="12700">
            <a:solidFill>
              <a:srgbClr val="FBFCFB"/>
            </a:solidFill>
            <a:prstDash val="solid"/>
            <a:miter lim="800000"/>
            <a:headEnd len="sm" w="sm" type="none"/>
            <a:tailEnd len="sm" w="sm" type="none"/>
          </a:ln>
          <a:effectLst>
            <a:outerShdw blurRad="50800" rotWithShape="0" algn="tl" dir="2700000" dist="38100">
              <a:srgbClr val="17242A">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6" name="Google Shape;86;p29"/>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7" name="Google Shape;87;p29"/>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 name="Shape 27"/>
        <p:cNvGrpSpPr/>
        <p:nvPr/>
      </p:nvGrpSpPr>
      <p:grpSpPr>
        <a:xfrm>
          <a:off x="0" y="0"/>
          <a:ext cx="0" cy="0"/>
          <a:chOff x="0" y="0"/>
          <a:chExt cx="0" cy="0"/>
        </a:xfrm>
      </p:grpSpPr>
      <p:sp>
        <p:nvSpPr>
          <p:cNvPr id="28" name="Google Shape;2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1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30" name="Google Shape;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32" name="Google Shape;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22.png"/><Relationship Id="rId8"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Sphere of mesh and nodes" id="130" name="Google Shape;130;p1"/>
          <p:cNvPicPr preferRelativeResize="0"/>
          <p:nvPr/>
        </p:nvPicPr>
        <p:blipFill rotWithShape="1">
          <a:blip r:embed="rId3">
            <a:alphaModFix/>
          </a:blip>
          <a:srcRect b="0" l="5200" r="0" t="0"/>
          <a:stretch/>
        </p:blipFill>
        <p:spPr>
          <a:xfrm>
            <a:off x="3523488" y="10"/>
            <a:ext cx="8668512" cy="6857990"/>
          </a:xfrm>
          <a:prstGeom prst="rect">
            <a:avLst/>
          </a:prstGeom>
          <a:noFill/>
          <a:ln>
            <a:noFill/>
          </a:ln>
        </p:spPr>
      </p:pic>
      <p:sp>
        <p:nvSpPr>
          <p:cNvPr id="131" name="Google Shape;131;p1"/>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2" name="Google Shape;132;p1"/>
          <p:cNvSpPr txBox="1"/>
          <p:nvPr>
            <p:ph type="ctr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rPr>
              <a:t>Electrical Fault Classification</a:t>
            </a:r>
            <a:endParaRPr/>
          </a:p>
        </p:txBody>
      </p:sp>
      <p:sp>
        <p:nvSpPr>
          <p:cNvPr id="133" name="Google Shape;133;p1"/>
          <p:cNvSpPr txBox="1"/>
          <p:nvPr>
            <p:ph idx="1" type="subTitle"/>
          </p:nvPr>
        </p:nvSpPr>
        <p:spPr>
          <a:xfrm>
            <a:off x="477980" y="4872922"/>
            <a:ext cx="7345220" cy="120814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2000"/>
              <a:buNone/>
            </a:pPr>
            <a:r>
              <a:rPr lang="en-US" sz="2000">
                <a:solidFill>
                  <a:schemeClr val="lt1"/>
                </a:solidFill>
              </a:rPr>
              <a:t>Chad Hucey | Deep Suchak | Isha Jain | Tanish Kandivlikar</a:t>
            </a:r>
            <a:endParaRPr sz="2000">
              <a:solidFill>
                <a:schemeClr val="lt1"/>
              </a:solidFill>
            </a:endParaRPr>
          </a:p>
          <a:p>
            <a:pPr indent="0" lvl="0" marL="0" rtl="0" algn="l">
              <a:lnSpc>
                <a:spcPct val="110000"/>
              </a:lnSpc>
              <a:spcBef>
                <a:spcPts val="1600"/>
              </a:spcBef>
              <a:spcAft>
                <a:spcPts val="0"/>
              </a:spcAft>
              <a:buClr>
                <a:schemeClr val="dk1"/>
              </a:buClr>
              <a:buSzPts val="2000"/>
              <a:buNone/>
            </a:pPr>
            <a:r>
              <a:t/>
            </a:r>
            <a:endParaRPr sz="2000">
              <a:solidFill>
                <a:schemeClr val="lt1"/>
              </a:solidFill>
            </a:endParaRPr>
          </a:p>
        </p:txBody>
      </p:sp>
      <p:sp>
        <p:nvSpPr>
          <p:cNvPr id="134" name="Google Shape;134;p1"/>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5" name="Google Shape;135;p1"/>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32"/>
                                        </p:tgtEl>
                                        <p:attrNameLst>
                                          <p:attrName>style.visibility</p:attrName>
                                        </p:attrNameLst>
                                      </p:cBhvr>
                                      <p:to>
                                        <p:strVal val="visible"/>
                                      </p:to>
                                    </p:set>
                                    <p:animEffect filter="fade" transition="in">
                                      <p:cBhvr>
                                        <p:cTn dur="700"/>
                                        <p:tgtEl>
                                          <p:spTgt spid="132"/>
                                        </p:tgtEl>
                                      </p:cBhvr>
                                    </p:animEffect>
                                  </p:childTnLst>
                                </p:cTn>
                              </p:par>
                              <p:par>
                                <p:cTn fill="hold" nodeType="withEffect" presetClass="entr" presetID="10" presetSubtype="0">
                                  <p:stCondLst>
                                    <p:cond delay="150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700"/>
                                        <p:tgtEl>
                                          <p:spTgt spid="133">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700"/>
                                        <p:tgtEl>
                                          <p:spTgt spid="13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8" name="Shape 288"/>
        <p:cNvGrpSpPr/>
        <p:nvPr/>
      </p:nvGrpSpPr>
      <p:grpSpPr>
        <a:xfrm>
          <a:off x="0" y="0"/>
          <a:ext cx="0" cy="0"/>
          <a:chOff x="0" y="0"/>
          <a:chExt cx="0" cy="0"/>
        </a:xfrm>
      </p:grpSpPr>
      <p:sp>
        <p:nvSpPr>
          <p:cNvPr id="289" name="Google Shape;289;p10"/>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0" name="Google Shape;290;p10"/>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1" name="Google Shape;291;p10"/>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2" name="Google Shape;292;p1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3" name="Google Shape;293;p10"/>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4000"/>
              <a:t>Machine Learning</a:t>
            </a:r>
            <a:endParaRPr/>
          </a:p>
        </p:txBody>
      </p:sp>
      <p:sp>
        <p:nvSpPr>
          <p:cNvPr id="294" name="Google Shape;294;p10"/>
          <p:cNvSpPr/>
          <p:nvPr/>
        </p:nvSpPr>
        <p:spPr>
          <a:xfrm>
            <a:off x="865953" y="1634502"/>
            <a:ext cx="10451592" cy="9144"/>
          </a:xfrm>
          <a:prstGeom prst="rect">
            <a:avLst/>
          </a:prstGeom>
          <a:solidFill>
            <a:srgbClr val="FEFEFE">
              <a:alpha val="29803"/>
            </a:srgbClr>
          </a:solidFill>
          <a:ln cap="flat" cmpd="sng" w="9525">
            <a:solidFill>
              <a:srgbClr val="FEFEFE">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5" name="Google Shape;295;p10"/>
          <p:cNvSpPr/>
          <p:nvPr/>
        </p:nvSpPr>
        <p:spPr>
          <a:xfrm flipH="1" rot="10800000">
            <a:off x="841248" y="1538176"/>
            <a:ext cx="1873457" cy="109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296" name="Google Shape;296;p10"/>
          <p:cNvGrpSpPr/>
          <p:nvPr/>
        </p:nvGrpSpPr>
        <p:grpSpPr>
          <a:xfrm>
            <a:off x="1407171" y="2066953"/>
            <a:ext cx="9377657" cy="4076148"/>
            <a:chOff x="568971" y="140687"/>
            <a:chExt cx="9377657" cy="4076148"/>
          </a:xfrm>
        </p:grpSpPr>
        <p:sp>
          <p:nvSpPr>
            <p:cNvPr id="297" name="Google Shape;297;p10"/>
            <p:cNvSpPr/>
            <p:nvPr/>
          </p:nvSpPr>
          <p:spPr>
            <a:xfrm>
              <a:off x="568971" y="140687"/>
              <a:ext cx="1509048" cy="141298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p:nvPr/>
          </p:nvSpPr>
          <p:spPr>
            <a:xfrm>
              <a:off x="568971" y="1728947"/>
              <a:ext cx="4311566" cy="6055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
            <p:cNvSpPr txBox="1"/>
            <p:nvPr/>
          </p:nvSpPr>
          <p:spPr>
            <a:xfrm>
              <a:off x="568971" y="1728947"/>
              <a:ext cx="4311566" cy="6055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800"/>
                <a:buFont typeface="Avenir"/>
                <a:buNone/>
              </a:pPr>
              <a:r>
                <a:rPr b="1" lang="en-US" sz="2800">
                  <a:solidFill>
                    <a:schemeClr val="lt1"/>
                  </a:solidFill>
                  <a:latin typeface="Avenir"/>
                  <a:ea typeface="Avenir"/>
                  <a:cs typeface="Avenir"/>
                  <a:sym typeface="Avenir"/>
                </a:rPr>
                <a:t>Random Forest:</a:t>
              </a:r>
              <a:endParaRPr sz="2800">
                <a:solidFill>
                  <a:schemeClr val="lt1"/>
                </a:solidFill>
                <a:latin typeface="Avenir"/>
                <a:ea typeface="Avenir"/>
                <a:cs typeface="Avenir"/>
                <a:sym typeface="Avenir"/>
              </a:endParaRPr>
            </a:p>
          </p:txBody>
        </p:sp>
        <p:sp>
          <p:nvSpPr>
            <p:cNvPr id="300" name="Google Shape;300;p10"/>
            <p:cNvSpPr/>
            <p:nvPr/>
          </p:nvSpPr>
          <p:spPr>
            <a:xfrm>
              <a:off x="568971" y="2416035"/>
              <a:ext cx="4311566" cy="180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txBox="1"/>
            <p:nvPr/>
          </p:nvSpPr>
          <p:spPr>
            <a:xfrm>
              <a:off x="568971" y="2416035"/>
              <a:ext cx="4311566" cy="180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700"/>
                <a:buFont typeface="Avenir"/>
                <a:buNone/>
              </a:pPr>
              <a:r>
                <a:rPr lang="en-US" sz="1700">
                  <a:solidFill>
                    <a:schemeClr val="lt1"/>
                  </a:solidFill>
                  <a:latin typeface="Avenir"/>
                  <a:ea typeface="Avenir"/>
                  <a:cs typeface="Avenir"/>
                  <a:sym typeface="Avenir"/>
                </a:rPr>
                <a:t>Electrical fault detection can be complex and might not be well-modeled by a single decision tree.</a:t>
              </a:r>
              <a:endParaRPr sz="1700">
                <a:solidFill>
                  <a:schemeClr val="lt1"/>
                </a:solidFill>
                <a:latin typeface="Avenir"/>
                <a:ea typeface="Avenir"/>
                <a:cs typeface="Avenir"/>
                <a:sym typeface="Avenir"/>
              </a:endParaRPr>
            </a:p>
            <a:p>
              <a:pPr indent="0" lvl="0" marL="0" marR="0" rtl="0" algn="l">
                <a:lnSpc>
                  <a:spcPct val="100000"/>
                </a:lnSpc>
                <a:spcBef>
                  <a:spcPts val="595"/>
                </a:spcBef>
                <a:spcAft>
                  <a:spcPts val="0"/>
                </a:spcAft>
                <a:buClr>
                  <a:schemeClr val="lt1"/>
                </a:buClr>
                <a:buSzPts val="1700"/>
                <a:buFont typeface="Avenir"/>
                <a:buNone/>
              </a:pPr>
              <a:r>
                <a:rPr lang="en-US" sz="1700">
                  <a:solidFill>
                    <a:schemeClr val="lt1"/>
                  </a:solidFill>
                  <a:latin typeface="Avenir"/>
                  <a:ea typeface="Avenir"/>
                  <a:cs typeface="Avenir"/>
                  <a:sym typeface="Avenir"/>
                </a:rPr>
                <a:t>Random forests can capture a wider range of fault signatures by combining the learning power of multiple trees.</a:t>
              </a:r>
              <a:br>
                <a:rPr lang="en-US" sz="1700">
                  <a:solidFill>
                    <a:schemeClr val="lt1"/>
                  </a:solidFill>
                  <a:latin typeface="Avenir"/>
                  <a:ea typeface="Avenir"/>
                  <a:cs typeface="Avenir"/>
                  <a:sym typeface="Avenir"/>
                </a:rPr>
              </a:br>
              <a:endParaRPr sz="1700">
                <a:solidFill>
                  <a:schemeClr val="lt1"/>
                </a:solidFill>
                <a:latin typeface="Avenir"/>
                <a:ea typeface="Avenir"/>
                <a:cs typeface="Avenir"/>
                <a:sym typeface="Avenir"/>
              </a:endParaRPr>
            </a:p>
          </p:txBody>
        </p:sp>
        <p:sp>
          <p:nvSpPr>
            <p:cNvPr id="302" name="Google Shape;302;p10"/>
            <p:cNvSpPr/>
            <p:nvPr/>
          </p:nvSpPr>
          <p:spPr>
            <a:xfrm>
              <a:off x="5635062" y="140687"/>
              <a:ext cx="1509048" cy="141298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p:nvPr/>
          </p:nvSpPr>
          <p:spPr>
            <a:xfrm>
              <a:off x="5635062" y="1728947"/>
              <a:ext cx="4311566" cy="6055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txBox="1"/>
            <p:nvPr/>
          </p:nvSpPr>
          <p:spPr>
            <a:xfrm>
              <a:off x="5635062" y="1728947"/>
              <a:ext cx="4311566" cy="6055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800"/>
                <a:buFont typeface="Avenir"/>
                <a:buNone/>
              </a:pPr>
              <a:r>
                <a:rPr b="1" lang="en-US" sz="2800">
                  <a:solidFill>
                    <a:schemeClr val="lt1"/>
                  </a:solidFill>
                  <a:latin typeface="Avenir"/>
                  <a:ea typeface="Avenir"/>
                  <a:cs typeface="Avenir"/>
                  <a:sym typeface="Avenir"/>
                </a:rPr>
                <a:t>Support Vector Machine:</a:t>
              </a:r>
              <a:endParaRPr sz="2800">
                <a:solidFill>
                  <a:schemeClr val="lt1"/>
                </a:solidFill>
                <a:latin typeface="Avenir"/>
                <a:ea typeface="Avenir"/>
                <a:cs typeface="Avenir"/>
                <a:sym typeface="Avenir"/>
              </a:endParaRPr>
            </a:p>
          </p:txBody>
        </p:sp>
        <p:sp>
          <p:nvSpPr>
            <p:cNvPr id="305" name="Google Shape;305;p10"/>
            <p:cNvSpPr/>
            <p:nvPr/>
          </p:nvSpPr>
          <p:spPr>
            <a:xfrm>
              <a:off x="5635062" y="2416035"/>
              <a:ext cx="4311566" cy="180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txBox="1"/>
            <p:nvPr/>
          </p:nvSpPr>
          <p:spPr>
            <a:xfrm>
              <a:off x="5635062" y="2416035"/>
              <a:ext cx="4311566" cy="180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700"/>
                <a:buFont typeface="Avenir"/>
                <a:buNone/>
              </a:pPr>
              <a:r>
                <a:rPr lang="en-US" sz="1700">
                  <a:solidFill>
                    <a:schemeClr val="lt1"/>
                  </a:solidFill>
                  <a:latin typeface="Avenir"/>
                  <a:ea typeface="Avenir"/>
                  <a:cs typeface="Avenir"/>
                  <a:sym typeface="Avenir"/>
                </a:rPr>
                <a:t>SVMs can model complex, non-linear relationships using the kernel trick, and they focus on maximizing the margin, which can lead to better generalization.</a:t>
              </a:r>
              <a:endParaRPr sz="1700">
                <a:solidFill>
                  <a:schemeClr val="lt1"/>
                </a:solidFill>
                <a:latin typeface="Avenir"/>
                <a:ea typeface="Avenir"/>
                <a:cs typeface="Avenir"/>
                <a:sym typeface="Avenir"/>
              </a:endParaRPr>
            </a:p>
            <a:p>
              <a:pPr indent="0" lvl="0" marL="0" marR="0" rtl="0" algn="l">
                <a:lnSpc>
                  <a:spcPct val="100000"/>
                </a:lnSpc>
                <a:spcBef>
                  <a:spcPts val="595"/>
                </a:spcBef>
                <a:spcAft>
                  <a:spcPts val="0"/>
                </a:spcAft>
                <a:buClr>
                  <a:schemeClr val="lt1"/>
                </a:buClr>
                <a:buSzPts val="1700"/>
                <a:buFont typeface="Avenir"/>
                <a:buNone/>
              </a:pPr>
              <a:r>
                <a:rPr lang="en-US" sz="1700">
                  <a:solidFill>
                    <a:schemeClr val="lt1"/>
                  </a:solidFill>
                  <a:latin typeface="Avenir"/>
                  <a:ea typeface="Avenir"/>
                  <a:cs typeface="Avenir"/>
                  <a:sym typeface="Avenir"/>
                </a:rPr>
                <a:t>The ability of SVMs to use different kernels allows them to model the complex boundaries that could occur in the feature space of electrical signals.</a:t>
              </a:r>
              <a:endParaRPr sz="1700">
                <a:solidFill>
                  <a:schemeClr val="lt1"/>
                </a:solidFill>
                <a:latin typeface="Avenir"/>
                <a:ea typeface="Avenir"/>
                <a:cs typeface="Avenir"/>
                <a:sym typeface="Aveni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lt1"/>
              </a:buClr>
              <a:buSzPct val="75757"/>
              <a:buFont typeface="Avenir"/>
              <a:buNone/>
            </a:pPr>
            <a:r>
              <a:rPr lang="en-US"/>
              <a:t>Results</a:t>
            </a:r>
            <a:endParaRPr/>
          </a:p>
        </p:txBody>
      </p:sp>
      <p:grpSp>
        <p:nvGrpSpPr>
          <p:cNvPr id="312" name="Google Shape;312;p12"/>
          <p:cNvGrpSpPr/>
          <p:nvPr/>
        </p:nvGrpSpPr>
        <p:grpSpPr>
          <a:xfrm>
            <a:off x="571499" y="2434973"/>
            <a:ext cx="4607170" cy="763600"/>
            <a:chOff x="1433145" y="1626577"/>
            <a:chExt cx="3931231" cy="1134208"/>
          </a:xfrm>
        </p:grpSpPr>
        <p:sp>
          <p:nvSpPr>
            <p:cNvPr id="313" name="Google Shape;313;p12"/>
            <p:cNvSpPr/>
            <p:nvPr/>
          </p:nvSpPr>
          <p:spPr>
            <a:xfrm>
              <a:off x="1433145" y="1626577"/>
              <a:ext cx="2840985" cy="1134208"/>
            </a:xfrm>
            <a:prstGeom prst="rect">
              <a:avLst/>
            </a:prstGeom>
            <a:solidFill>
              <a:schemeClr val="accent1"/>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Logistic Regression</a:t>
              </a:r>
              <a:endParaRPr/>
            </a:p>
            <a:p>
              <a:pPr indent="0" lvl="0" marL="0" marR="0" rtl="0" algn="ctr">
                <a:spcBef>
                  <a:spcPts val="0"/>
                </a:spcBef>
                <a:spcAft>
                  <a:spcPts val="0"/>
                </a:spcAft>
                <a:buNone/>
              </a:pPr>
              <a:r>
                <a:rPr lang="en-US" sz="1800">
                  <a:solidFill>
                    <a:schemeClr val="lt1"/>
                  </a:solidFill>
                  <a:latin typeface="Avenir"/>
                  <a:ea typeface="Avenir"/>
                  <a:cs typeface="Avenir"/>
                  <a:sym typeface="Avenir"/>
                </a:rPr>
                <a:t>”multiclass” =  multinominal</a:t>
              </a:r>
              <a:endParaRPr/>
            </a:p>
          </p:txBody>
        </p:sp>
        <p:sp>
          <p:nvSpPr>
            <p:cNvPr id="314" name="Google Shape;314;p12"/>
            <p:cNvSpPr/>
            <p:nvPr/>
          </p:nvSpPr>
          <p:spPr>
            <a:xfrm>
              <a:off x="4274130" y="1626577"/>
              <a:ext cx="1090246" cy="1134208"/>
            </a:xfrm>
            <a:prstGeom prst="rect">
              <a:avLst/>
            </a:prstGeom>
            <a:solidFill>
              <a:srgbClr val="EFADEF"/>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65%</a:t>
              </a:r>
              <a:endParaRPr/>
            </a:p>
          </p:txBody>
        </p:sp>
      </p:grpSp>
      <p:grpSp>
        <p:nvGrpSpPr>
          <p:cNvPr id="315" name="Google Shape;315;p12"/>
          <p:cNvGrpSpPr/>
          <p:nvPr/>
        </p:nvGrpSpPr>
        <p:grpSpPr>
          <a:xfrm>
            <a:off x="571499" y="3339950"/>
            <a:ext cx="4607170" cy="763600"/>
            <a:chOff x="1433145" y="1626577"/>
            <a:chExt cx="3931231" cy="1134208"/>
          </a:xfrm>
        </p:grpSpPr>
        <p:sp>
          <p:nvSpPr>
            <p:cNvPr id="316" name="Google Shape;316;p12"/>
            <p:cNvSpPr/>
            <p:nvPr/>
          </p:nvSpPr>
          <p:spPr>
            <a:xfrm>
              <a:off x="1433145" y="1626577"/>
              <a:ext cx="2840985" cy="1134208"/>
            </a:xfrm>
            <a:prstGeom prst="rect">
              <a:avLst/>
            </a:prstGeom>
            <a:solidFill>
              <a:schemeClr val="accent2"/>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KNN</a:t>
              </a:r>
              <a:endParaRPr/>
            </a:p>
            <a:p>
              <a:pPr indent="0" lvl="0" marL="0" marR="0" rtl="0" algn="ctr">
                <a:spcBef>
                  <a:spcPts val="0"/>
                </a:spcBef>
                <a:spcAft>
                  <a:spcPts val="0"/>
                </a:spcAft>
                <a:buNone/>
              </a:pPr>
              <a:r>
                <a:rPr lang="en-US" sz="1800">
                  <a:solidFill>
                    <a:schemeClr val="lt1"/>
                  </a:solidFill>
                  <a:latin typeface="Cambria"/>
                  <a:ea typeface="Cambria"/>
                  <a:cs typeface="Cambria"/>
                  <a:sym typeface="Cambria"/>
                </a:rPr>
                <a:t>“n_neighbors” = 5</a:t>
              </a:r>
              <a:endParaRPr sz="1800">
                <a:solidFill>
                  <a:schemeClr val="lt1"/>
                </a:solidFill>
                <a:latin typeface="Avenir"/>
                <a:ea typeface="Avenir"/>
                <a:cs typeface="Avenir"/>
                <a:sym typeface="Avenir"/>
              </a:endParaRPr>
            </a:p>
          </p:txBody>
        </p:sp>
        <p:sp>
          <p:nvSpPr>
            <p:cNvPr id="317" name="Google Shape;317;p12"/>
            <p:cNvSpPr/>
            <p:nvPr/>
          </p:nvSpPr>
          <p:spPr>
            <a:xfrm>
              <a:off x="4274130" y="1626577"/>
              <a:ext cx="1090246" cy="1134208"/>
            </a:xfrm>
            <a:prstGeom prst="rect">
              <a:avLst/>
            </a:prstGeom>
            <a:solidFill>
              <a:srgbClr val="CFA2ED"/>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79.3%</a:t>
              </a:r>
              <a:endParaRPr/>
            </a:p>
          </p:txBody>
        </p:sp>
      </p:grpSp>
      <p:grpSp>
        <p:nvGrpSpPr>
          <p:cNvPr id="318" name="Google Shape;318;p12"/>
          <p:cNvGrpSpPr/>
          <p:nvPr/>
        </p:nvGrpSpPr>
        <p:grpSpPr>
          <a:xfrm>
            <a:off x="571499" y="4190065"/>
            <a:ext cx="4607170" cy="763600"/>
            <a:chOff x="1433145" y="1626577"/>
            <a:chExt cx="3931231" cy="1134208"/>
          </a:xfrm>
        </p:grpSpPr>
        <p:sp>
          <p:nvSpPr>
            <p:cNvPr id="319" name="Google Shape;319;p12"/>
            <p:cNvSpPr/>
            <p:nvPr/>
          </p:nvSpPr>
          <p:spPr>
            <a:xfrm>
              <a:off x="1433145" y="1626577"/>
              <a:ext cx="2840985" cy="1134208"/>
            </a:xfrm>
            <a:prstGeom prst="rect">
              <a:avLst/>
            </a:prstGeom>
            <a:solidFill>
              <a:schemeClr val="accent3"/>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Decision Tree</a:t>
              </a:r>
              <a:endParaRPr/>
            </a:p>
            <a:p>
              <a:pPr indent="0" lvl="0" marL="0" marR="0" rtl="0" algn="ctr">
                <a:spcBef>
                  <a:spcPts val="0"/>
                </a:spcBef>
                <a:spcAft>
                  <a:spcPts val="0"/>
                </a:spcAft>
                <a:buNone/>
              </a:pPr>
              <a:r>
                <a:rPr lang="en-US" sz="1800">
                  <a:solidFill>
                    <a:schemeClr val="lt1"/>
                  </a:solidFill>
                  <a:latin typeface="Cambria"/>
                  <a:ea typeface="Cambria"/>
                  <a:cs typeface="Cambria"/>
                  <a:sym typeface="Cambria"/>
                </a:rPr>
                <a:t>“max_depth” = 10</a:t>
              </a:r>
              <a:endParaRPr sz="1800">
                <a:solidFill>
                  <a:schemeClr val="lt1"/>
                </a:solidFill>
                <a:latin typeface="Avenir"/>
                <a:ea typeface="Avenir"/>
                <a:cs typeface="Avenir"/>
                <a:sym typeface="Avenir"/>
              </a:endParaRPr>
            </a:p>
          </p:txBody>
        </p:sp>
        <p:sp>
          <p:nvSpPr>
            <p:cNvPr id="320" name="Google Shape;320;p12"/>
            <p:cNvSpPr/>
            <p:nvPr/>
          </p:nvSpPr>
          <p:spPr>
            <a:xfrm>
              <a:off x="4274130" y="1626577"/>
              <a:ext cx="1090246" cy="1134208"/>
            </a:xfrm>
            <a:prstGeom prst="rect">
              <a:avLst/>
            </a:prstGeom>
            <a:solidFill>
              <a:srgbClr val="BAADEF"/>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83.3%</a:t>
              </a:r>
              <a:endParaRPr/>
            </a:p>
          </p:txBody>
        </p:sp>
      </p:grpSp>
      <p:grpSp>
        <p:nvGrpSpPr>
          <p:cNvPr id="321" name="Google Shape;321;p12"/>
          <p:cNvGrpSpPr/>
          <p:nvPr/>
        </p:nvGrpSpPr>
        <p:grpSpPr>
          <a:xfrm>
            <a:off x="571499" y="5040180"/>
            <a:ext cx="4607170" cy="763600"/>
            <a:chOff x="1433145" y="1626577"/>
            <a:chExt cx="3931231" cy="1134208"/>
          </a:xfrm>
        </p:grpSpPr>
        <p:sp>
          <p:nvSpPr>
            <p:cNvPr id="322" name="Google Shape;322;p12"/>
            <p:cNvSpPr/>
            <p:nvPr/>
          </p:nvSpPr>
          <p:spPr>
            <a:xfrm>
              <a:off x="1433145" y="1626577"/>
              <a:ext cx="2840985" cy="1134208"/>
            </a:xfrm>
            <a:prstGeom prst="rect">
              <a:avLst/>
            </a:prstGeom>
            <a:solidFill>
              <a:schemeClr val="accent4"/>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Random Forest</a:t>
              </a:r>
              <a:endParaRPr/>
            </a:p>
            <a:p>
              <a:pPr indent="0" lvl="0" marL="0" marR="0" rtl="0" algn="ctr">
                <a:spcBef>
                  <a:spcPts val="0"/>
                </a:spcBef>
                <a:spcAft>
                  <a:spcPts val="0"/>
                </a:spcAft>
                <a:buNone/>
              </a:pPr>
              <a:r>
                <a:rPr lang="en-US" sz="1800">
                  <a:solidFill>
                    <a:schemeClr val="lt1"/>
                  </a:solidFill>
                  <a:latin typeface="Cambria"/>
                  <a:ea typeface="Cambria"/>
                  <a:cs typeface="Cambria"/>
                  <a:sym typeface="Cambria"/>
                </a:rPr>
                <a:t>“n_estimators” = 100</a:t>
              </a:r>
              <a:endParaRPr sz="1800">
                <a:solidFill>
                  <a:schemeClr val="lt1"/>
                </a:solidFill>
                <a:latin typeface="Avenir"/>
                <a:ea typeface="Avenir"/>
                <a:cs typeface="Avenir"/>
                <a:sym typeface="Avenir"/>
              </a:endParaRPr>
            </a:p>
          </p:txBody>
        </p:sp>
        <p:sp>
          <p:nvSpPr>
            <p:cNvPr id="323" name="Google Shape;323;p12"/>
            <p:cNvSpPr/>
            <p:nvPr/>
          </p:nvSpPr>
          <p:spPr>
            <a:xfrm>
              <a:off x="4274130" y="1626577"/>
              <a:ext cx="1090246" cy="1134208"/>
            </a:xfrm>
            <a:prstGeom prst="rect">
              <a:avLst/>
            </a:prstGeom>
            <a:solidFill>
              <a:srgbClr val="A2B4ED"/>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87.2%</a:t>
              </a:r>
              <a:endParaRPr/>
            </a:p>
          </p:txBody>
        </p:sp>
      </p:grpSp>
      <p:grpSp>
        <p:nvGrpSpPr>
          <p:cNvPr id="324" name="Google Shape;324;p12"/>
          <p:cNvGrpSpPr/>
          <p:nvPr/>
        </p:nvGrpSpPr>
        <p:grpSpPr>
          <a:xfrm>
            <a:off x="571499" y="5882833"/>
            <a:ext cx="4607170" cy="763600"/>
            <a:chOff x="1433145" y="1626577"/>
            <a:chExt cx="3931231" cy="1134208"/>
          </a:xfrm>
        </p:grpSpPr>
        <p:sp>
          <p:nvSpPr>
            <p:cNvPr id="325" name="Google Shape;325;p12"/>
            <p:cNvSpPr/>
            <p:nvPr/>
          </p:nvSpPr>
          <p:spPr>
            <a:xfrm>
              <a:off x="1433145" y="1626577"/>
              <a:ext cx="2840985" cy="1134208"/>
            </a:xfrm>
            <a:prstGeom prst="rect">
              <a:avLst/>
            </a:prstGeom>
            <a:solidFill>
              <a:schemeClr val="accent5"/>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Support Vector Machine</a:t>
              </a:r>
              <a:endParaRPr/>
            </a:p>
            <a:p>
              <a:pPr indent="0" lvl="0" marL="0" marR="0" rtl="0" algn="ctr">
                <a:spcBef>
                  <a:spcPts val="0"/>
                </a:spcBef>
                <a:spcAft>
                  <a:spcPts val="0"/>
                </a:spcAft>
                <a:buNone/>
              </a:pPr>
              <a:r>
                <a:rPr lang="en-US" sz="1800">
                  <a:solidFill>
                    <a:schemeClr val="lt1"/>
                  </a:solidFill>
                  <a:latin typeface="Cambria"/>
                  <a:ea typeface="Cambria"/>
                  <a:cs typeface="Cambria"/>
                  <a:sym typeface="Cambria"/>
                </a:rPr>
                <a:t>“kernel” = rbf</a:t>
              </a:r>
              <a:endParaRPr sz="1800">
                <a:solidFill>
                  <a:schemeClr val="lt1"/>
                </a:solidFill>
                <a:latin typeface="Avenir"/>
                <a:ea typeface="Avenir"/>
                <a:cs typeface="Avenir"/>
                <a:sym typeface="Avenir"/>
              </a:endParaRPr>
            </a:p>
          </p:txBody>
        </p:sp>
        <p:sp>
          <p:nvSpPr>
            <p:cNvPr id="326" name="Google Shape;326;p12"/>
            <p:cNvSpPr/>
            <p:nvPr/>
          </p:nvSpPr>
          <p:spPr>
            <a:xfrm>
              <a:off x="4274130" y="1626577"/>
              <a:ext cx="1090246" cy="1134208"/>
            </a:xfrm>
            <a:prstGeom prst="rect">
              <a:avLst/>
            </a:prstGeom>
            <a:solidFill>
              <a:srgbClr val="ADD8EF"/>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76.1%</a:t>
              </a:r>
              <a:endParaRPr/>
            </a:p>
          </p:txBody>
        </p:sp>
      </p:grpSp>
      <p:sp>
        <p:nvSpPr>
          <p:cNvPr id="327" name="Google Shape;327;p12"/>
          <p:cNvSpPr txBox="1"/>
          <p:nvPr/>
        </p:nvSpPr>
        <p:spPr>
          <a:xfrm>
            <a:off x="7121768" y="1506597"/>
            <a:ext cx="31740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venir"/>
                <a:ea typeface="Avenir"/>
                <a:cs typeface="Avenir"/>
                <a:sym typeface="Avenir"/>
              </a:rPr>
              <a:t>Tuned Models</a:t>
            </a:r>
            <a:endParaRPr/>
          </a:p>
        </p:txBody>
      </p:sp>
      <p:grpSp>
        <p:nvGrpSpPr>
          <p:cNvPr id="328" name="Google Shape;328;p12"/>
          <p:cNvGrpSpPr/>
          <p:nvPr/>
        </p:nvGrpSpPr>
        <p:grpSpPr>
          <a:xfrm>
            <a:off x="7230431" y="3339950"/>
            <a:ext cx="4607170" cy="763600"/>
            <a:chOff x="1433145" y="1626577"/>
            <a:chExt cx="3931231" cy="1134208"/>
          </a:xfrm>
        </p:grpSpPr>
        <p:sp>
          <p:nvSpPr>
            <p:cNvPr id="329" name="Google Shape;329;p12"/>
            <p:cNvSpPr/>
            <p:nvPr/>
          </p:nvSpPr>
          <p:spPr>
            <a:xfrm>
              <a:off x="1433145" y="1626577"/>
              <a:ext cx="2840985" cy="1134208"/>
            </a:xfrm>
            <a:prstGeom prst="rect">
              <a:avLst/>
            </a:prstGeom>
            <a:solidFill>
              <a:schemeClr val="accent2"/>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KNN</a:t>
              </a:r>
              <a:endParaRPr/>
            </a:p>
            <a:p>
              <a:pPr indent="0" lvl="0" marL="0" marR="0" rtl="0" algn="ctr">
                <a:spcBef>
                  <a:spcPts val="0"/>
                </a:spcBef>
                <a:spcAft>
                  <a:spcPts val="0"/>
                </a:spcAft>
                <a:buNone/>
              </a:pPr>
              <a:r>
                <a:rPr lang="en-US" sz="1800">
                  <a:solidFill>
                    <a:schemeClr val="lt1"/>
                  </a:solidFill>
                  <a:latin typeface="Cambria"/>
                  <a:ea typeface="Cambria"/>
                  <a:cs typeface="Cambria"/>
                  <a:sym typeface="Cambria"/>
                </a:rPr>
                <a:t>“n_neighbors” = 8</a:t>
              </a:r>
              <a:endParaRPr sz="1800">
                <a:solidFill>
                  <a:schemeClr val="lt1"/>
                </a:solidFill>
                <a:latin typeface="Avenir"/>
                <a:ea typeface="Avenir"/>
                <a:cs typeface="Avenir"/>
                <a:sym typeface="Avenir"/>
              </a:endParaRPr>
            </a:p>
          </p:txBody>
        </p:sp>
        <p:sp>
          <p:nvSpPr>
            <p:cNvPr id="330" name="Google Shape;330;p12"/>
            <p:cNvSpPr/>
            <p:nvPr/>
          </p:nvSpPr>
          <p:spPr>
            <a:xfrm>
              <a:off x="4274130" y="1626577"/>
              <a:ext cx="1090246" cy="1134208"/>
            </a:xfrm>
            <a:prstGeom prst="rect">
              <a:avLst/>
            </a:prstGeom>
            <a:solidFill>
              <a:srgbClr val="CFA2ED"/>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82.25%</a:t>
              </a:r>
              <a:endParaRPr/>
            </a:p>
          </p:txBody>
        </p:sp>
      </p:grpSp>
      <p:grpSp>
        <p:nvGrpSpPr>
          <p:cNvPr id="331" name="Google Shape;331;p12"/>
          <p:cNvGrpSpPr/>
          <p:nvPr/>
        </p:nvGrpSpPr>
        <p:grpSpPr>
          <a:xfrm>
            <a:off x="7230431" y="4190065"/>
            <a:ext cx="4607170" cy="763600"/>
            <a:chOff x="1433145" y="1626577"/>
            <a:chExt cx="3931231" cy="1134208"/>
          </a:xfrm>
        </p:grpSpPr>
        <p:sp>
          <p:nvSpPr>
            <p:cNvPr id="332" name="Google Shape;332;p12"/>
            <p:cNvSpPr/>
            <p:nvPr/>
          </p:nvSpPr>
          <p:spPr>
            <a:xfrm>
              <a:off x="1433145" y="1626577"/>
              <a:ext cx="2840985" cy="1134208"/>
            </a:xfrm>
            <a:prstGeom prst="rect">
              <a:avLst/>
            </a:prstGeom>
            <a:solidFill>
              <a:schemeClr val="accent3"/>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Decision Tree</a:t>
              </a:r>
              <a:endParaRPr/>
            </a:p>
            <a:p>
              <a:pPr indent="0" lvl="0" marL="0" marR="0" rtl="0" algn="ctr">
                <a:spcBef>
                  <a:spcPts val="0"/>
                </a:spcBef>
                <a:spcAft>
                  <a:spcPts val="0"/>
                </a:spcAft>
                <a:buNone/>
              </a:pPr>
              <a:r>
                <a:rPr lang="en-US" sz="1800">
                  <a:solidFill>
                    <a:schemeClr val="lt1"/>
                  </a:solidFill>
                  <a:latin typeface="Cambria"/>
                  <a:ea typeface="Cambria"/>
                  <a:cs typeface="Cambria"/>
                  <a:sym typeface="Cambria"/>
                </a:rPr>
                <a:t>“max_depth” = 17</a:t>
              </a:r>
              <a:endParaRPr sz="1800">
                <a:solidFill>
                  <a:schemeClr val="lt1"/>
                </a:solidFill>
                <a:latin typeface="Avenir"/>
                <a:ea typeface="Avenir"/>
                <a:cs typeface="Avenir"/>
                <a:sym typeface="Avenir"/>
              </a:endParaRPr>
            </a:p>
          </p:txBody>
        </p:sp>
        <p:sp>
          <p:nvSpPr>
            <p:cNvPr id="333" name="Google Shape;333;p12"/>
            <p:cNvSpPr/>
            <p:nvPr/>
          </p:nvSpPr>
          <p:spPr>
            <a:xfrm>
              <a:off x="4274130" y="1626577"/>
              <a:ext cx="1090246" cy="1134208"/>
            </a:xfrm>
            <a:prstGeom prst="rect">
              <a:avLst/>
            </a:prstGeom>
            <a:solidFill>
              <a:srgbClr val="BAADEF"/>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85.69%</a:t>
              </a:r>
              <a:endParaRPr/>
            </a:p>
          </p:txBody>
        </p:sp>
      </p:grpSp>
      <p:grpSp>
        <p:nvGrpSpPr>
          <p:cNvPr id="334" name="Google Shape;334;p12"/>
          <p:cNvGrpSpPr/>
          <p:nvPr/>
        </p:nvGrpSpPr>
        <p:grpSpPr>
          <a:xfrm>
            <a:off x="7230431" y="5040180"/>
            <a:ext cx="4607170" cy="763600"/>
            <a:chOff x="1433145" y="1626577"/>
            <a:chExt cx="3931231" cy="1134208"/>
          </a:xfrm>
        </p:grpSpPr>
        <p:sp>
          <p:nvSpPr>
            <p:cNvPr id="335" name="Google Shape;335;p12"/>
            <p:cNvSpPr/>
            <p:nvPr/>
          </p:nvSpPr>
          <p:spPr>
            <a:xfrm>
              <a:off x="1433145" y="1626577"/>
              <a:ext cx="2840985" cy="1134208"/>
            </a:xfrm>
            <a:prstGeom prst="rect">
              <a:avLst/>
            </a:prstGeom>
            <a:solidFill>
              <a:schemeClr val="accent4"/>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Random Forest</a:t>
              </a:r>
              <a:endParaRPr/>
            </a:p>
            <a:p>
              <a:pPr indent="0" lvl="0" marL="0" marR="0" rtl="0" algn="ctr">
                <a:spcBef>
                  <a:spcPts val="0"/>
                </a:spcBef>
                <a:spcAft>
                  <a:spcPts val="0"/>
                </a:spcAft>
                <a:buNone/>
              </a:pPr>
              <a:r>
                <a:rPr lang="en-US" sz="1800">
                  <a:solidFill>
                    <a:schemeClr val="lt1"/>
                  </a:solidFill>
                  <a:latin typeface="Cambria"/>
                  <a:ea typeface="Cambria"/>
                  <a:cs typeface="Cambria"/>
                  <a:sym typeface="Cambria"/>
                </a:rPr>
                <a:t>“n_estimators” = 400</a:t>
              </a:r>
              <a:endParaRPr sz="1800">
                <a:solidFill>
                  <a:schemeClr val="lt1"/>
                </a:solidFill>
                <a:latin typeface="Avenir"/>
                <a:ea typeface="Avenir"/>
                <a:cs typeface="Avenir"/>
                <a:sym typeface="Avenir"/>
              </a:endParaRPr>
            </a:p>
          </p:txBody>
        </p:sp>
        <p:sp>
          <p:nvSpPr>
            <p:cNvPr id="336" name="Google Shape;336;p12"/>
            <p:cNvSpPr/>
            <p:nvPr/>
          </p:nvSpPr>
          <p:spPr>
            <a:xfrm>
              <a:off x="4274130" y="1626577"/>
              <a:ext cx="1090246" cy="1134208"/>
            </a:xfrm>
            <a:prstGeom prst="rect">
              <a:avLst/>
            </a:prstGeom>
            <a:solidFill>
              <a:srgbClr val="A2B4ED"/>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87.33%</a:t>
              </a:r>
              <a:endParaRPr/>
            </a:p>
          </p:txBody>
        </p:sp>
      </p:grpSp>
      <p:grpSp>
        <p:nvGrpSpPr>
          <p:cNvPr id="337" name="Google Shape;337;p12"/>
          <p:cNvGrpSpPr/>
          <p:nvPr/>
        </p:nvGrpSpPr>
        <p:grpSpPr>
          <a:xfrm>
            <a:off x="7230431" y="5882833"/>
            <a:ext cx="4607170" cy="763600"/>
            <a:chOff x="1433145" y="1626577"/>
            <a:chExt cx="3931231" cy="1134208"/>
          </a:xfrm>
        </p:grpSpPr>
        <p:sp>
          <p:nvSpPr>
            <p:cNvPr id="338" name="Google Shape;338;p12"/>
            <p:cNvSpPr/>
            <p:nvPr/>
          </p:nvSpPr>
          <p:spPr>
            <a:xfrm>
              <a:off x="1433145" y="1626577"/>
              <a:ext cx="2840985" cy="1134208"/>
            </a:xfrm>
            <a:prstGeom prst="rect">
              <a:avLst/>
            </a:prstGeom>
            <a:solidFill>
              <a:schemeClr val="accent5"/>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Support Vector Machine</a:t>
              </a:r>
              <a:endParaRPr/>
            </a:p>
            <a:p>
              <a:pPr indent="0" lvl="0" marL="0" marR="0" rtl="0" algn="ctr">
                <a:spcBef>
                  <a:spcPts val="0"/>
                </a:spcBef>
                <a:spcAft>
                  <a:spcPts val="0"/>
                </a:spcAft>
                <a:buClr>
                  <a:schemeClr val="lt1"/>
                </a:buClr>
                <a:buSzPts val="1600"/>
                <a:buFont typeface="Avenir"/>
                <a:buNone/>
              </a:pPr>
              <a:r>
                <a:rPr lang="en-US" sz="1600">
                  <a:solidFill>
                    <a:schemeClr val="lt1"/>
                  </a:solidFill>
                  <a:latin typeface="Avenir"/>
                  <a:ea typeface="Avenir"/>
                  <a:cs typeface="Avenir"/>
                  <a:sym typeface="Avenir"/>
                </a:rPr>
                <a:t>c = 100, gamma = 1, kernel = rbf</a:t>
              </a:r>
              <a:endParaRPr/>
            </a:p>
          </p:txBody>
        </p:sp>
        <p:sp>
          <p:nvSpPr>
            <p:cNvPr id="339" name="Google Shape;339;p12"/>
            <p:cNvSpPr/>
            <p:nvPr/>
          </p:nvSpPr>
          <p:spPr>
            <a:xfrm>
              <a:off x="4274130" y="1626577"/>
              <a:ext cx="1090246" cy="1134208"/>
            </a:xfrm>
            <a:prstGeom prst="rect">
              <a:avLst/>
            </a:prstGeom>
            <a:solidFill>
              <a:srgbClr val="ADD8EF"/>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83.26%</a:t>
              </a:r>
              <a:endParaRPr/>
            </a:p>
          </p:txBody>
        </p:sp>
      </p:grpSp>
      <p:sp>
        <p:nvSpPr>
          <p:cNvPr id="340" name="Google Shape;340;p12"/>
          <p:cNvSpPr txBox="1"/>
          <p:nvPr/>
        </p:nvSpPr>
        <p:spPr>
          <a:xfrm>
            <a:off x="513106" y="1523291"/>
            <a:ext cx="31740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venir"/>
                <a:ea typeface="Avenir"/>
                <a:cs typeface="Avenir"/>
                <a:sym typeface="Avenir"/>
              </a:rPr>
              <a:t>Baseline Models</a:t>
            </a:r>
            <a:endParaRPr/>
          </a:p>
        </p:txBody>
      </p:sp>
      <p:sp>
        <p:nvSpPr>
          <p:cNvPr id="341" name="Google Shape;341;p12"/>
          <p:cNvSpPr/>
          <p:nvPr/>
        </p:nvSpPr>
        <p:spPr>
          <a:xfrm>
            <a:off x="5451231" y="3912577"/>
            <a:ext cx="1562102" cy="1509403"/>
          </a:xfrm>
          <a:prstGeom prst="rightArrow">
            <a:avLst>
              <a:gd fmla="val 50000" name="adj1"/>
              <a:gd fmla="val 50000" name="adj2"/>
            </a:avLst>
          </a:prstGeom>
          <a:solidFill>
            <a:schemeClr val="lt2"/>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42" name="Google Shape;342;p12"/>
          <p:cNvGrpSpPr/>
          <p:nvPr/>
        </p:nvGrpSpPr>
        <p:grpSpPr>
          <a:xfrm>
            <a:off x="7230391" y="2391687"/>
            <a:ext cx="4606956" cy="763611"/>
            <a:chOff x="1433145" y="1626577"/>
            <a:chExt cx="3931185" cy="1134300"/>
          </a:xfrm>
        </p:grpSpPr>
        <p:sp>
          <p:nvSpPr>
            <p:cNvPr id="343" name="Google Shape;343;p12"/>
            <p:cNvSpPr/>
            <p:nvPr/>
          </p:nvSpPr>
          <p:spPr>
            <a:xfrm>
              <a:off x="1433145" y="1626577"/>
              <a:ext cx="2841000" cy="1134300"/>
            </a:xfrm>
            <a:prstGeom prst="rect">
              <a:avLst/>
            </a:prstGeom>
            <a:solidFill>
              <a:schemeClr val="accent1"/>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Logistic Regression</a:t>
              </a:r>
              <a:endParaRPr/>
            </a:p>
            <a:p>
              <a:pPr indent="0" lvl="0" marL="0" marR="0" rtl="0" algn="ctr">
                <a:spcBef>
                  <a:spcPts val="0"/>
                </a:spcBef>
                <a:spcAft>
                  <a:spcPts val="0"/>
                </a:spcAft>
                <a:buNone/>
              </a:pPr>
              <a:r>
                <a:rPr lang="en-US" sz="1800">
                  <a:solidFill>
                    <a:schemeClr val="lt1"/>
                  </a:solidFill>
                  <a:latin typeface="Avenir"/>
                  <a:ea typeface="Avenir"/>
                  <a:cs typeface="Avenir"/>
                  <a:sym typeface="Avenir"/>
                </a:rPr>
                <a:t>”multiclass” =  multinominal</a:t>
              </a:r>
              <a:endParaRPr/>
            </a:p>
          </p:txBody>
        </p:sp>
        <p:sp>
          <p:nvSpPr>
            <p:cNvPr id="344" name="Google Shape;344;p12"/>
            <p:cNvSpPr/>
            <p:nvPr/>
          </p:nvSpPr>
          <p:spPr>
            <a:xfrm>
              <a:off x="4274130" y="1626577"/>
              <a:ext cx="1090200" cy="1134300"/>
            </a:xfrm>
            <a:prstGeom prst="rect">
              <a:avLst/>
            </a:prstGeom>
            <a:solidFill>
              <a:srgbClr val="EFADEF"/>
            </a:solidFill>
            <a:ln cap="flat" cmpd="sng" w="12700">
              <a:solidFill>
                <a:srgbClr val="5B17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65%</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lt1"/>
              </a:buClr>
              <a:buSzPct val="75757"/>
              <a:buFont typeface="Avenir"/>
              <a:buNone/>
            </a:pPr>
            <a:r>
              <a:rPr lang="en-US"/>
              <a:t>Cross Validation and its Importance</a:t>
            </a:r>
            <a:endParaRPr/>
          </a:p>
        </p:txBody>
      </p:sp>
      <p:pic>
        <p:nvPicPr>
          <p:cNvPr id="350" name="Google Shape;350;p13"/>
          <p:cNvPicPr preferRelativeResize="0"/>
          <p:nvPr/>
        </p:nvPicPr>
        <p:blipFill rotWithShape="1">
          <a:blip r:embed="rId3">
            <a:alphaModFix/>
          </a:blip>
          <a:srcRect b="0" l="0" r="0" t="0"/>
          <a:stretch/>
        </p:blipFill>
        <p:spPr>
          <a:xfrm>
            <a:off x="662101" y="2188633"/>
            <a:ext cx="5499100" cy="3048000"/>
          </a:xfrm>
          <a:prstGeom prst="rect">
            <a:avLst/>
          </a:prstGeom>
          <a:noFill/>
          <a:ln>
            <a:noFill/>
          </a:ln>
        </p:spPr>
      </p:pic>
      <p:sp>
        <p:nvSpPr>
          <p:cNvPr id="351" name="Google Shape;351;p13"/>
          <p:cNvSpPr txBox="1"/>
          <p:nvPr/>
        </p:nvSpPr>
        <p:spPr>
          <a:xfrm>
            <a:off x="6812467" y="1191733"/>
            <a:ext cx="4877200" cy="42048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133">
                <a:solidFill>
                  <a:schemeClr val="lt1"/>
                </a:solidFill>
                <a:latin typeface="Average"/>
                <a:ea typeface="Average"/>
                <a:cs typeface="Average"/>
                <a:sym typeface="Average"/>
              </a:rPr>
              <a:t>Definition:</a:t>
            </a:r>
            <a:endParaRPr/>
          </a:p>
          <a:p>
            <a:pPr indent="0" lvl="0" marL="0" marR="0" rtl="0" algn="l">
              <a:spcBef>
                <a:spcPts val="0"/>
              </a:spcBef>
              <a:spcAft>
                <a:spcPts val="0"/>
              </a:spcAft>
              <a:buNone/>
            </a:pPr>
            <a:r>
              <a:t/>
            </a:r>
            <a:endParaRPr sz="933">
              <a:solidFill>
                <a:schemeClr val="lt1"/>
              </a:solidFill>
              <a:latin typeface="Average"/>
              <a:ea typeface="Average"/>
              <a:cs typeface="Average"/>
              <a:sym typeface="Average"/>
            </a:endParaRPr>
          </a:p>
          <a:p>
            <a:pPr indent="0" lvl="0" marL="0" marR="0" rtl="0" algn="l">
              <a:spcBef>
                <a:spcPts val="0"/>
              </a:spcBef>
              <a:spcAft>
                <a:spcPts val="0"/>
              </a:spcAft>
              <a:buNone/>
            </a:pPr>
            <a:r>
              <a:rPr lang="en-US" sz="1600">
                <a:solidFill>
                  <a:schemeClr val="lt1"/>
                </a:solidFill>
                <a:latin typeface="Average"/>
                <a:ea typeface="Average"/>
                <a:cs typeface="Average"/>
                <a:sym typeface="Average"/>
              </a:rPr>
              <a:t>Cross-validation is a key method in machine learning, assessing how well a model predicts new data. Instead of a single data split, it divides the dataset into subsets, training on one and testing on another in an iterative process. This thorough evaluation ensures the model's performance and reliability across diverse data scenarios.</a:t>
            </a:r>
            <a:endParaRPr/>
          </a:p>
          <a:p>
            <a:pPr indent="0" lvl="0" marL="0" marR="0" rtl="0" algn="l">
              <a:spcBef>
                <a:spcPts val="0"/>
              </a:spcBef>
              <a:spcAft>
                <a:spcPts val="0"/>
              </a:spcAft>
              <a:buNone/>
            </a:pPr>
            <a:r>
              <a:t/>
            </a:r>
            <a:endParaRPr sz="1600">
              <a:solidFill>
                <a:schemeClr val="lt1"/>
              </a:solidFill>
              <a:latin typeface="Average"/>
              <a:ea typeface="Average"/>
              <a:cs typeface="Average"/>
              <a:sym typeface="Average"/>
            </a:endParaRPr>
          </a:p>
          <a:p>
            <a:pPr indent="0" lvl="0" marL="0" marR="0" rtl="0" algn="l">
              <a:spcBef>
                <a:spcPts val="0"/>
              </a:spcBef>
              <a:spcAft>
                <a:spcPts val="0"/>
              </a:spcAft>
              <a:buNone/>
            </a:pPr>
            <a:r>
              <a:rPr lang="en-US" sz="2267">
                <a:solidFill>
                  <a:schemeClr val="lt1"/>
                </a:solidFill>
                <a:latin typeface="Average"/>
                <a:ea typeface="Average"/>
                <a:cs typeface="Average"/>
                <a:sym typeface="Average"/>
              </a:rPr>
              <a:t>Importance:</a:t>
            </a:r>
            <a:endParaRPr/>
          </a:p>
          <a:p>
            <a:pPr indent="0" lvl="0" marL="0" marR="0" rtl="0" algn="l">
              <a:spcBef>
                <a:spcPts val="0"/>
              </a:spcBef>
              <a:spcAft>
                <a:spcPts val="0"/>
              </a:spcAft>
              <a:buNone/>
            </a:pPr>
            <a:r>
              <a:t/>
            </a:r>
            <a:endParaRPr sz="933">
              <a:solidFill>
                <a:schemeClr val="lt1"/>
              </a:solidFill>
              <a:latin typeface="Average"/>
              <a:ea typeface="Average"/>
              <a:cs typeface="Average"/>
              <a:sym typeface="Average"/>
            </a:endParaRPr>
          </a:p>
          <a:p>
            <a:pPr indent="0" lvl="0" marL="0" marR="0" rtl="0" algn="l">
              <a:spcBef>
                <a:spcPts val="0"/>
              </a:spcBef>
              <a:spcAft>
                <a:spcPts val="0"/>
              </a:spcAft>
              <a:buNone/>
            </a:pPr>
            <a:r>
              <a:rPr lang="en-US" sz="1600">
                <a:solidFill>
                  <a:schemeClr val="lt1"/>
                </a:solidFill>
                <a:latin typeface="Average"/>
                <a:ea typeface="Average"/>
                <a:cs typeface="Average"/>
                <a:sym typeface="Average"/>
              </a:rPr>
              <a:t>Cross-validation is crucial for three main reasons.</a:t>
            </a:r>
            <a:endParaRPr/>
          </a:p>
          <a:p>
            <a:pPr indent="0" lvl="0" marL="0" marR="0" rtl="0" algn="l">
              <a:spcBef>
                <a:spcPts val="0"/>
              </a:spcBef>
              <a:spcAft>
                <a:spcPts val="0"/>
              </a:spcAft>
              <a:buNone/>
            </a:pPr>
            <a:r>
              <a:rPr lang="en-US" sz="1600">
                <a:solidFill>
                  <a:schemeClr val="lt1"/>
                </a:solidFill>
                <a:latin typeface="Average"/>
                <a:ea typeface="Average"/>
                <a:cs typeface="Average"/>
                <a:sym typeface="Average"/>
              </a:rPr>
              <a:t>-  it ensures a model can generalize, making accurate predictions on unseen data. </a:t>
            </a:r>
            <a:endParaRPr/>
          </a:p>
          <a:p>
            <a:pPr indent="0" lvl="0" marL="0" marR="0" rtl="0" algn="l">
              <a:spcBef>
                <a:spcPts val="0"/>
              </a:spcBef>
              <a:spcAft>
                <a:spcPts val="0"/>
              </a:spcAft>
              <a:buNone/>
            </a:pPr>
            <a:r>
              <a:rPr lang="en-US" sz="1600">
                <a:solidFill>
                  <a:schemeClr val="lt1"/>
                </a:solidFill>
                <a:latin typeface="Average"/>
                <a:ea typeface="Average"/>
                <a:cs typeface="Average"/>
                <a:sym typeface="Average"/>
              </a:rPr>
              <a:t>-  it provides a robust assessment of real-world performance by testing the model on various data subsets.</a:t>
            </a:r>
            <a:endParaRPr/>
          </a:p>
          <a:p>
            <a:pPr indent="0" lvl="0" marL="0" marR="0" rtl="0" algn="l">
              <a:spcBef>
                <a:spcPts val="0"/>
              </a:spcBef>
              <a:spcAft>
                <a:spcPts val="0"/>
              </a:spcAft>
              <a:buNone/>
            </a:pPr>
            <a:r>
              <a:rPr lang="en-US" sz="1600">
                <a:solidFill>
                  <a:schemeClr val="lt1"/>
                </a:solidFill>
                <a:latin typeface="Average"/>
                <a:ea typeface="Average"/>
                <a:cs typeface="Average"/>
                <a:sym typeface="Average"/>
              </a:rPr>
              <a:t>-  it cross-validation helps prevent overfitting, where a model may memorize the training data but struggle with new data.</a:t>
            </a:r>
            <a:endParaRPr/>
          </a:p>
        </p:txBody>
      </p:sp>
      <p:sp>
        <p:nvSpPr>
          <p:cNvPr id="352" name="Google Shape;352;p13"/>
          <p:cNvSpPr txBox="1"/>
          <p:nvPr/>
        </p:nvSpPr>
        <p:spPr>
          <a:xfrm>
            <a:off x="654567" y="5396600"/>
            <a:ext cx="5499200" cy="4696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lang="en-US" sz="1467">
                <a:solidFill>
                  <a:schemeClr val="lt1"/>
                </a:solidFill>
                <a:latin typeface="Average"/>
                <a:ea typeface="Average"/>
                <a:cs typeface="Average"/>
                <a:sym typeface="Average"/>
              </a:rPr>
              <a:t>cross-validation error v/s number of estimators in Random Forest Classifier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6" name="Shape 356"/>
        <p:cNvGrpSpPr/>
        <p:nvPr/>
      </p:nvGrpSpPr>
      <p:grpSpPr>
        <a:xfrm>
          <a:off x="0" y="0"/>
          <a:ext cx="0" cy="0"/>
          <a:chOff x="0" y="0"/>
          <a:chExt cx="0" cy="0"/>
        </a:xfrm>
      </p:grpSpPr>
      <p:sp>
        <p:nvSpPr>
          <p:cNvPr id="357" name="Google Shape;357;p14"/>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58" name="Google Shape;358;p14"/>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59" name="Google Shape;359;p14"/>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60" name="Google Shape;360;p1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61" name="Google Shape;361;p14"/>
          <p:cNvSpPr txBox="1"/>
          <p:nvPr>
            <p:ph type="title"/>
          </p:nvPr>
        </p:nvSpPr>
        <p:spPr>
          <a:xfrm>
            <a:off x="411480" y="991443"/>
            <a:ext cx="4443154" cy="108781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3400"/>
              <a:t>Challenges </a:t>
            </a:r>
            <a:endParaRPr/>
          </a:p>
          <a:p>
            <a:pPr indent="0" lvl="0" marL="0" rtl="0" algn="l">
              <a:lnSpc>
                <a:spcPct val="90000"/>
              </a:lnSpc>
              <a:spcBef>
                <a:spcPts val="0"/>
              </a:spcBef>
              <a:spcAft>
                <a:spcPts val="0"/>
              </a:spcAft>
              <a:buClr>
                <a:schemeClr val="lt1"/>
              </a:buClr>
              <a:buSzPts val="3000"/>
              <a:buFont typeface="Avenir"/>
              <a:buNone/>
            </a:pPr>
            <a:r>
              <a:t/>
            </a:r>
            <a:endParaRPr sz="3400"/>
          </a:p>
        </p:txBody>
      </p:sp>
      <p:sp>
        <p:nvSpPr>
          <p:cNvPr id="362" name="Google Shape;362;p14"/>
          <p:cNvSpPr/>
          <p:nvPr/>
        </p:nvSpPr>
        <p:spPr>
          <a:xfrm rot="5400000">
            <a:off x="649223" y="387939"/>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63" name="Google Shape;363;p14"/>
          <p:cNvSpPr/>
          <p:nvPr/>
        </p:nvSpPr>
        <p:spPr>
          <a:xfrm>
            <a:off x="411480" y="2285541"/>
            <a:ext cx="4389120" cy="18288"/>
          </a:xfrm>
          <a:prstGeom prst="rect">
            <a:avLst/>
          </a:prstGeom>
          <a:solidFill>
            <a:srgbClr val="F6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64" name="Google Shape;364;p14"/>
          <p:cNvSpPr txBox="1"/>
          <p:nvPr/>
        </p:nvSpPr>
        <p:spPr>
          <a:xfrm>
            <a:off x="411480" y="2684095"/>
            <a:ext cx="4443154" cy="3492868"/>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lt1"/>
              </a:buClr>
              <a:buSzPts val="1600"/>
              <a:buFont typeface="Arial"/>
              <a:buChar char="•"/>
            </a:pPr>
            <a:r>
              <a:rPr lang="en-US" sz="1700">
                <a:solidFill>
                  <a:schemeClr val="lt1"/>
                </a:solidFill>
                <a:latin typeface="Avenir"/>
                <a:ea typeface="Avenir"/>
                <a:cs typeface="Avenir"/>
                <a:sym typeface="Avenir"/>
              </a:rPr>
              <a:t>Poor performance of logistic regression model</a:t>
            </a:r>
            <a:endParaRPr/>
          </a:p>
          <a:p>
            <a:pPr indent="-330200" lvl="1" marL="914400" marR="0" rtl="0" algn="l">
              <a:lnSpc>
                <a:spcPct val="110000"/>
              </a:lnSpc>
              <a:spcBef>
                <a:spcPts val="0"/>
              </a:spcBef>
              <a:spcAft>
                <a:spcPts val="0"/>
              </a:spcAft>
              <a:buClr>
                <a:schemeClr val="lt1"/>
              </a:buClr>
              <a:buSzPts val="1600"/>
              <a:buFont typeface="Arial"/>
              <a:buChar char="○"/>
            </a:pPr>
            <a:r>
              <a:rPr lang="en-US" sz="1700">
                <a:solidFill>
                  <a:schemeClr val="lt1"/>
                </a:solidFill>
                <a:latin typeface="Avenir"/>
                <a:ea typeface="Avenir"/>
                <a:cs typeface="Avenir"/>
                <a:sym typeface="Avenir"/>
              </a:rPr>
              <a:t>Due to high bias</a:t>
            </a:r>
            <a:endParaRPr/>
          </a:p>
          <a:p>
            <a:pPr indent="-330200" lvl="1" marL="914400" marR="0" rtl="0" algn="l">
              <a:lnSpc>
                <a:spcPct val="110000"/>
              </a:lnSpc>
              <a:spcBef>
                <a:spcPts val="0"/>
              </a:spcBef>
              <a:spcAft>
                <a:spcPts val="0"/>
              </a:spcAft>
              <a:buClr>
                <a:schemeClr val="lt1"/>
              </a:buClr>
              <a:buSzPts val="1600"/>
              <a:buFont typeface="Arial"/>
              <a:buChar char="○"/>
            </a:pPr>
            <a:r>
              <a:rPr lang="en-US" sz="1700">
                <a:solidFill>
                  <a:schemeClr val="lt1"/>
                </a:solidFill>
                <a:latin typeface="Avenir"/>
                <a:ea typeface="Avenir"/>
                <a:cs typeface="Avenir"/>
                <a:sym typeface="Avenir"/>
              </a:rPr>
              <a:t>Too simple for this application</a:t>
            </a:r>
            <a:endParaRPr/>
          </a:p>
          <a:p>
            <a:pPr indent="-330200" lvl="1" marL="914400" marR="0" rtl="0" algn="l">
              <a:lnSpc>
                <a:spcPct val="110000"/>
              </a:lnSpc>
              <a:spcBef>
                <a:spcPts val="0"/>
              </a:spcBef>
              <a:spcAft>
                <a:spcPts val="0"/>
              </a:spcAft>
              <a:buClr>
                <a:schemeClr val="lt1"/>
              </a:buClr>
              <a:buSzPts val="1600"/>
              <a:buFont typeface="Arial"/>
              <a:buChar char="○"/>
            </a:pPr>
            <a:r>
              <a:rPr lang="en-US" sz="1700">
                <a:solidFill>
                  <a:schemeClr val="lt1"/>
                </a:solidFill>
                <a:latin typeface="Avenir"/>
                <a:ea typeface="Avenir"/>
                <a:cs typeface="Avenir"/>
                <a:sym typeface="Avenir"/>
              </a:rPr>
              <a:t>Would likely need more sophisticated feature engineering</a:t>
            </a:r>
            <a:endParaRPr/>
          </a:p>
          <a:p>
            <a:pPr indent="107950" lvl="0" marL="0" marR="0" rtl="0" algn="l">
              <a:lnSpc>
                <a:spcPct val="110000"/>
              </a:lnSpc>
              <a:spcBef>
                <a:spcPts val="1600"/>
              </a:spcBef>
              <a:spcAft>
                <a:spcPts val="1600"/>
              </a:spcAft>
              <a:buClr>
                <a:schemeClr val="lt1"/>
              </a:buClr>
              <a:buSzPts val="1700"/>
              <a:buFont typeface="Arial"/>
              <a:buNone/>
            </a:pPr>
            <a:r>
              <a:t/>
            </a:r>
            <a:endParaRPr sz="1700">
              <a:solidFill>
                <a:schemeClr val="lt1"/>
              </a:solidFill>
              <a:latin typeface="Avenir"/>
              <a:ea typeface="Avenir"/>
              <a:cs typeface="Avenir"/>
              <a:sym typeface="Avenir"/>
            </a:endParaRPr>
          </a:p>
        </p:txBody>
      </p:sp>
      <p:pic>
        <p:nvPicPr>
          <p:cNvPr descr="Downward trend" id="365" name="Google Shape;365;p14"/>
          <p:cNvPicPr preferRelativeResize="0"/>
          <p:nvPr/>
        </p:nvPicPr>
        <p:blipFill rotWithShape="1">
          <a:blip r:embed="rId3">
            <a:alphaModFix/>
          </a:blip>
          <a:srcRect b="0" l="0" r="0" t="0"/>
          <a:stretch/>
        </p:blipFill>
        <p:spPr>
          <a:xfrm>
            <a:off x="5830388" y="625683"/>
            <a:ext cx="5551280" cy="55512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9" name="Shape 369"/>
        <p:cNvGrpSpPr/>
        <p:nvPr/>
      </p:nvGrpSpPr>
      <p:grpSpPr>
        <a:xfrm>
          <a:off x="0" y="0"/>
          <a:ext cx="0" cy="0"/>
          <a:chOff x="0" y="0"/>
          <a:chExt cx="0" cy="0"/>
        </a:xfrm>
      </p:grpSpPr>
      <p:sp>
        <p:nvSpPr>
          <p:cNvPr id="370" name="Google Shape;370;p15"/>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71" name="Google Shape;371;p15"/>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72" name="Google Shape;372;p15"/>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73" name="Google Shape;373;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74" name="Google Shape;374;p15"/>
          <p:cNvSpPr/>
          <p:nvPr/>
        </p:nvSpPr>
        <p:spPr>
          <a:xfrm>
            <a:off x="409575" y="633619"/>
            <a:ext cx="4279383" cy="5495925"/>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75" name="Google Shape;375;p15"/>
          <p:cNvSpPr txBox="1"/>
          <p:nvPr>
            <p:ph type="title"/>
          </p:nvPr>
        </p:nvSpPr>
        <p:spPr>
          <a:xfrm>
            <a:off x="841247" y="978619"/>
            <a:ext cx="3410712" cy="11064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2800"/>
              <a:t>Challenges Continued</a:t>
            </a:r>
            <a:endParaRPr/>
          </a:p>
        </p:txBody>
      </p:sp>
      <p:sp>
        <p:nvSpPr>
          <p:cNvPr id="376" name="Google Shape;376;p15"/>
          <p:cNvSpPr/>
          <p:nvPr/>
        </p:nvSpPr>
        <p:spPr>
          <a:xfrm>
            <a:off x="345567" y="117043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77" name="Google Shape;377;p15"/>
          <p:cNvSpPr/>
          <p:nvPr/>
        </p:nvSpPr>
        <p:spPr>
          <a:xfrm>
            <a:off x="877459" y="2121408"/>
            <a:ext cx="3328416" cy="9144"/>
          </a:xfrm>
          <a:prstGeom prst="rect">
            <a:avLst/>
          </a:prstGeom>
          <a:solidFill>
            <a:srgbClr val="F6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78" name="Google Shape;378;p15"/>
          <p:cNvSpPr txBox="1"/>
          <p:nvPr>
            <p:ph idx="1" type="body"/>
          </p:nvPr>
        </p:nvSpPr>
        <p:spPr>
          <a:xfrm>
            <a:off x="841247" y="2359152"/>
            <a:ext cx="3410712" cy="3425043"/>
          </a:xfrm>
          <a:prstGeom prst="rect">
            <a:avLst/>
          </a:prstGeom>
          <a:noFill/>
          <a:ln>
            <a:noFill/>
          </a:ln>
        </p:spPr>
        <p:txBody>
          <a:bodyPr anchorCtr="0" anchor="t" bIns="45700" lIns="91425" spcFirstLastPara="1" rIns="91425" wrap="square" tIns="45700">
            <a:normAutofit/>
          </a:bodyPr>
          <a:lstStyle/>
          <a:p>
            <a:pPr indent="-228600" lvl="0" marL="609585" rtl="0" algn="l">
              <a:lnSpc>
                <a:spcPct val="110000"/>
              </a:lnSpc>
              <a:spcBef>
                <a:spcPts val="0"/>
              </a:spcBef>
              <a:spcAft>
                <a:spcPts val="0"/>
              </a:spcAft>
              <a:buClr>
                <a:schemeClr val="lt1"/>
              </a:buClr>
              <a:buSzPts val="1800"/>
              <a:buFont typeface="Arial"/>
              <a:buChar char="●"/>
            </a:pPr>
            <a:r>
              <a:rPr lang="en-US" sz="1700"/>
              <a:t>Difficulty differentiating  between class 0111 and 1111</a:t>
            </a:r>
            <a:endParaRPr/>
          </a:p>
          <a:p>
            <a:pPr indent="-448722" lvl="1" marL="1219169" rtl="0" algn="l">
              <a:lnSpc>
                <a:spcPct val="110000"/>
              </a:lnSpc>
              <a:spcBef>
                <a:spcPts val="600"/>
              </a:spcBef>
              <a:spcAft>
                <a:spcPts val="0"/>
              </a:spcAft>
              <a:buClr>
                <a:schemeClr val="lt1"/>
              </a:buClr>
              <a:buSzPts val="1800"/>
              <a:buFont typeface="Arial"/>
              <a:buChar char="○"/>
            </a:pPr>
            <a:r>
              <a:rPr lang="en-US" sz="1700"/>
              <a:t>Predicted class “0111” 270 times</a:t>
            </a:r>
            <a:endParaRPr/>
          </a:p>
          <a:p>
            <a:pPr indent="-228600" lvl="1" marL="1219170" rtl="0" algn="l">
              <a:lnSpc>
                <a:spcPct val="110000"/>
              </a:lnSpc>
              <a:spcBef>
                <a:spcPts val="600"/>
              </a:spcBef>
              <a:spcAft>
                <a:spcPts val="0"/>
              </a:spcAft>
              <a:buClr>
                <a:schemeClr val="lt1"/>
              </a:buClr>
              <a:buSzPts val="1400"/>
              <a:buFont typeface="Arial"/>
              <a:buChar char="○"/>
            </a:pPr>
            <a:r>
              <a:rPr lang="en-US" sz="1300"/>
              <a:t>Incorrect </a:t>
            </a:r>
            <a:r>
              <a:rPr lang="en-US" sz="1300"/>
              <a:t>132 times</a:t>
            </a:r>
            <a:endParaRPr/>
          </a:p>
          <a:p>
            <a:pPr indent="-448722" lvl="1" marL="1219169" rtl="0" algn="l">
              <a:lnSpc>
                <a:spcPct val="110000"/>
              </a:lnSpc>
              <a:spcBef>
                <a:spcPts val="600"/>
              </a:spcBef>
              <a:spcAft>
                <a:spcPts val="0"/>
              </a:spcAft>
              <a:buClr>
                <a:schemeClr val="lt1"/>
              </a:buClr>
              <a:buSzPts val="1800"/>
              <a:buFont typeface="Arial"/>
              <a:buChar char="○"/>
            </a:pPr>
            <a:r>
              <a:rPr lang="en-US" sz="1700"/>
              <a:t>Predicted class “1111” 254 times</a:t>
            </a:r>
            <a:endParaRPr/>
          </a:p>
          <a:p>
            <a:pPr indent="-228600" lvl="1" marL="1219170" rtl="0" algn="l">
              <a:lnSpc>
                <a:spcPct val="110000"/>
              </a:lnSpc>
              <a:spcBef>
                <a:spcPts val="600"/>
              </a:spcBef>
              <a:spcAft>
                <a:spcPts val="0"/>
              </a:spcAft>
              <a:buClr>
                <a:schemeClr val="lt1"/>
              </a:buClr>
              <a:buSzPts val="1400"/>
              <a:buFont typeface="Arial"/>
              <a:buChar char="○"/>
            </a:pPr>
            <a:r>
              <a:rPr lang="en-US" sz="1300"/>
              <a:t>Incorrect </a:t>
            </a:r>
            <a:r>
              <a:rPr lang="en-US" sz="1300"/>
              <a:t>110 times</a:t>
            </a:r>
            <a:endParaRPr/>
          </a:p>
          <a:p>
            <a:pPr indent="-114300" lvl="0" marL="609585" rtl="0" algn="l">
              <a:lnSpc>
                <a:spcPct val="110000"/>
              </a:lnSpc>
              <a:spcBef>
                <a:spcPts val="600"/>
              </a:spcBef>
              <a:spcAft>
                <a:spcPts val="600"/>
              </a:spcAft>
              <a:buClr>
                <a:schemeClr val="lt1"/>
              </a:buClr>
              <a:buSzPts val="1800"/>
              <a:buFont typeface="Arial"/>
              <a:buNone/>
            </a:pPr>
            <a:r>
              <a:t/>
            </a:r>
            <a:endParaRPr sz="1700"/>
          </a:p>
        </p:txBody>
      </p:sp>
      <p:pic>
        <p:nvPicPr>
          <p:cNvPr id="379" name="Google Shape;379;p15"/>
          <p:cNvPicPr preferRelativeResize="0"/>
          <p:nvPr/>
        </p:nvPicPr>
        <p:blipFill rotWithShape="1">
          <a:blip r:embed="rId3">
            <a:alphaModFix/>
          </a:blip>
          <a:srcRect b="0" l="1736" r="2860" t="0"/>
          <a:stretch/>
        </p:blipFill>
        <p:spPr>
          <a:xfrm>
            <a:off x="5111872" y="564044"/>
            <a:ext cx="6657213" cy="4843226"/>
          </a:xfrm>
          <a:prstGeom prst="rect">
            <a:avLst/>
          </a:prstGeom>
          <a:noFill/>
          <a:ln>
            <a:noFill/>
          </a:ln>
        </p:spPr>
      </p:pic>
      <p:sp>
        <p:nvSpPr>
          <p:cNvPr id="380" name="Google Shape;380;p15"/>
          <p:cNvSpPr txBox="1"/>
          <p:nvPr/>
        </p:nvSpPr>
        <p:spPr>
          <a:xfrm>
            <a:off x="4815253" y="5577287"/>
            <a:ext cx="653549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92"/>
              <a:buFont typeface="Arial"/>
              <a:buChar char="•"/>
            </a:pPr>
            <a:r>
              <a:rPr lang="en-US" sz="1800">
                <a:solidFill>
                  <a:schemeClr val="lt1"/>
                </a:solidFill>
                <a:latin typeface="Avenir"/>
                <a:ea typeface="Avenir"/>
                <a:cs typeface="Avenir"/>
                <a:sym typeface="Avenir"/>
              </a:rPr>
              <a:t>[0 1 1 1] - LLL Fault (Between all phases, A, B and C)</a:t>
            </a:r>
            <a:endParaRPr/>
          </a:p>
          <a:p>
            <a:pPr indent="0" lvl="0" marL="0" marR="0" rtl="0" algn="l">
              <a:spcBef>
                <a:spcPts val="0"/>
              </a:spcBef>
              <a:spcAft>
                <a:spcPts val="0"/>
              </a:spcAft>
              <a:buClr>
                <a:schemeClr val="dk1"/>
              </a:buClr>
              <a:buSzPts val="1492"/>
              <a:buFont typeface="Arial"/>
              <a:buChar char="•"/>
            </a:pPr>
            <a:r>
              <a:rPr lang="en-US" sz="1800">
                <a:solidFill>
                  <a:schemeClr val="lt1"/>
                </a:solidFill>
                <a:latin typeface="Avenir"/>
                <a:ea typeface="Avenir"/>
                <a:cs typeface="Avenir"/>
                <a:sym typeface="Avenir"/>
              </a:rPr>
              <a:t>[1 1 1 1] - LLLG fault (Between phase A, B, C and Ground)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4" name="Shape 384"/>
        <p:cNvGrpSpPr/>
        <p:nvPr/>
      </p:nvGrpSpPr>
      <p:grpSpPr>
        <a:xfrm>
          <a:off x="0" y="0"/>
          <a:ext cx="0" cy="0"/>
          <a:chOff x="0" y="0"/>
          <a:chExt cx="0" cy="0"/>
        </a:xfrm>
      </p:grpSpPr>
      <p:sp>
        <p:nvSpPr>
          <p:cNvPr id="385" name="Google Shape;385;p16"/>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86" name="Google Shape;386;p16"/>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87" name="Google Shape;387;p16"/>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88" name="Google Shape;388;p1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9" name="Google Shape;389;p16"/>
          <p:cNvSpPr/>
          <p:nvPr/>
        </p:nvSpPr>
        <p:spPr>
          <a:xfrm>
            <a:off x="554416" y="4107624"/>
            <a:ext cx="11167447" cy="2089317"/>
          </a:xfrm>
          <a:prstGeom prst="rect">
            <a:avLst/>
          </a:prstGeom>
          <a:solidFill>
            <a:schemeClr val="dk1"/>
          </a:solidFill>
          <a:ln cap="flat" cmpd="sng" w="12700">
            <a:solidFill>
              <a:srgbClr val="FBFCFB"/>
            </a:solidFill>
            <a:prstDash val="solid"/>
            <a:miter lim="800000"/>
            <a:headEnd len="sm" w="sm" type="none"/>
            <a:tailEnd len="sm" w="sm" type="none"/>
          </a:ln>
          <a:effectLst>
            <a:outerShdw blurRad="50800" rotWithShape="0" algn="tl" dir="2700000" dist="38100">
              <a:srgbClr val="17242A">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90" name="Google Shape;390;p16"/>
          <p:cNvSpPr txBox="1"/>
          <p:nvPr>
            <p:ph type="title"/>
          </p:nvPr>
        </p:nvSpPr>
        <p:spPr>
          <a:xfrm>
            <a:off x="1051560" y="4329321"/>
            <a:ext cx="3538728" cy="16459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3200"/>
              <a:t>Class 0111 vs 1111</a:t>
            </a:r>
            <a:endParaRPr/>
          </a:p>
        </p:txBody>
      </p:sp>
      <p:pic>
        <p:nvPicPr>
          <p:cNvPr id="391" name="Google Shape;391;p16"/>
          <p:cNvPicPr preferRelativeResize="0"/>
          <p:nvPr/>
        </p:nvPicPr>
        <p:blipFill rotWithShape="1">
          <a:blip r:embed="rId3">
            <a:alphaModFix/>
          </a:blip>
          <a:srcRect b="0" l="0" r="0" t="0"/>
          <a:stretch/>
        </p:blipFill>
        <p:spPr>
          <a:xfrm>
            <a:off x="562842" y="145230"/>
            <a:ext cx="5085933" cy="3483864"/>
          </a:xfrm>
          <a:prstGeom prst="rect">
            <a:avLst/>
          </a:prstGeom>
          <a:noFill/>
          <a:ln>
            <a:noFill/>
          </a:ln>
        </p:spPr>
      </p:pic>
      <p:pic>
        <p:nvPicPr>
          <p:cNvPr id="392" name="Google Shape;392;p16"/>
          <p:cNvPicPr preferRelativeResize="0"/>
          <p:nvPr/>
        </p:nvPicPr>
        <p:blipFill rotWithShape="1">
          <a:blip r:embed="rId4">
            <a:alphaModFix/>
          </a:blip>
          <a:srcRect b="0" l="0" r="0" t="0"/>
          <a:stretch/>
        </p:blipFill>
        <p:spPr>
          <a:xfrm>
            <a:off x="6368106" y="152842"/>
            <a:ext cx="5104562" cy="3483864"/>
          </a:xfrm>
          <a:prstGeom prst="rect">
            <a:avLst/>
          </a:prstGeom>
          <a:noFill/>
          <a:ln>
            <a:noFill/>
          </a:ln>
        </p:spPr>
      </p:pic>
      <p:sp>
        <p:nvSpPr>
          <p:cNvPr id="393" name="Google Shape;393;p16"/>
          <p:cNvSpPr/>
          <p:nvPr/>
        </p:nvSpPr>
        <p:spPr>
          <a:xfrm>
            <a:off x="490408" y="4800238"/>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94" name="Google Shape;394;p16"/>
          <p:cNvSpPr/>
          <p:nvPr/>
        </p:nvSpPr>
        <p:spPr>
          <a:xfrm rot="5400000">
            <a:off x="4248113" y="5147709"/>
            <a:ext cx="1463040" cy="9144"/>
          </a:xfrm>
          <a:prstGeom prst="rect">
            <a:avLst/>
          </a:prstGeom>
          <a:solidFill>
            <a:srgbClr val="F6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95" name="Google Shape;395;p16"/>
          <p:cNvSpPr txBox="1"/>
          <p:nvPr>
            <p:ph idx="1" type="body"/>
          </p:nvPr>
        </p:nvSpPr>
        <p:spPr>
          <a:xfrm>
            <a:off x="5349240" y="4329321"/>
            <a:ext cx="6007608" cy="1645920"/>
          </a:xfrm>
          <a:prstGeom prst="rect">
            <a:avLst/>
          </a:prstGeom>
          <a:noFill/>
          <a:ln>
            <a:noFill/>
          </a:ln>
        </p:spPr>
        <p:txBody>
          <a:bodyPr anchorCtr="0" anchor="ctr" bIns="45700" lIns="91425" spcFirstLastPara="1" rIns="91425" wrap="square" tIns="45700">
            <a:normAutofit/>
          </a:bodyPr>
          <a:lstStyle/>
          <a:p>
            <a:pPr indent="-228600" lvl="0" marL="609585" rtl="0" algn="l">
              <a:lnSpc>
                <a:spcPct val="110000"/>
              </a:lnSpc>
              <a:spcBef>
                <a:spcPts val="0"/>
              </a:spcBef>
              <a:spcAft>
                <a:spcPts val="0"/>
              </a:spcAft>
              <a:buClr>
                <a:schemeClr val="lt1"/>
              </a:buClr>
              <a:buSzPts val="1800"/>
              <a:buFont typeface="Arial"/>
              <a:buChar char="•"/>
            </a:pPr>
            <a:r>
              <a:rPr lang="en-US" sz="1800"/>
              <a:t>Very similar trends</a:t>
            </a:r>
            <a:endParaRPr/>
          </a:p>
          <a:p>
            <a:pPr indent="-228600" lvl="0" marL="609585" rtl="0" algn="l">
              <a:lnSpc>
                <a:spcPct val="110000"/>
              </a:lnSpc>
              <a:spcBef>
                <a:spcPts val="0"/>
              </a:spcBef>
              <a:spcAft>
                <a:spcPts val="0"/>
              </a:spcAft>
              <a:buClr>
                <a:schemeClr val="lt1"/>
              </a:buClr>
              <a:buSzPts val="1800"/>
              <a:buFont typeface="Arial"/>
              <a:buChar char="•"/>
            </a:pPr>
            <a:r>
              <a:rPr lang="en-US" sz="1800"/>
              <a:t>ML models struggled to accurately predict these two classes</a:t>
            </a:r>
            <a:endParaRPr/>
          </a:p>
          <a:p>
            <a:pPr indent="-114300" lvl="0" marL="609585" rtl="0" algn="l">
              <a:lnSpc>
                <a:spcPct val="110000"/>
              </a:lnSpc>
              <a:spcBef>
                <a:spcPts val="0"/>
              </a:spcBef>
              <a:spcAft>
                <a:spcPts val="0"/>
              </a:spcAft>
              <a:buClr>
                <a:schemeClr val="lt1"/>
              </a:buClr>
              <a:buSzPts val="1800"/>
              <a:buFont typeface="Arial"/>
              <a:buNone/>
            </a:pPr>
            <a:r>
              <a:t/>
            </a:r>
            <a:endParaRPr sz="1800"/>
          </a:p>
        </p:txBody>
      </p:sp>
      <p:sp>
        <p:nvSpPr>
          <p:cNvPr id="396" name="Google Shape;396;p16"/>
          <p:cNvSpPr txBox="1"/>
          <p:nvPr/>
        </p:nvSpPr>
        <p:spPr>
          <a:xfrm>
            <a:off x="2353558" y="3629094"/>
            <a:ext cx="1504500" cy="365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1700"/>
              <a:buFont typeface="Average"/>
              <a:buNone/>
            </a:pPr>
            <a:r>
              <a:rPr lang="en-US" sz="1700">
                <a:solidFill>
                  <a:schemeClr val="accent1"/>
                </a:solidFill>
                <a:latin typeface="Average"/>
                <a:ea typeface="Average"/>
                <a:cs typeface="Average"/>
                <a:sym typeface="Average"/>
              </a:rPr>
              <a:t>Class 0111</a:t>
            </a:r>
            <a:endParaRPr sz="1700">
              <a:solidFill>
                <a:schemeClr val="accent1"/>
              </a:solidFill>
              <a:latin typeface="Average"/>
              <a:ea typeface="Average"/>
              <a:cs typeface="Average"/>
              <a:sym typeface="Average"/>
            </a:endParaRPr>
          </a:p>
        </p:txBody>
      </p:sp>
      <p:sp>
        <p:nvSpPr>
          <p:cNvPr id="397" name="Google Shape;397;p16"/>
          <p:cNvSpPr txBox="1"/>
          <p:nvPr/>
        </p:nvSpPr>
        <p:spPr>
          <a:xfrm>
            <a:off x="8168137" y="3602135"/>
            <a:ext cx="1504500" cy="365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1800"/>
              <a:buFont typeface="Average"/>
              <a:buNone/>
            </a:pPr>
            <a:r>
              <a:rPr lang="en-US" sz="1800">
                <a:solidFill>
                  <a:schemeClr val="accent1"/>
                </a:solidFill>
                <a:latin typeface="Average"/>
                <a:ea typeface="Average"/>
                <a:cs typeface="Average"/>
                <a:sym typeface="Average"/>
              </a:rPr>
              <a:t>Class 1111</a:t>
            </a:r>
            <a:endParaRPr sz="1800">
              <a:solidFill>
                <a:schemeClr val="accent1"/>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1" name="Shape 401"/>
        <p:cNvGrpSpPr/>
        <p:nvPr/>
      </p:nvGrpSpPr>
      <p:grpSpPr>
        <a:xfrm>
          <a:off x="0" y="0"/>
          <a:ext cx="0" cy="0"/>
          <a:chOff x="0" y="0"/>
          <a:chExt cx="0" cy="0"/>
        </a:xfrm>
      </p:grpSpPr>
      <p:sp>
        <p:nvSpPr>
          <p:cNvPr id="402" name="Google Shape;402;p17"/>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03" name="Google Shape;403;p17"/>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04" name="Google Shape;404;p17"/>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05" name="Google Shape;405;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6" name="Google Shape;406;p17"/>
          <p:cNvSpPr/>
          <p:nvPr/>
        </p:nvSpPr>
        <p:spPr>
          <a:xfrm>
            <a:off x="0" y="0"/>
            <a:ext cx="12188952" cy="1899601"/>
          </a:xfrm>
          <a:custGeom>
            <a:rect b="b" l="l" r="r" t="t"/>
            <a:pathLst>
              <a:path extrusionOk="0" h="1899601" w="12188952">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07" name="Google Shape;407;p17"/>
          <p:cNvSpPr/>
          <p:nvPr/>
        </p:nvSpPr>
        <p:spPr>
          <a:xfrm>
            <a:off x="0" y="0"/>
            <a:ext cx="12192000" cy="1890722"/>
          </a:xfrm>
          <a:custGeom>
            <a:rect b="b" l="l" r="r" t="t"/>
            <a:pathLst>
              <a:path extrusionOk="0" h="1890722" w="12192000">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08" name="Google Shape;408;p17"/>
          <p:cNvSpPr txBox="1"/>
          <p:nvPr>
            <p:ph type="title"/>
          </p:nvPr>
        </p:nvSpPr>
        <p:spPr>
          <a:xfrm>
            <a:off x="838200" y="253397"/>
            <a:ext cx="10515600" cy="12732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4000"/>
              <a:t>Conclusion</a:t>
            </a:r>
            <a:endParaRPr/>
          </a:p>
        </p:txBody>
      </p:sp>
      <p:sp>
        <p:nvSpPr>
          <p:cNvPr id="409" name="Google Shape;409;p17"/>
          <p:cNvSpPr/>
          <p:nvPr/>
        </p:nvSpPr>
        <p:spPr>
          <a:xfrm>
            <a:off x="0" y="537970"/>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410" name="Google Shape;410;p17"/>
          <p:cNvGrpSpPr/>
          <p:nvPr/>
        </p:nvGrpSpPr>
        <p:grpSpPr>
          <a:xfrm>
            <a:off x="920813" y="2972307"/>
            <a:ext cx="10350373" cy="2484894"/>
            <a:chOff x="82613" y="788149"/>
            <a:chExt cx="10350373" cy="2484894"/>
          </a:xfrm>
        </p:grpSpPr>
        <p:sp>
          <p:nvSpPr>
            <p:cNvPr id="411" name="Google Shape;411;p17"/>
            <p:cNvSpPr/>
            <p:nvPr/>
          </p:nvSpPr>
          <p:spPr>
            <a:xfrm>
              <a:off x="82613" y="788149"/>
              <a:ext cx="897246" cy="897246"/>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271034" y="976570"/>
              <a:ext cx="520402" cy="52040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1172126" y="788149"/>
              <a:ext cx="2114937" cy="8972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txBox="1"/>
            <p:nvPr/>
          </p:nvSpPr>
          <p:spPr>
            <a:xfrm>
              <a:off x="1172126" y="788149"/>
              <a:ext cx="2114937" cy="89724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venir"/>
                <a:buNone/>
              </a:pPr>
              <a:r>
                <a:rPr lang="en-US" sz="1400">
                  <a:solidFill>
                    <a:schemeClr val="lt1"/>
                  </a:solidFill>
                  <a:latin typeface="Avenir"/>
                  <a:ea typeface="Avenir"/>
                  <a:cs typeface="Avenir"/>
                  <a:sym typeface="Avenir"/>
                </a:rPr>
                <a:t>Through rigorous experimentation, we observed distinct performances across different models</a:t>
              </a:r>
              <a:endParaRPr sz="1400">
                <a:solidFill>
                  <a:schemeClr val="lt1"/>
                </a:solidFill>
                <a:latin typeface="Avenir"/>
                <a:ea typeface="Avenir"/>
                <a:cs typeface="Avenir"/>
                <a:sym typeface="Avenir"/>
              </a:endParaRPr>
            </a:p>
          </p:txBody>
        </p:sp>
        <p:sp>
          <p:nvSpPr>
            <p:cNvPr id="415" name="Google Shape;415;p17"/>
            <p:cNvSpPr/>
            <p:nvPr/>
          </p:nvSpPr>
          <p:spPr>
            <a:xfrm>
              <a:off x="3655575" y="788149"/>
              <a:ext cx="897246" cy="897246"/>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a:off x="3843996" y="976570"/>
              <a:ext cx="520402" cy="52040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a:off x="4745088" y="788149"/>
              <a:ext cx="2114937" cy="8972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txBox="1"/>
            <p:nvPr/>
          </p:nvSpPr>
          <p:spPr>
            <a:xfrm>
              <a:off x="4745088" y="788149"/>
              <a:ext cx="2114937" cy="89724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venir"/>
                <a:buNone/>
              </a:pPr>
              <a:r>
                <a:rPr lang="en-US" sz="1400">
                  <a:solidFill>
                    <a:schemeClr val="lt1"/>
                  </a:solidFill>
                  <a:latin typeface="Avenir"/>
                  <a:ea typeface="Avenir"/>
                  <a:cs typeface="Avenir"/>
                  <a:sym typeface="Avenir"/>
                </a:rPr>
                <a:t>Logistic Regression, while simple and effective for linear relationships, may fall short in capturing the non-linear intricacies of electrical fault data</a:t>
              </a:r>
              <a:endParaRPr sz="1400">
                <a:solidFill>
                  <a:schemeClr val="lt1"/>
                </a:solidFill>
                <a:latin typeface="Avenir"/>
                <a:ea typeface="Avenir"/>
                <a:cs typeface="Avenir"/>
                <a:sym typeface="Avenir"/>
              </a:endParaRPr>
            </a:p>
          </p:txBody>
        </p:sp>
        <p:sp>
          <p:nvSpPr>
            <p:cNvPr id="419" name="Google Shape;419;p17"/>
            <p:cNvSpPr/>
            <p:nvPr/>
          </p:nvSpPr>
          <p:spPr>
            <a:xfrm>
              <a:off x="7228536" y="788149"/>
              <a:ext cx="897246" cy="897246"/>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7416958" y="976570"/>
              <a:ext cx="520402" cy="52040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8318049" y="788149"/>
              <a:ext cx="2114937" cy="8972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txBox="1"/>
            <p:nvPr/>
          </p:nvSpPr>
          <p:spPr>
            <a:xfrm>
              <a:off x="8318049" y="788149"/>
              <a:ext cx="2114937" cy="89724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venir"/>
                <a:buNone/>
              </a:pPr>
              <a:r>
                <a:rPr lang="en-US" sz="1400">
                  <a:solidFill>
                    <a:schemeClr val="lt1"/>
                  </a:solidFill>
                  <a:latin typeface="Avenir"/>
                  <a:ea typeface="Avenir"/>
                  <a:cs typeface="Avenir"/>
                  <a:sym typeface="Avenir"/>
                </a:rPr>
                <a:t>K-Nearest Neighbours and Support Vector Machines  performed well but were outperformed by Random Forests</a:t>
              </a:r>
              <a:endParaRPr sz="1400">
                <a:solidFill>
                  <a:schemeClr val="lt1"/>
                </a:solidFill>
                <a:latin typeface="Avenir"/>
                <a:ea typeface="Avenir"/>
                <a:cs typeface="Avenir"/>
                <a:sym typeface="Avenir"/>
              </a:endParaRPr>
            </a:p>
          </p:txBody>
        </p:sp>
        <p:sp>
          <p:nvSpPr>
            <p:cNvPr id="423" name="Google Shape;423;p17"/>
            <p:cNvSpPr/>
            <p:nvPr/>
          </p:nvSpPr>
          <p:spPr>
            <a:xfrm>
              <a:off x="82613" y="2375797"/>
              <a:ext cx="897246" cy="897246"/>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271034" y="2564219"/>
              <a:ext cx="520402" cy="520402"/>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1172126" y="2375797"/>
              <a:ext cx="2114937" cy="8972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txBox="1"/>
            <p:nvPr/>
          </p:nvSpPr>
          <p:spPr>
            <a:xfrm>
              <a:off x="1172126" y="2375797"/>
              <a:ext cx="2114937" cy="89724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venir"/>
                <a:buNone/>
              </a:pPr>
              <a:r>
                <a:rPr lang="en-US" sz="1400">
                  <a:solidFill>
                    <a:schemeClr val="lt1"/>
                  </a:solidFill>
                  <a:latin typeface="Avenir"/>
                  <a:ea typeface="Avenir"/>
                  <a:cs typeface="Avenir"/>
                  <a:sym typeface="Avenir"/>
                </a:rPr>
                <a:t>Decision Trees, though capable of capturing complex patterns, exhibited a tendency to overfit to our dataset</a:t>
              </a:r>
              <a:endParaRPr sz="1400">
                <a:solidFill>
                  <a:schemeClr val="lt1"/>
                </a:solidFill>
                <a:latin typeface="Avenir"/>
                <a:ea typeface="Avenir"/>
                <a:cs typeface="Avenir"/>
                <a:sym typeface="Avenir"/>
              </a:endParaRPr>
            </a:p>
          </p:txBody>
        </p:sp>
        <p:sp>
          <p:nvSpPr>
            <p:cNvPr id="427" name="Google Shape;427;p17"/>
            <p:cNvSpPr/>
            <p:nvPr/>
          </p:nvSpPr>
          <p:spPr>
            <a:xfrm>
              <a:off x="3655575" y="2375797"/>
              <a:ext cx="897246" cy="897246"/>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a:off x="3843996" y="2564219"/>
              <a:ext cx="520402" cy="520402"/>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a:off x="4745088" y="2375797"/>
              <a:ext cx="2114937" cy="8972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txBox="1"/>
            <p:nvPr/>
          </p:nvSpPr>
          <p:spPr>
            <a:xfrm>
              <a:off x="4745088" y="2375797"/>
              <a:ext cx="2114937" cy="89724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venir"/>
                <a:buNone/>
              </a:pPr>
              <a:r>
                <a:rPr lang="en-US" sz="1400">
                  <a:solidFill>
                    <a:schemeClr val="lt1"/>
                  </a:solidFill>
                  <a:latin typeface="Avenir"/>
                  <a:ea typeface="Avenir"/>
                  <a:cs typeface="Avenir"/>
                  <a:sym typeface="Avenir"/>
                </a:rPr>
                <a:t>Notably, Random Forest emerged as the most robust performer, effectively balancing complexity and generalization</a:t>
              </a:r>
              <a:endParaRPr sz="1400">
                <a:solidFill>
                  <a:schemeClr val="lt1"/>
                </a:solidFill>
                <a:latin typeface="Avenir"/>
                <a:ea typeface="Avenir"/>
                <a:cs typeface="Avenir"/>
                <a:sym typeface="Avenir"/>
              </a:endParaRPr>
            </a:p>
          </p:txBody>
        </p:sp>
        <p:sp>
          <p:nvSpPr>
            <p:cNvPr id="431" name="Google Shape;431;p17"/>
            <p:cNvSpPr/>
            <p:nvPr/>
          </p:nvSpPr>
          <p:spPr>
            <a:xfrm>
              <a:off x="7228536" y="2375797"/>
              <a:ext cx="897246" cy="897246"/>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7416958" y="2564219"/>
              <a:ext cx="520402" cy="520402"/>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8318049" y="2375797"/>
              <a:ext cx="2114937" cy="8972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txBox="1"/>
            <p:nvPr/>
          </p:nvSpPr>
          <p:spPr>
            <a:xfrm>
              <a:off x="8318049" y="2375797"/>
              <a:ext cx="2114937" cy="89724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venir"/>
                <a:buNone/>
              </a:pPr>
              <a:r>
                <a:rPr lang="en-US" sz="1400">
                  <a:solidFill>
                    <a:schemeClr val="lt1"/>
                  </a:solidFill>
                  <a:latin typeface="Avenir"/>
                  <a:ea typeface="Avenir"/>
                  <a:cs typeface="Avenir"/>
                  <a:sym typeface="Avenir"/>
                </a:rPr>
                <a:t>Future works could involve gathering more data and/or more sophisticated techniques </a:t>
              </a:r>
              <a:endParaRPr sz="1400">
                <a:solidFill>
                  <a:schemeClr val="lt1"/>
                </a:solidFill>
                <a:latin typeface="Avenir"/>
                <a:ea typeface="Avenir"/>
                <a:cs typeface="Avenir"/>
                <a:sym typeface="Aveni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8" name="Shape 438"/>
        <p:cNvGrpSpPr/>
        <p:nvPr/>
      </p:nvGrpSpPr>
      <p:grpSpPr>
        <a:xfrm>
          <a:off x="0" y="0"/>
          <a:ext cx="0" cy="0"/>
          <a:chOff x="0" y="0"/>
          <a:chExt cx="0" cy="0"/>
        </a:xfrm>
      </p:grpSpPr>
      <p:sp>
        <p:nvSpPr>
          <p:cNvPr id="439" name="Google Shape;439;p18"/>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0" name="Google Shape;440;p18"/>
          <p:cNvSpPr/>
          <p:nvPr/>
        </p:nvSpPr>
        <p:spPr>
          <a:xfrm flipH="1" rot="10800000">
            <a:off x="578652" y="4501201"/>
            <a:ext cx="11034696" cy="18288"/>
          </a:xfrm>
          <a:prstGeom prst="rect">
            <a:avLst/>
          </a:prstGeom>
          <a:solidFill>
            <a:srgbClr val="F6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1" name="Google Shape;441;p1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42" name="Google Shape;442;p18"/>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dk1"/>
          </a:solidFill>
          <a:ln cap="flat" cmpd="sng" w="9525">
            <a:solidFill>
              <a:srgbClr val="FBFCFB"/>
            </a:solidFill>
            <a:prstDash val="solid"/>
            <a:miter lim="800000"/>
            <a:headEnd len="sm" w="sm" type="none"/>
            <a:tailEnd len="sm" w="sm" type="none"/>
          </a:ln>
          <a:effectLst>
            <a:outerShdw blurRad="63500" sx="102000" rotWithShape="0" algn="ctr" sy="102000">
              <a:schemeClr val="dk1">
                <a:alpha val="2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3" name="Google Shape;443;p18"/>
          <p:cNvSpPr/>
          <p:nvPr/>
        </p:nvSpPr>
        <p:spPr>
          <a:xfrm>
            <a:off x="1121664" y="0"/>
            <a:ext cx="994867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4" name="Google Shape;444;p18"/>
          <p:cNvSpPr txBox="1"/>
          <p:nvPr>
            <p:ph type="title"/>
          </p:nvPr>
        </p:nvSpPr>
        <p:spPr>
          <a:xfrm>
            <a:off x="1524003" y="1999615"/>
            <a:ext cx="9144000" cy="2764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000"/>
              <a:buFont typeface="Avenir"/>
              <a:buNone/>
            </a:pPr>
            <a:r>
              <a:rPr lang="en-US" sz="7200"/>
              <a:t>THANK YOU!</a:t>
            </a:r>
            <a:endParaRPr/>
          </a:p>
        </p:txBody>
      </p:sp>
      <p:sp>
        <p:nvSpPr>
          <p:cNvPr id="445" name="Google Shape;445;p18"/>
          <p:cNvSpPr txBox="1"/>
          <p:nvPr>
            <p:ph idx="1" type="body"/>
          </p:nvPr>
        </p:nvSpPr>
        <p:spPr>
          <a:xfrm>
            <a:off x="1966912" y="5645150"/>
            <a:ext cx="8258176" cy="6318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1000"/>
              </a:spcBef>
              <a:spcAft>
                <a:spcPts val="1600"/>
              </a:spcAft>
              <a:buClr>
                <a:schemeClr val="lt1"/>
              </a:buClr>
              <a:buSzPts val="1800"/>
              <a:buNone/>
            </a:pPr>
            <a:r>
              <a:rPr lang="en-US" sz="1300"/>
              <a:t>ANY QUESTIONS?</a:t>
            </a:r>
            <a:endParaRPr/>
          </a:p>
        </p:txBody>
      </p:sp>
      <p:sp>
        <p:nvSpPr>
          <p:cNvPr id="446" name="Google Shape;446;p18"/>
          <p:cNvSpPr/>
          <p:nvPr/>
        </p:nvSpPr>
        <p:spPr>
          <a:xfrm>
            <a:off x="3718560" y="5524786"/>
            <a:ext cx="4754880" cy="274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
          <p:cNvSpPr/>
          <p:nvPr/>
        </p:nvSpPr>
        <p:spPr>
          <a:xfrm>
            <a:off x="558209" y="0"/>
            <a:ext cx="11167447" cy="2018806"/>
          </a:xfrm>
          <a:prstGeom prst="rect">
            <a:avLst/>
          </a:prstGeom>
          <a:solidFill>
            <a:schemeClr val="lt1"/>
          </a:solidFill>
          <a:ln cap="flat" cmpd="sng" w="9525">
            <a:solidFill>
              <a:srgbClr val="DFECF2"/>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1" name="Google Shape;141;p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2" name="Google Shape;142;p2"/>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3" name="Google Shape;14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Digital financial graph" id="144" name="Google Shape;144;p2"/>
          <p:cNvPicPr preferRelativeResize="0"/>
          <p:nvPr/>
        </p:nvPicPr>
        <p:blipFill rotWithShape="1">
          <a:blip r:embed="rId3">
            <a:alphaModFix/>
          </a:blip>
          <a:srcRect b="0" l="19203" r="9697" t="0"/>
          <a:stretch/>
        </p:blipFill>
        <p:spPr>
          <a:xfrm>
            <a:off x="20" y="10"/>
            <a:ext cx="8668492" cy="6857990"/>
          </a:xfrm>
          <a:prstGeom prst="rect">
            <a:avLst/>
          </a:prstGeom>
          <a:noFill/>
          <a:ln>
            <a:noFill/>
          </a:ln>
        </p:spPr>
      </p:pic>
      <p:sp>
        <p:nvSpPr>
          <p:cNvPr id="145" name="Google Shape;145;p2"/>
          <p:cNvSpPr/>
          <p:nvPr/>
        </p:nvSpPr>
        <p:spPr>
          <a:xfrm flipH="1">
            <a:off x="2435399" y="0"/>
            <a:ext cx="9756601" cy="6858000"/>
          </a:xfrm>
          <a:prstGeom prst="rect">
            <a:avLst/>
          </a:prstGeom>
          <a:gradFill>
            <a:gsLst>
              <a:gs pos="0">
                <a:srgbClr val="000000">
                  <a:alpha val="0"/>
                </a:srgbClr>
              </a:gs>
              <a:gs pos="19000">
                <a:srgbClr val="000000">
                  <a:alpha val="40000"/>
                </a:srgbClr>
              </a:gs>
              <a:gs pos="35000">
                <a:srgbClr val="000000">
                  <a:alpha val="75686"/>
                </a:srgbClr>
              </a:gs>
              <a:gs pos="52999">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6" name="Google Shape;146;p2"/>
          <p:cNvSpPr txBox="1"/>
          <p:nvPr>
            <p:ph type="title"/>
          </p:nvPr>
        </p:nvSpPr>
        <p:spPr>
          <a:xfrm>
            <a:off x="8395868" y="1161288"/>
            <a:ext cx="3438144" cy="11247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2800">
                <a:solidFill>
                  <a:schemeClr val="lt1"/>
                </a:solidFill>
              </a:rPr>
              <a:t>Table of contents</a:t>
            </a:r>
            <a:endParaRPr/>
          </a:p>
        </p:txBody>
      </p:sp>
      <p:sp>
        <p:nvSpPr>
          <p:cNvPr id="147" name="Google Shape;147;p2"/>
          <p:cNvSpPr/>
          <p:nvPr/>
        </p:nvSpPr>
        <p:spPr>
          <a:xfrm rot="5400000">
            <a:off x="8687333" y="605790"/>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8" name="Google Shape;148;p2"/>
          <p:cNvSpPr/>
          <p:nvPr/>
        </p:nvSpPr>
        <p:spPr>
          <a:xfrm>
            <a:off x="8453018" y="2443480"/>
            <a:ext cx="3218688"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9" name="Google Shape;149;p2"/>
          <p:cNvSpPr txBox="1"/>
          <p:nvPr>
            <p:ph idx="1" type="body"/>
          </p:nvPr>
        </p:nvSpPr>
        <p:spPr>
          <a:xfrm>
            <a:off x="8395868" y="2718054"/>
            <a:ext cx="3438906" cy="3207258"/>
          </a:xfrm>
          <a:prstGeom prst="rect">
            <a:avLst/>
          </a:prstGeom>
          <a:noFill/>
          <a:ln>
            <a:noFill/>
          </a:ln>
        </p:spPr>
        <p:txBody>
          <a:bodyPr anchorCtr="0" anchor="t" bIns="45700" lIns="91425" spcFirstLastPara="1" rIns="91425" wrap="square" tIns="45700">
            <a:normAutofit/>
          </a:bodyPr>
          <a:lstStyle/>
          <a:p>
            <a:pPr indent="-228600" lvl="0" marL="609585" rtl="0" algn="l">
              <a:lnSpc>
                <a:spcPct val="110000"/>
              </a:lnSpc>
              <a:spcBef>
                <a:spcPts val="0"/>
              </a:spcBef>
              <a:spcAft>
                <a:spcPts val="0"/>
              </a:spcAft>
              <a:buClr>
                <a:schemeClr val="lt1"/>
              </a:buClr>
              <a:buSzPts val="1800"/>
              <a:buFont typeface="Arial"/>
              <a:buChar char="•"/>
            </a:pPr>
            <a:r>
              <a:rPr lang="en-US" sz="1700">
                <a:solidFill>
                  <a:schemeClr val="lt1"/>
                </a:solidFill>
              </a:rPr>
              <a:t>Problem statement</a:t>
            </a:r>
            <a:endParaRPr/>
          </a:p>
          <a:p>
            <a:pPr indent="-228600" lvl="0" marL="609585" rtl="0" algn="l">
              <a:lnSpc>
                <a:spcPct val="110000"/>
              </a:lnSpc>
              <a:spcBef>
                <a:spcPts val="600"/>
              </a:spcBef>
              <a:spcAft>
                <a:spcPts val="0"/>
              </a:spcAft>
              <a:buClr>
                <a:schemeClr val="lt1"/>
              </a:buClr>
              <a:buSzPts val="1800"/>
              <a:buFont typeface="Arial"/>
              <a:buChar char="•"/>
            </a:pPr>
            <a:r>
              <a:rPr lang="en-US" sz="1700">
                <a:solidFill>
                  <a:schemeClr val="lt1"/>
                </a:solidFill>
              </a:rPr>
              <a:t>Dataset</a:t>
            </a:r>
            <a:endParaRPr/>
          </a:p>
          <a:p>
            <a:pPr indent="-228600" lvl="0" marL="609585" rtl="0" algn="l">
              <a:lnSpc>
                <a:spcPct val="110000"/>
              </a:lnSpc>
              <a:spcBef>
                <a:spcPts val="600"/>
              </a:spcBef>
              <a:spcAft>
                <a:spcPts val="0"/>
              </a:spcAft>
              <a:buClr>
                <a:schemeClr val="lt1"/>
              </a:buClr>
              <a:buSzPts val="1800"/>
              <a:buFont typeface="Arial"/>
              <a:buChar char="•"/>
            </a:pPr>
            <a:r>
              <a:rPr lang="en-US" sz="1700">
                <a:solidFill>
                  <a:schemeClr val="lt1"/>
                </a:solidFill>
              </a:rPr>
              <a:t>Exploratory Data Analysis</a:t>
            </a:r>
            <a:endParaRPr/>
          </a:p>
          <a:p>
            <a:pPr indent="-228600" lvl="0" marL="609585" rtl="0" algn="l">
              <a:lnSpc>
                <a:spcPct val="110000"/>
              </a:lnSpc>
              <a:spcBef>
                <a:spcPts val="600"/>
              </a:spcBef>
              <a:spcAft>
                <a:spcPts val="0"/>
              </a:spcAft>
              <a:buClr>
                <a:schemeClr val="lt1"/>
              </a:buClr>
              <a:buSzPts val="1800"/>
              <a:buFont typeface="Arial"/>
              <a:buChar char="•"/>
            </a:pPr>
            <a:r>
              <a:rPr lang="en-US" sz="1700">
                <a:solidFill>
                  <a:schemeClr val="lt1"/>
                </a:solidFill>
              </a:rPr>
              <a:t>Feature Engineering</a:t>
            </a:r>
            <a:endParaRPr/>
          </a:p>
          <a:p>
            <a:pPr indent="-228600" lvl="0" marL="609585" rtl="0" algn="l">
              <a:lnSpc>
                <a:spcPct val="110000"/>
              </a:lnSpc>
              <a:spcBef>
                <a:spcPts val="600"/>
              </a:spcBef>
              <a:spcAft>
                <a:spcPts val="0"/>
              </a:spcAft>
              <a:buClr>
                <a:schemeClr val="lt1"/>
              </a:buClr>
              <a:buSzPts val="1800"/>
              <a:buFont typeface="Arial"/>
              <a:buChar char="•"/>
            </a:pPr>
            <a:r>
              <a:rPr lang="en-US" sz="1700">
                <a:solidFill>
                  <a:schemeClr val="lt1"/>
                </a:solidFill>
              </a:rPr>
              <a:t>Machine Learning</a:t>
            </a:r>
            <a:endParaRPr/>
          </a:p>
          <a:p>
            <a:pPr indent="-228600" lvl="0" marL="609585" rtl="0" algn="l">
              <a:lnSpc>
                <a:spcPct val="110000"/>
              </a:lnSpc>
              <a:spcBef>
                <a:spcPts val="600"/>
              </a:spcBef>
              <a:spcAft>
                <a:spcPts val="0"/>
              </a:spcAft>
              <a:buClr>
                <a:schemeClr val="lt1"/>
              </a:buClr>
              <a:buSzPts val="1800"/>
              <a:buFont typeface="Arial"/>
              <a:buChar char="•"/>
            </a:pPr>
            <a:r>
              <a:rPr lang="en-US" sz="1700">
                <a:solidFill>
                  <a:schemeClr val="lt1"/>
                </a:solidFill>
              </a:rPr>
              <a:t>Results</a:t>
            </a:r>
            <a:endParaRPr/>
          </a:p>
          <a:p>
            <a:pPr indent="-228600" lvl="0" marL="609585" rtl="0" algn="l">
              <a:lnSpc>
                <a:spcPct val="110000"/>
              </a:lnSpc>
              <a:spcBef>
                <a:spcPts val="600"/>
              </a:spcBef>
              <a:spcAft>
                <a:spcPts val="0"/>
              </a:spcAft>
              <a:buClr>
                <a:schemeClr val="lt1"/>
              </a:buClr>
              <a:buSzPts val="1800"/>
              <a:buFont typeface="Arial"/>
              <a:buChar char="•"/>
            </a:pPr>
            <a:r>
              <a:rPr lang="en-US" sz="1700">
                <a:solidFill>
                  <a:schemeClr val="lt1"/>
                </a:solidFill>
              </a:rPr>
              <a:t>Challenges</a:t>
            </a:r>
            <a:endParaRPr/>
          </a:p>
          <a:p>
            <a:pPr indent="-228600" lvl="0" marL="609585" rtl="0" algn="l">
              <a:lnSpc>
                <a:spcPct val="110000"/>
              </a:lnSpc>
              <a:spcBef>
                <a:spcPts val="600"/>
              </a:spcBef>
              <a:spcAft>
                <a:spcPts val="600"/>
              </a:spcAft>
              <a:buClr>
                <a:schemeClr val="lt1"/>
              </a:buClr>
              <a:buSzPts val="1800"/>
              <a:buFont typeface="Arial"/>
              <a:buChar char="•"/>
            </a:pPr>
            <a:r>
              <a:rPr lang="en-US" sz="1700">
                <a:solidFill>
                  <a:schemeClr val="lt1"/>
                </a:solidFill>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3"/>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5" name="Google Shape;155;p3"/>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6" name="Google Shape;156;p3"/>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7" name="Google Shape;157;p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8" name="Google Shape;158;p3"/>
          <p:cNvSpPr/>
          <p:nvPr/>
        </p:nvSpPr>
        <p:spPr>
          <a:xfrm>
            <a:off x="-1" y="0"/>
            <a:ext cx="4818889"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dk1"/>
          </a:solidFill>
          <a:ln cap="flat" cmpd="sng" w="9525">
            <a:solidFill>
              <a:srgbClr val="FBFCFB"/>
            </a:solidFill>
            <a:prstDash val="solid"/>
            <a:miter lim="800000"/>
            <a:headEnd len="sm" w="sm" type="none"/>
            <a:tailEnd len="sm" w="sm" type="none"/>
          </a:ln>
          <a:effectLst>
            <a:outerShdw blurRad="50800" rotWithShape="0" algn="l"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9" name="Google Shape;159;p3"/>
          <p:cNvSpPr/>
          <p:nvPr/>
        </p:nvSpPr>
        <p:spPr>
          <a:xfrm>
            <a:off x="1" y="0"/>
            <a:ext cx="4811477"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0" name="Google Shape;160;p3"/>
          <p:cNvSpPr txBox="1"/>
          <p:nvPr>
            <p:ph type="title"/>
          </p:nvPr>
        </p:nvSpPr>
        <p:spPr>
          <a:xfrm>
            <a:off x="621792" y="1161288"/>
            <a:ext cx="3602736" cy="4526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4000"/>
              <a:t>Problem Statement</a:t>
            </a:r>
            <a:endParaRPr/>
          </a:p>
        </p:txBody>
      </p:sp>
      <p:sp>
        <p:nvSpPr>
          <p:cNvPr id="161" name="Google Shape;161;p3"/>
          <p:cNvSpPr/>
          <p:nvPr/>
        </p:nvSpPr>
        <p:spPr>
          <a:xfrm>
            <a:off x="0" y="3081528"/>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162" name="Google Shape;162;p3"/>
          <p:cNvGrpSpPr/>
          <p:nvPr/>
        </p:nvGrpSpPr>
        <p:grpSpPr>
          <a:xfrm>
            <a:off x="5303520" y="678944"/>
            <a:ext cx="6364224" cy="5509255"/>
            <a:chOff x="0" y="2288"/>
            <a:chExt cx="6364224" cy="5509255"/>
          </a:xfrm>
        </p:grpSpPr>
        <p:sp>
          <p:nvSpPr>
            <p:cNvPr id="163" name="Google Shape;163;p3"/>
            <p:cNvSpPr/>
            <p:nvPr/>
          </p:nvSpPr>
          <p:spPr>
            <a:xfrm>
              <a:off x="0" y="2288"/>
              <a:ext cx="6364224" cy="1159843"/>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50852" y="263253"/>
              <a:ext cx="637913" cy="63791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339618" y="2288"/>
              <a:ext cx="5024605" cy="1159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txBox="1"/>
            <p:nvPr/>
          </p:nvSpPr>
          <p:spPr>
            <a:xfrm>
              <a:off x="1339618" y="2288"/>
              <a:ext cx="5024605" cy="1159843"/>
            </a:xfrm>
            <a:prstGeom prst="rect">
              <a:avLst/>
            </a:prstGeom>
            <a:noFill/>
            <a:ln>
              <a:noFill/>
            </a:ln>
          </p:spPr>
          <p:txBody>
            <a:bodyPr anchorCtr="0" anchor="ctr" bIns="122750" lIns="122750" spcFirstLastPara="1" rIns="122750" wrap="square" tIns="122750">
              <a:noAutofit/>
            </a:bodyPr>
            <a:lstStyle/>
            <a:p>
              <a:pPr indent="0" lvl="0" marL="0" marR="0" rtl="0" algn="l">
                <a:lnSpc>
                  <a:spcPct val="100000"/>
                </a:lnSpc>
                <a:spcBef>
                  <a:spcPts val="0"/>
                </a:spcBef>
                <a:spcAft>
                  <a:spcPts val="0"/>
                </a:spcAft>
                <a:buClr>
                  <a:schemeClr val="lt1"/>
                </a:buClr>
                <a:buSzPts val="1900"/>
                <a:buFont typeface="Avenir"/>
                <a:buNone/>
              </a:pPr>
              <a:r>
                <a:rPr b="0" i="0" lang="en-US" sz="1900" u="none" cap="none" strike="noStrike">
                  <a:solidFill>
                    <a:schemeClr val="lt1"/>
                  </a:solidFill>
                  <a:latin typeface="Avenir"/>
                  <a:ea typeface="Avenir"/>
                  <a:cs typeface="Avenir"/>
                  <a:sym typeface="Avenir"/>
                </a:rPr>
                <a:t>Distribution Systems are dynamic and complex</a:t>
              </a:r>
              <a:endParaRPr b="0" i="0" sz="1900" u="none" cap="none" strike="noStrike">
                <a:solidFill>
                  <a:schemeClr val="lt1"/>
                </a:solidFill>
                <a:latin typeface="Avenir"/>
                <a:ea typeface="Avenir"/>
                <a:cs typeface="Avenir"/>
                <a:sym typeface="Avenir"/>
              </a:endParaRPr>
            </a:p>
          </p:txBody>
        </p:sp>
        <p:sp>
          <p:nvSpPr>
            <p:cNvPr id="167" name="Google Shape;167;p3"/>
            <p:cNvSpPr/>
            <p:nvPr/>
          </p:nvSpPr>
          <p:spPr>
            <a:xfrm>
              <a:off x="0" y="1452092"/>
              <a:ext cx="6364224" cy="1159843"/>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350852" y="1713057"/>
              <a:ext cx="637913" cy="63791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1339618" y="1452092"/>
              <a:ext cx="5024605" cy="1159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txBox="1"/>
            <p:nvPr/>
          </p:nvSpPr>
          <p:spPr>
            <a:xfrm>
              <a:off x="1339618" y="1452092"/>
              <a:ext cx="5024605" cy="1159843"/>
            </a:xfrm>
            <a:prstGeom prst="rect">
              <a:avLst/>
            </a:prstGeom>
            <a:noFill/>
            <a:ln>
              <a:noFill/>
            </a:ln>
          </p:spPr>
          <p:txBody>
            <a:bodyPr anchorCtr="0" anchor="ctr" bIns="122750" lIns="122750" spcFirstLastPara="1" rIns="122750" wrap="square" tIns="122750">
              <a:noAutofit/>
            </a:bodyPr>
            <a:lstStyle/>
            <a:p>
              <a:pPr indent="0" lvl="0" marL="0" marR="0" rtl="0" algn="l">
                <a:lnSpc>
                  <a:spcPct val="100000"/>
                </a:lnSpc>
                <a:spcBef>
                  <a:spcPts val="0"/>
                </a:spcBef>
                <a:spcAft>
                  <a:spcPts val="0"/>
                </a:spcAft>
                <a:buClr>
                  <a:schemeClr val="lt1"/>
                </a:buClr>
                <a:buSzPts val="1900"/>
                <a:buFont typeface="Avenir"/>
                <a:buNone/>
              </a:pPr>
              <a:r>
                <a:rPr b="0" i="0" lang="en-US" sz="1900" u="none" cap="none" strike="noStrike">
                  <a:solidFill>
                    <a:schemeClr val="lt1"/>
                  </a:solidFill>
                  <a:latin typeface="Avenir"/>
                  <a:ea typeface="Avenir"/>
                  <a:cs typeface="Avenir"/>
                  <a:sym typeface="Avenir"/>
                </a:rPr>
                <a:t>Faults and/or disruptions of service can happen frequently</a:t>
              </a:r>
              <a:endParaRPr b="0" i="0" sz="1900" u="none" cap="none" strike="noStrike">
                <a:solidFill>
                  <a:schemeClr val="lt1"/>
                </a:solidFill>
                <a:latin typeface="Avenir"/>
                <a:ea typeface="Avenir"/>
                <a:cs typeface="Avenir"/>
                <a:sym typeface="Avenir"/>
              </a:endParaRPr>
            </a:p>
          </p:txBody>
        </p:sp>
        <p:sp>
          <p:nvSpPr>
            <p:cNvPr id="171" name="Google Shape;171;p3"/>
            <p:cNvSpPr/>
            <p:nvPr/>
          </p:nvSpPr>
          <p:spPr>
            <a:xfrm>
              <a:off x="0" y="2901896"/>
              <a:ext cx="6364224" cy="1159843"/>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350852" y="3162861"/>
              <a:ext cx="637913" cy="63791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1339618" y="2901896"/>
              <a:ext cx="5024605" cy="1159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txBox="1"/>
            <p:nvPr/>
          </p:nvSpPr>
          <p:spPr>
            <a:xfrm>
              <a:off x="1339618" y="2901896"/>
              <a:ext cx="5024605" cy="1159843"/>
            </a:xfrm>
            <a:prstGeom prst="rect">
              <a:avLst/>
            </a:prstGeom>
            <a:noFill/>
            <a:ln>
              <a:noFill/>
            </a:ln>
          </p:spPr>
          <p:txBody>
            <a:bodyPr anchorCtr="0" anchor="ctr" bIns="122750" lIns="122750" spcFirstLastPara="1" rIns="122750" wrap="square" tIns="122750">
              <a:noAutofit/>
            </a:bodyPr>
            <a:lstStyle/>
            <a:p>
              <a:pPr indent="0" lvl="0" marL="0" marR="0" rtl="0" algn="l">
                <a:lnSpc>
                  <a:spcPct val="100000"/>
                </a:lnSpc>
                <a:spcBef>
                  <a:spcPts val="0"/>
                </a:spcBef>
                <a:spcAft>
                  <a:spcPts val="0"/>
                </a:spcAft>
                <a:buClr>
                  <a:schemeClr val="lt1"/>
                </a:buClr>
                <a:buSzPts val="1900"/>
                <a:buFont typeface="Avenir"/>
                <a:buNone/>
              </a:pPr>
              <a:r>
                <a:rPr b="0" i="0" lang="en-US" sz="1900" u="none" cap="none" strike="noStrike">
                  <a:solidFill>
                    <a:schemeClr val="lt1"/>
                  </a:solidFill>
                  <a:latin typeface="Avenir"/>
                  <a:ea typeface="Avenir"/>
                  <a:cs typeface="Avenir"/>
                  <a:sym typeface="Avenir"/>
                </a:rPr>
                <a:t>Operators need to be able to accurately detect different faults and resolve them quickly</a:t>
              </a:r>
              <a:endParaRPr b="0" i="0" sz="1900" u="none" cap="none" strike="noStrike">
                <a:solidFill>
                  <a:schemeClr val="lt1"/>
                </a:solidFill>
                <a:latin typeface="Avenir"/>
                <a:ea typeface="Avenir"/>
                <a:cs typeface="Avenir"/>
                <a:sym typeface="Avenir"/>
              </a:endParaRPr>
            </a:p>
          </p:txBody>
        </p:sp>
        <p:sp>
          <p:nvSpPr>
            <p:cNvPr id="175" name="Google Shape;175;p3"/>
            <p:cNvSpPr/>
            <p:nvPr/>
          </p:nvSpPr>
          <p:spPr>
            <a:xfrm>
              <a:off x="0" y="4351700"/>
              <a:ext cx="6364224" cy="1159843"/>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50852" y="4612665"/>
              <a:ext cx="637913" cy="637913"/>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339618" y="4351700"/>
              <a:ext cx="5024605" cy="1159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txBox="1"/>
            <p:nvPr/>
          </p:nvSpPr>
          <p:spPr>
            <a:xfrm>
              <a:off x="1339618" y="4351700"/>
              <a:ext cx="5024605" cy="1159843"/>
            </a:xfrm>
            <a:prstGeom prst="rect">
              <a:avLst/>
            </a:prstGeom>
            <a:noFill/>
            <a:ln>
              <a:noFill/>
            </a:ln>
          </p:spPr>
          <p:txBody>
            <a:bodyPr anchorCtr="0" anchor="ctr" bIns="122750" lIns="122750" spcFirstLastPara="1" rIns="122750" wrap="square" tIns="122750">
              <a:noAutofit/>
            </a:bodyPr>
            <a:lstStyle/>
            <a:p>
              <a:pPr indent="0" lvl="0" marL="0" marR="0" rtl="0" algn="l">
                <a:lnSpc>
                  <a:spcPct val="100000"/>
                </a:lnSpc>
                <a:spcBef>
                  <a:spcPts val="0"/>
                </a:spcBef>
                <a:spcAft>
                  <a:spcPts val="0"/>
                </a:spcAft>
                <a:buClr>
                  <a:schemeClr val="lt1"/>
                </a:buClr>
                <a:buSzPts val="1900"/>
                <a:buFont typeface="Avenir"/>
                <a:buNone/>
              </a:pPr>
              <a:r>
                <a:rPr b="0" i="0" lang="en-US" sz="1900" u="none" cap="none" strike="noStrike">
                  <a:solidFill>
                    <a:schemeClr val="lt1"/>
                  </a:solidFill>
                  <a:latin typeface="Avenir"/>
                  <a:ea typeface="Avenir"/>
                  <a:cs typeface="Avenir"/>
                  <a:sym typeface="Avenir"/>
                </a:rPr>
                <a:t>Accurately predict 6 types of faults</a:t>
              </a:r>
              <a:endParaRPr b="0" i="0" sz="1900" u="none" cap="none" strike="noStrike">
                <a:solidFill>
                  <a:schemeClr val="lt1"/>
                </a:solidFill>
                <a:latin typeface="Avenir"/>
                <a:ea typeface="Avenir"/>
                <a:cs typeface="Avenir"/>
                <a:sym typeface="Aveni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lt1"/>
              </a:buClr>
              <a:buSzPct val="75757"/>
              <a:buFont typeface="Avenir"/>
              <a:buNone/>
            </a:pPr>
            <a:r>
              <a:rPr lang="en-US"/>
              <a:t>Dataset </a:t>
            </a:r>
            <a:endParaRPr/>
          </a:p>
        </p:txBody>
      </p:sp>
      <p:sp>
        <p:nvSpPr>
          <p:cNvPr id="184" name="Google Shape;184;p4"/>
          <p:cNvSpPr txBox="1"/>
          <p:nvPr>
            <p:ph idx="1" type="body"/>
          </p:nvPr>
        </p:nvSpPr>
        <p:spPr>
          <a:xfrm>
            <a:off x="546333" y="1356967"/>
            <a:ext cx="5866000" cy="1810330"/>
          </a:xfrm>
          <a:prstGeom prst="rect">
            <a:avLst/>
          </a:prstGeom>
          <a:noFill/>
          <a:ln>
            <a:noFill/>
          </a:ln>
        </p:spPr>
        <p:txBody>
          <a:bodyPr anchorCtr="0" anchor="t" bIns="121900" lIns="121900" spcFirstLastPara="1" rIns="121900" wrap="square" tIns="121900">
            <a:noAutofit/>
          </a:bodyPr>
          <a:lstStyle/>
          <a:p>
            <a:pPr indent="-457188" lvl="0" marL="609585" rtl="0" algn="l">
              <a:lnSpc>
                <a:spcPct val="110000"/>
              </a:lnSpc>
              <a:spcBef>
                <a:spcPts val="0"/>
              </a:spcBef>
              <a:spcAft>
                <a:spcPts val="0"/>
              </a:spcAft>
              <a:buClr>
                <a:schemeClr val="lt1"/>
              </a:buClr>
              <a:buSzPts val="1800"/>
              <a:buChar char="●"/>
            </a:pPr>
            <a:r>
              <a:rPr lang="en-US" sz="2400"/>
              <a:t>Obtained from Kaggle</a:t>
            </a:r>
            <a:endParaRPr sz="2400"/>
          </a:p>
          <a:p>
            <a:pPr indent="-457188" lvl="0" marL="609585" rtl="0" algn="l">
              <a:lnSpc>
                <a:spcPct val="110000"/>
              </a:lnSpc>
              <a:spcBef>
                <a:spcPts val="0"/>
              </a:spcBef>
              <a:spcAft>
                <a:spcPts val="0"/>
              </a:spcAft>
              <a:buClr>
                <a:schemeClr val="lt1"/>
              </a:buClr>
              <a:buSzPts val="1800"/>
              <a:buChar char="●"/>
            </a:pPr>
            <a:r>
              <a:rPr lang="en-US" sz="2400"/>
              <a:t>6 features</a:t>
            </a:r>
            <a:endParaRPr sz="2400"/>
          </a:p>
          <a:p>
            <a:pPr indent="-423323" lvl="1" marL="1219170" rtl="0" algn="l">
              <a:lnSpc>
                <a:spcPct val="110000"/>
              </a:lnSpc>
              <a:spcBef>
                <a:spcPts val="0"/>
              </a:spcBef>
              <a:spcAft>
                <a:spcPts val="0"/>
              </a:spcAft>
              <a:buClr>
                <a:schemeClr val="lt1"/>
              </a:buClr>
              <a:buSzPts val="1400"/>
              <a:buChar char="○"/>
            </a:pPr>
            <a:r>
              <a:rPr lang="en-US"/>
              <a:t>Current and voltages in the three lines</a:t>
            </a:r>
            <a:endParaRPr/>
          </a:p>
        </p:txBody>
      </p:sp>
      <p:pic>
        <p:nvPicPr>
          <p:cNvPr id="185" name="Google Shape;185;p4"/>
          <p:cNvPicPr preferRelativeResize="0"/>
          <p:nvPr/>
        </p:nvPicPr>
        <p:blipFill rotWithShape="1">
          <a:blip r:embed="rId3">
            <a:alphaModFix/>
          </a:blip>
          <a:srcRect b="0" l="0" r="0" t="0"/>
          <a:stretch/>
        </p:blipFill>
        <p:spPr>
          <a:xfrm>
            <a:off x="546333" y="3167296"/>
            <a:ext cx="5124794" cy="2786479"/>
          </a:xfrm>
          <a:prstGeom prst="rect">
            <a:avLst/>
          </a:prstGeom>
          <a:noFill/>
          <a:ln>
            <a:noFill/>
          </a:ln>
        </p:spPr>
      </p:pic>
      <p:sp>
        <p:nvSpPr>
          <p:cNvPr id="186" name="Google Shape;186;p4"/>
          <p:cNvSpPr txBox="1"/>
          <p:nvPr/>
        </p:nvSpPr>
        <p:spPr>
          <a:xfrm>
            <a:off x="415600" y="5953776"/>
            <a:ext cx="5645600" cy="812683"/>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067" u="none" cap="none" strike="noStrike">
                <a:solidFill>
                  <a:schemeClr val="lt1"/>
                </a:solidFill>
                <a:latin typeface="Average"/>
                <a:ea typeface="Average"/>
                <a:cs typeface="Average"/>
                <a:sym typeface="Average"/>
              </a:rPr>
              <a:t>Prakash, E Sathya. “Electrical Fault Detection and Classification.” </a:t>
            </a:r>
            <a:r>
              <a:rPr b="0" i="1" lang="en-US" sz="1067" u="none" cap="none" strike="noStrike">
                <a:solidFill>
                  <a:schemeClr val="lt1"/>
                </a:solidFill>
                <a:latin typeface="Average"/>
                <a:ea typeface="Average"/>
                <a:cs typeface="Average"/>
                <a:sym typeface="Average"/>
              </a:rPr>
              <a:t>Kaggle</a:t>
            </a:r>
            <a:r>
              <a:rPr b="0" i="0" lang="en-US" sz="1067" u="none" cap="none" strike="noStrike">
                <a:solidFill>
                  <a:schemeClr val="lt1"/>
                </a:solidFill>
                <a:latin typeface="Average"/>
                <a:ea typeface="Average"/>
                <a:cs typeface="Average"/>
                <a:sym typeface="Average"/>
              </a:rPr>
              <a:t>, 22 May 2021, www.kaggle.com/datasets/esathyaprakash/electrical-fault-detection-and-classification/?select=classData.csv. </a:t>
            </a:r>
            <a:endParaRPr b="0" i="0" sz="1067" u="none" cap="none" strike="noStrike">
              <a:solidFill>
                <a:schemeClr val="lt1"/>
              </a:solidFill>
              <a:latin typeface="Average"/>
              <a:ea typeface="Average"/>
              <a:cs typeface="Average"/>
              <a:sym typeface="Average"/>
            </a:endParaRPr>
          </a:p>
        </p:txBody>
      </p:sp>
      <p:sp>
        <p:nvSpPr>
          <p:cNvPr id="187" name="Google Shape;187;p4"/>
          <p:cNvSpPr txBox="1"/>
          <p:nvPr/>
        </p:nvSpPr>
        <p:spPr>
          <a:xfrm>
            <a:off x="5985784" y="1359357"/>
            <a:ext cx="5866000" cy="1977360"/>
          </a:xfrm>
          <a:prstGeom prst="rect">
            <a:avLst/>
          </a:prstGeom>
          <a:noFill/>
          <a:ln>
            <a:noFill/>
          </a:ln>
        </p:spPr>
        <p:txBody>
          <a:bodyPr anchorCtr="0" anchor="t" bIns="121900" lIns="121900" spcFirstLastPara="1" rIns="121900" wrap="square" tIns="121900">
            <a:normAutofit/>
          </a:bodyPr>
          <a:lstStyle/>
          <a:p>
            <a:pPr indent="-457188" lvl="0" marL="609585" marR="0" rtl="0" algn="l">
              <a:lnSpc>
                <a:spcPct val="110000"/>
              </a:lnSpc>
              <a:spcBef>
                <a:spcPts val="0"/>
              </a:spcBef>
              <a:spcAft>
                <a:spcPts val="0"/>
              </a:spcAft>
              <a:buClr>
                <a:schemeClr val="lt1"/>
              </a:buClr>
              <a:buSzPts val="1800"/>
              <a:buFont typeface="Arial"/>
              <a:buChar char="●"/>
            </a:pPr>
            <a:r>
              <a:rPr b="0" i="0" lang="en-US" sz="2400" u="none" cap="none" strike="noStrike">
                <a:solidFill>
                  <a:schemeClr val="lt1"/>
                </a:solidFill>
                <a:latin typeface="Avenir"/>
                <a:ea typeface="Avenir"/>
                <a:cs typeface="Avenir"/>
                <a:sym typeface="Avenir"/>
              </a:rPr>
              <a:t>4 output columns</a:t>
            </a:r>
            <a:endParaRPr/>
          </a:p>
          <a:p>
            <a:pPr indent="-423323" lvl="1" marL="1219170" marR="0" rtl="0" algn="l">
              <a:lnSpc>
                <a:spcPct val="110000"/>
              </a:lnSpc>
              <a:spcBef>
                <a:spcPts val="0"/>
              </a:spcBef>
              <a:spcAft>
                <a:spcPts val="0"/>
              </a:spcAft>
              <a:buClr>
                <a:schemeClr val="lt1"/>
              </a:buClr>
              <a:buSzPts val="1400"/>
              <a:buFont typeface="Arial"/>
              <a:buChar char="○"/>
            </a:pPr>
            <a:r>
              <a:rPr b="0" i="0" lang="en-US" sz="2400" u="none" cap="none" strike="noStrike">
                <a:solidFill>
                  <a:schemeClr val="lt1"/>
                </a:solidFill>
                <a:latin typeface="Avenir"/>
                <a:ea typeface="Avenir"/>
                <a:cs typeface="Avenir"/>
                <a:sym typeface="Avenir"/>
              </a:rPr>
              <a:t>{G C B A}</a:t>
            </a:r>
            <a:endParaRPr/>
          </a:p>
          <a:p>
            <a:pPr indent="-423323" lvl="1" marL="1219170" marR="0" rtl="0" algn="l">
              <a:lnSpc>
                <a:spcPct val="110000"/>
              </a:lnSpc>
              <a:spcBef>
                <a:spcPts val="0"/>
              </a:spcBef>
              <a:spcAft>
                <a:spcPts val="0"/>
              </a:spcAft>
              <a:buClr>
                <a:schemeClr val="lt1"/>
              </a:buClr>
              <a:buSzPts val="1400"/>
              <a:buFont typeface="Arial"/>
              <a:buChar char="○"/>
            </a:pPr>
            <a:r>
              <a:rPr b="0" i="0" lang="en-US" sz="2400" u="none" cap="none" strike="noStrike">
                <a:solidFill>
                  <a:schemeClr val="lt1"/>
                </a:solidFill>
                <a:latin typeface="Avenir"/>
                <a:ea typeface="Avenir"/>
                <a:cs typeface="Avenir"/>
                <a:sym typeface="Avenir"/>
              </a:rPr>
              <a:t>Combined to create the Target Variable</a:t>
            </a:r>
            <a:endParaRPr/>
          </a:p>
        </p:txBody>
      </p:sp>
      <p:graphicFrame>
        <p:nvGraphicFramePr>
          <p:cNvPr id="188" name="Google Shape;188;p4"/>
          <p:cNvGraphicFramePr/>
          <p:nvPr/>
        </p:nvGraphicFramePr>
        <p:xfrm>
          <a:off x="6061200" y="3336717"/>
          <a:ext cx="3000000" cy="3000000"/>
        </p:xfrm>
        <a:graphic>
          <a:graphicData uri="http://schemas.openxmlformats.org/drawingml/2006/table">
            <a:tbl>
              <a:tblPr bandRow="1" firstRow="1">
                <a:noFill/>
                <a:tableStyleId>{0662D36F-CFE9-4CAA-A4D6-0ACDEE7839DA}</a:tableStyleId>
              </a:tblPr>
              <a:tblGrid>
                <a:gridCol w="1775625"/>
                <a:gridCol w="1588525"/>
                <a:gridCol w="2351025"/>
              </a:tblGrid>
              <a:tr h="503800">
                <a:tc>
                  <a:txBody>
                    <a:bodyPr/>
                    <a:lstStyle/>
                    <a:p>
                      <a:pPr indent="0" lvl="0" marL="0" marR="0" rtl="0" algn="l">
                        <a:lnSpc>
                          <a:spcPct val="115000"/>
                        </a:lnSpc>
                        <a:spcBef>
                          <a:spcPts val="0"/>
                        </a:spcBef>
                        <a:spcAft>
                          <a:spcPts val="0"/>
                        </a:spcAft>
                        <a:buNone/>
                      </a:pPr>
                      <a:r>
                        <a:rPr lang="en-US" sz="1600" u="none" cap="none" strike="noStrike"/>
                        <a:t>Output Column</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Meaning</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Output Entry</a:t>
                      </a:r>
                      <a:endParaRPr sz="1600" u="none" cap="none" strike="noStrike">
                        <a:latin typeface="Arial"/>
                        <a:ea typeface="Arial"/>
                        <a:cs typeface="Arial"/>
                        <a:sym typeface="Arial"/>
                      </a:endParaRPr>
                    </a:p>
                  </a:txBody>
                  <a:tcPr marT="0" marB="0" marR="68575" marL="68575" anchor="ctr"/>
                </a:tc>
              </a:tr>
              <a:tr h="503800">
                <a:tc>
                  <a:txBody>
                    <a:bodyPr/>
                    <a:lstStyle/>
                    <a:p>
                      <a:pPr indent="0" lvl="0" marL="0" marR="0" rtl="0" algn="l">
                        <a:lnSpc>
                          <a:spcPct val="115000"/>
                        </a:lnSpc>
                        <a:spcBef>
                          <a:spcPts val="0"/>
                        </a:spcBef>
                        <a:spcAft>
                          <a:spcPts val="0"/>
                        </a:spcAft>
                        <a:buNone/>
                      </a:pPr>
                      <a:r>
                        <a:rPr lang="en-US" sz="1600" u="none" cap="none" strike="noStrike"/>
                        <a:t>G</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Ground</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0 = not fault, 1 = fault</a:t>
                      </a:r>
                      <a:endParaRPr sz="1600" u="none" cap="none" strike="noStrike">
                        <a:latin typeface="Arial"/>
                        <a:ea typeface="Arial"/>
                        <a:cs typeface="Arial"/>
                        <a:sym typeface="Arial"/>
                      </a:endParaRPr>
                    </a:p>
                  </a:txBody>
                  <a:tcPr marT="0" marB="0" marR="68575" marL="68575" anchor="ctr"/>
                </a:tc>
              </a:tr>
              <a:tr h="503800">
                <a:tc>
                  <a:txBody>
                    <a:bodyPr/>
                    <a:lstStyle/>
                    <a:p>
                      <a:pPr indent="0" lvl="0" marL="0" marR="0" rtl="0" algn="l">
                        <a:lnSpc>
                          <a:spcPct val="115000"/>
                        </a:lnSpc>
                        <a:spcBef>
                          <a:spcPts val="0"/>
                        </a:spcBef>
                        <a:spcAft>
                          <a:spcPts val="0"/>
                        </a:spcAft>
                        <a:buNone/>
                      </a:pPr>
                      <a:r>
                        <a:rPr lang="en-US" sz="1600" u="none" cap="none" strike="noStrike"/>
                        <a:t>C</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Line C</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0 = not fault, 1 = fault</a:t>
                      </a:r>
                      <a:endParaRPr sz="1600" u="none" cap="none" strike="noStrike">
                        <a:latin typeface="Arial"/>
                        <a:ea typeface="Arial"/>
                        <a:cs typeface="Arial"/>
                        <a:sym typeface="Arial"/>
                      </a:endParaRPr>
                    </a:p>
                  </a:txBody>
                  <a:tcPr marT="0" marB="0" marR="68575" marL="68575" anchor="ctr"/>
                </a:tc>
              </a:tr>
              <a:tr h="503800">
                <a:tc>
                  <a:txBody>
                    <a:bodyPr/>
                    <a:lstStyle/>
                    <a:p>
                      <a:pPr indent="0" lvl="0" marL="0" marR="0" rtl="0" algn="l">
                        <a:lnSpc>
                          <a:spcPct val="115000"/>
                        </a:lnSpc>
                        <a:spcBef>
                          <a:spcPts val="0"/>
                        </a:spcBef>
                        <a:spcAft>
                          <a:spcPts val="0"/>
                        </a:spcAft>
                        <a:buNone/>
                      </a:pPr>
                      <a:r>
                        <a:rPr lang="en-US" sz="1600" u="none" cap="none" strike="noStrike"/>
                        <a:t>B</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Line B</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0 = not fault, 1 = fault</a:t>
                      </a:r>
                      <a:endParaRPr sz="1600" u="none" cap="none" strike="noStrike">
                        <a:latin typeface="Arial"/>
                        <a:ea typeface="Arial"/>
                        <a:cs typeface="Arial"/>
                        <a:sym typeface="Arial"/>
                      </a:endParaRPr>
                    </a:p>
                  </a:txBody>
                  <a:tcPr marT="0" marB="0" marR="68575" marL="68575" anchor="ctr"/>
                </a:tc>
              </a:tr>
              <a:tr h="503800">
                <a:tc>
                  <a:txBody>
                    <a:bodyPr/>
                    <a:lstStyle/>
                    <a:p>
                      <a:pPr indent="0" lvl="0" marL="0" marR="0" rtl="0" algn="l">
                        <a:lnSpc>
                          <a:spcPct val="115000"/>
                        </a:lnSpc>
                        <a:spcBef>
                          <a:spcPts val="0"/>
                        </a:spcBef>
                        <a:spcAft>
                          <a:spcPts val="0"/>
                        </a:spcAft>
                        <a:buNone/>
                      </a:pPr>
                      <a:r>
                        <a:rPr lang="en-US" sz="1600" u="none" cap="none" strike="noStrike"/>
                        <a:t>A</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Line A</a:t>
                      </a:r>
                      <a:endParaRPr sz="1600" u="none" cap="none" strike="noStrike">
                        <a:latin typeface="Arial"/>
                        <a:ea typeface="Arial"/>
                        <a:cs typeface="Arial"/>
                        <a:sym typeface="Arial"/>
                      </a:endParaRPr>
                    </a:p>
                  </a:txBody>
                  <a:tcPr marT="0" marB="0" marR="68575" marL="68575" anchor="ctr"/>
                </a:tc>
                <a:tc>
                  <a:txBody>
                    <a:bodyPr/>
                    <a:lstStyle/>
                    <a:p>
                      <a:pPr indent="0" lvl="0" marL="0" marR="0" rtl="0" algn="l">
                        <a:lnSpc>
                          <a:spcPct val="115000"/>
                        </a:lnSpc>
                        <a:spcBef>
                          <a:spcPts val="0"/>
                        </a:spcBef>
                        <a:spcAft>
                          <a:spcPts val="0"/>
                        </a:spcAft>
                        <a:buNone/>
                      </a:pPr>
                      <a:r>
                        <a:rPr lang="en-US" sz="1600" u="none" cap="none" strike="noStrike"/>
                        <a:t>0 = not fault, 1 = fault</a:t>
                      </a:r>
                      <a:endParaRPr sz="1600" u="none" cap="none" strike="noStrike">
                        <a:latin typeface="Arial"/>
                        <a:ea typeface="Arial"/>
                        <a:cs typeface="Arial"/>
                        <a:sym typeface="Arial"/>
                      </a:endParaRPr>
                    </a:p>
                  </a:txBody>
                  <a:tcPr marT="0" marB="0" marR="68575" marL="6857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5"/>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4" name="Google Shape;194;p5"/>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5" name="Google Shape;195;p5"/>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6" name="Google Shape;196;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97" name="Google Shape;197;p5"/>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8" name="Google Shape;198;p5"/>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9" name="Google Shape;199;p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4000"/>
              <a:t>Classes</a:t>
            </a:r>
            <a:endParaRPr/>
          </a:p>
        </p:txBody>
      </p:sp>
      <p:sp>
        <p:nvSpPr>
          <p:cNvPr id="200" name="Google Shape;200;p5"/>
          <p:cNvSpPr/>
          <p:nvPr/>
        </p:nvSpPr>
        <p:spPr>
          <a:xfrm>
            <a:off x="498834" y="7589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1" name="Google Shape;201;p5"/>
          <p:cNvSpPr txBox="1"/>
          <p:nvPr>
            <p:ph idx="1" type="body"/>
          </p:nvPr>
        </p:nvSpPr>
        <p:spPr>
          <a:xfrm>
            <a:off x="1115568" y="2481943"/>
            <a:ext cx="10168128" cy="369502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1800"/>
              <a:buFont typeface="Arial"/>
              <a:buChar char="•"/>
            </a:pPr>
            <a:r>
              <a:rPr lang="en-US" sz="2200"/>
              <a:t>Format [G C B A}:</a:t>
            </a:r>
            <a:endParaRPr/>
          </a:p>
          <a:p>
            <a:pPr indent="-228599" lvl="0" marL="609585" rtl="0" algn="l">
              <a:lnSpc>
                <a:spcPct val="110000"/>
              </a:lnSpc>
              <a:spcBef>
                <a:spcPts val="0"/>
              </a:spcBef>
              <a:spcAft>
                <a:spcPts val="0"/>
              </a:spcAft>
              <a:buClr>
                <a:schemeClr val="dk1"/>
              </a:buClr>
              <a:buSzPts val="1492"/>
              <a:buFont typeface="Arial"/>
              <a:buChar char="•"/>
            </a:pPr>
            <a:r>
              <a:rPr lang="en-US" sz="2200"/>
              <a:t>[0 0 0 0] - No Fault</a:t>
            </a:r>
            <a:endParaRPr/>
          </a:p>
          <a:p>
            <a:pPr indent="-228599" lvl="0" marL="609585" rtl="0" algn="l">
              <a:lnSpc>
                <a:spcPct val="110000"/>
              </a:lnSpc>
              <a:spcBef>
                <a:spcPts val="0"/>
              </a:spcBef>
              <a:spcAft>
                <a:spcPts val="0"/>
              </a:spcAft>
              <a:buClr>
                <a:schemeClr val="dk1"/>
              </a:buClr>
              <a:buSzPts val="1492"/>
              <a:buFont typeface="Arial"/>
              <a:buChar char="•"/>
            </a:pPr>
            <a:r>
              <a:rPr lang="en-US" sz="2200"/>
              <a:t>[1 0 0 1] - LG fault (Between Phase A and ground)</a:t>
            </a:r>
            <a:endParaRPr/>
          </a:p>
          <a:p>
            <a:pPr indent="-228599" lvl="0" marL="609585" rtl="0" algn="l">
              <a:lnSpc>
                <a:spcPct val="110000"/>
              </a:lnSpc>
              <a:spcBef>
                <a:spcPts val="0"/>
              </a:spcBef>
              <a:spcAft>
                <a:spcPts val="0"/>
              </a:spcAft>
              <a:buClr>
                <a:schemeClr val="dk1"/>
              </a:buClr>
              <a:buSzPts val="1492"/>
              <a:buFont typeface="Arial"/>
              <a:buChar char="•"/>
            </a:pPr>
            <a:r>
              <a:rPr lang="en-US" sz="2200"/>
              <a:t>[0 1 1 0] - LL fault (Between Phase B and Phase C)</a:t>
            </a:r>
            <a:endParaRPr/>
          </a:p>
          <a:p>
            <a:pPr indent="-228599" lvl="0" marL="609585" rtl="0" algn="l">
              <a:lnSpc>
                <a:spcPct val="110000"/>
              </a:lnSpc>
              <a:spcBef>
                <a:spcPts val="0"/>
              </a:spcBef>
              <a:spcAft>
                <a:spcPts val="0"/>
              </a:spcAft>
              <a:buClr>
                <a:schemeClr val="dk1"/>
              </a:buClr>
              <a:buSzPts val="1492"/>
              <a:buFont typeface="Arial"/>
              <a:buChar char="•"/>
            </a:pPr>
            <a:r>
              <a:rPr lang="en-US" sz="2200"/>
              <a:t>[1 0 1 1] - LLG Fault (Between Phases A,B and ground)</a:t>
            </a:r>
            <a:endParaRPr/>
          </a:p>
          <a:p>
            <a:pPr indent="-228599" lvl="0" marL="609585" rtl="0" algn="l">
              <a:lnSpc>
                <a:spcPct val="110000"/>
              </a:lnSpc>
              <a:spcBef>
                <a:spcPts val="0"/>
              </a:spcBef>
              <a:spcAft>
                <a:spcPts val="0"/>
              </a:spcAft>
              <a:buClr>
                <a:schemeClr val="dk1"/>
              </a:buClr>
              <a:buSzPts val="1492"/>
              <a:buFont typeface="Arial"/>
              <a:buChar char="•"/>
            </a:pPr>
            <a:r>
              <a:rPr lang="en-US" sz="2200"/>
              <a:t>[0 1 1 1] - LLL Fault (Between all three phases)</a:t>
            </a:r>
            <a:endParaRPr/>
          </a:p>
          <a:p>
            <a:pPr indent="-228599" lvl="0" marL="609585" rtl="0" algn="l">
              <a:lnSpc>
                <a:spcPct val="110000"/>
              </a:lnSpc>
              <a:spcBef>
                <a:spcPts val="0"/>
              </a:spcBef>
              <a:spcAft>
                <a:spcPts val="0"/>
              </a:spcAft>
              <a:buClr>
                <a:schemeClr val="dk1"/>
              </a:buClr>
              <a:buSzPts val="1492"/>
              <a:buFont typeface="Arial"/>
              <a:buChar char="•"/>
            </a:pPr>
            <a:r>
              <a:rPr lang="en-US" sz="2200"/>
              <a:t>[1 1 1 1] - LLLG fault (Three phase symmetrical fault)</a:t>
            </a:r>
            <a:endParaRPr/>
          </a:p>
          <a:p>
            <a:pPr indent="114300" lvl="0" marL="0" rtl="0" algn="l">
              <a:lnSpc>
                <a:spcPct val="110000"/>
              </a:lnSpc>
              <a:spcBef>
                <a:spcPts val="0"/>
              </a:spcBef>
              <a:spcAft>
                <a:spcPts val="0"/>
              </a:spcAft>
              <a:buClr>
                <a:schemeClr val="lt1"/>
              </a:buClr>
              <a:buSzPts val="1800"/>
              <a:buFont typeface="Arial"/>
              <a:buNone/>
            </a:pPr>
            <a:r>
              <a:t/>
            </a:r>
            <a:endParaRPr sz="2200"/>
          </a:p>
          <a:p>
            <a:pPr indent="114300" lvl="0" marL="0" rtl="0" algn="l">
              <a:lnSpc>
                <a:spcPct val="110000"/>
              </a:lnSpc>
              <a:spcBef>
                <a:spcPts val="0"/>
              </a:spcBef>
              <a:spcAft>
                <a:spcPts val="0"/>
              </a:spcAft>
              <a:buClr>
                <a:schemeClr val="lt1"/>
              </a:buClr>
              <a:buSzPts val="1800"/>
              <a:buFont typeface="Arial"/>
              <a:buNone/>
            </a:pPr>
            <a:r>
              <a:t/>
            </a:r>
            <a:endParaRPr sz="2200"/>
          </a:p>
          <a:p>
            <a:pPr indent="-114300" lvl="0" marL="609585" rtl="0" algn="l">
              <a:lnSpc>
                <a:spcPct val="110000"/>
              </a:lnSpc>
              <a:spcBef>
                <a:spcPts val="0"/>
              </a:spcBef>
              <a:spcAft>
                <a:spcPts val="1600"/>
              </a:spcAft>
              <a:buClr>
                <a:schemeClr val="lt1"/>
              </a:buClr>
              <a:buSzPts val="1800"/>
              <a:buFont typeface="Arial"/>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6"/>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7" name="Google Shape;207;p6"/>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8" name="Google Shape;208;p6"/>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9" name="Google Shape;209;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0" name="Google Shape;210;p6"/>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dk1"/>
          </a:solidFill>
          <a:ln cap="flat" cmpd="sng" w="9525">
            <a:solidFill>
              <a:srgbClr val="FBFCFB"/>
            </a:solidFill>
            <a:prstDash val="solid"/>
            <a:miter lim="800000"/>
            <a:headEnd len="sm" w="sm" type="none"/>
            <a:tailEnd len="sm" w="sm" type="none"/>
          </a:ln>
          <a:effectLst>
            <a:outerShdw blurRad="50800" rotWithShape="0" algn="l"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1" name="Google Shape;211;p6"/>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2" name="Google Shape;212;p6"/>
          <p:cNvSpPr txBox="1"/>
          <p:nvPr>
            <p:ph type="title"/>
          </p:nvPr>
        </p:nvSpPr>
        <p:spPr>
          <a:xfrm>
            <a:off x="371094" y="1161288"/>
            <a:ext cx="3438144" cy="12390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2800"/>
              <a:t>Exploratory Data Analysis</a:t>
            </a:r>
            <a:endParaRPr/>
          </a:p>
        </p:txBody>
      </p:sp>
      <p:sp>
        <p:nvSpPr>
          <p:cNvPr id="213" name="Google Shape;213;p6"/>
          <p:cNvSpPr/>
          <p:nvPr/>
        </p:nvSpPr>
        <p:spPr>
          <a:xfrm>
            <a:off x="0" y="1426546"/>
            <a:ext cx="128016" cy="65390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4" name="Google Shape;214;p6"/>
          <p:cNvSpPr/>
          <p:nvPr/>
        </p:nvSpPr>
        <p:spPr>
          <a:xfrm>
            <a:off x="395893" y="2443480"/>
            <a:ext cx="3383280" cy="18288"/>
          </a:xfrm>
          <a:prstGeom prst="rect">
            <a:avLst/>
          </a:prstGeom>
          <a:solidFill>
            <a:srgbClr val="F6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5" name="Google Shape;215;p6"/>
          <p:cNvSpPr txBox="1"/>
          <p:nvPr>
            <p:ph idx="1" type="body"/>
          </p:nvPr>
        </p:nvSpPr>
        <p:spPr>
          <a:xfrm>
            <a:off x="371094" y="2718054"/>
            <a:ext cx="3438906" cy="3207258"/>
          </a:xfrm>
          <a:prstGeom prst="rect">
            <a:avLst/>
          </a:prstGeom>
          <a:noFill/>
          <a:ln>
            <a:noFill/>
          </a:ln>
        </p:spPr>
        <p:txBody>
          <a:bodyPr anchorCtr="0" anchor="t" bIns="45700" lIns="91425" spcFirstLastPara="1" rIns="91425" wrap="square" tIns="45700">
            <a:normAutofit/>
          </a:bodyPr>
          <a:lstStyle/>
          <a:p>
            <a:pPr indent="-228600" lvl="0" marL="609585" rtl="0" algn="l">
              <a:lnSpc>
                <a:spcPct val="110000"/>
              </a:lnSpc>
              <a:spcBef>
                <a:spcPts val="0"/>
              </a:spcBef>
              <a:spcAft>
                <a:spcPts val="0"/>
              </a:spcAft>
              <a:buClr>
                <a:schemeClr val="lt1"/>
              </a:buClr>
              <a:buSzPts val="1800"/>
              <a:buFont typeface="Arial"/>
              <a:buChar char="•"/>
            </a:pPr>
            <a:r>
              <a:rPr lang="en-US" sz="1700"/>
              <a:t>7861 rows and 10 columns</a:t>
            </a:r>
            <a:endParaRPr/>
          </a:p>
          <a:p>
            <a:pPr indent="-228600" lvl="0" marL="609585" rtl="0" algn="l">
              <a:lnSpc>
                <a:spcPct val="110000"/>
              </a:lnSpc>
              <a:spcBef>
                <a:spcPts val="600"/>
              </a:spcBef>
              <a:spcAft>
                <a:spcPts val="0"/>
              </a:spcAft>
              <a:buClr>
                <a:schemeClr val="lt1"/>
              </a:buClr>
              <a:buSzPts val="1800"/>
              <a:buFont typeface="Arial"/>
              <a:buChar char="•"/>
            </a:pPr>
            <a:r>
              <a:rPr lang="en-US" sz="1700"/>
              <a:t>No missing values</a:t>
            </a:r>
            <a:endParaRPr/>
          </a:p>
          <a:p>
            <a:pPr indent="-228600" lvl="0" marL="609585" rtl="0" algn="l">
              <a:lnSpc>
                <a:spcPct val="110000"/>
              </a:lnSpc>
              <a:spcBef>
                <a:spcPts val="600"/>
              </a:spcBef>
              <a:spcAft>
                <a:spcPts val="600"/>
              </a:spcAft>
              <a:buClr>
                <a:schemeClr val="lt1"/>
              </a:buClr>
              <a:buSzPts val="1800"/>
              <a:buFont typeface="Arial"/>
              <a:buChar char="•"/>
            </a:pPr>
            <a:r>
              <a:rPr lang="en-US" sz="1700"/>
              <a:t>Periodic data</a:t>
            </a:r>
            <a:endParaRPr/>
          </a:p>
        </p:txBody>
      </p:sp>
      <p:pic>
        <p:nvPicPr>
          <p:cNvPr id="216" name="Google Shape;216;p6"/>
          <p:cNvPicPr preferRelativeResize="0"/>
          <p:nvPr/>
        </p:nvPicPr>
        <p:blipFill rotWithShape="1">
          <a:blip r:embed="rId3">
            <a:alphaModFix/>
          </a:blip>
          <a:srcRect b="0" l="1008" r="0" t="0"/>
          <a:stretch/>
        </p:blipFill>
        <p:spPr>
          <a:xfrm>
            <a:off x="4901184" y="1128043"/>
            <a:ext cx="6922008" cy="4702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sp>
        <p:nvSpPr>
          <p:cNvPr id="221" name="Google Shape;221;p7"/>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2" name="Google Shape;222;p7"/>
          <p:cNvSpPr/>
          <p:nvPr/>
        </p:nvSpPr>
        <p:spPr>
          <a:xfrm flipH="1" rot="10800000">
            <a:off x="578652" y="4501201"/>
            <a:ext cx="11034696" cy="18288"/>
          </a:xfrm>
          <a:prstGeom prst="rect">
            <a:avLst/>
          </a:prstGeom>
          <a:solidFill>
            <a:srgbClr val="F6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3" name="Google Shape;223;p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4" name="Google Shape;224;p7"/>
          <p:cNvSpPr/>
          <p:nvPr/>
        </p:nvSpPr>
        <p:spPr>
          <a:xfrm>
            <a:off x="551553" y="304802"/>
            <a:ext cx="11097349" cy="1573149"/>
          </a:xfrm>
          <a:prstGeom prst="rect">
            <a:avLst/>
          </a:prstGeom>
          <a:solidFill>
            <a:schemeClr val="dk1"/>
          </a:solidFill>
          <a:ln cap="flat" cmpd="sng" w="12700">
            <a:solidFill>
              <a:srgbClr val="FBFCFB"/>
            </a:solidFill>
            <a:prstDash val="solid"/>
            <a:miter lim="800000"/>
            <a:headEnd len="sm" w="sm" type="none"/>
            <a:tailEnd len="sm" w="sm" type="none"/>
          </a:ln>
          <a:effectLst>
            <a:outerShdw blurRad="50800" rotWithShape="0" algn="tl" dir="2700000" dist="38100">
              <a:srgbClr val="17242A">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5" name="Google Shape;225;p7"/>
          <p:cNvSpPr txBox="1"/>
          <p:nvPr>
            <p:ph type="title"/>
          </p:nvPr>
        </p:nvSpPr>
        <p:spPr>
          <a:xfrm>
            <a:off x="868680" y="405575"/>
            <a:ext cx="5001768"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3600"/>
              <a:t>EDA Continued</a:t>
            </a:r>
            <a:endParaRPr/>
          </a:p>
        </p:txBody>
      </p:sp>
      <p:sp>
        <p:nvSpPr>
          <p:cNvPr id="226" name="Google Shape;226;p7"/>
          <p:cNvSpPr/>
          <p:nvPr/>
        </p:nvSpPr>
        <p:spPr>
          <a:xfrm>
            <a:off x="494784" y="764424"/>
            <a:ext cx="128016" cy="65390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7" name="Google Shape;227;p7"/>
          <p:cNvSpPr/>
          <p:nvPr/>
        </p:nvSpPr>
        <p:spPr>
          <a:xfrm rot="5400000">
            <a:off x="5586984" y="1071836"/>
            <a:ext cx="1021458" cy="9144"/>
          </a:xfrm>
          <a:prstGeom prst="rect">
            <a:avLst/>
          </a:prstGeom>
          <a:solidFill>
            <a:srgbClr val="F6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pic>
        <p:nvPicPr>
          <p:cNvPr id="228" name="Google Shape;228;p7"/>
          <p:cNvPicPr preferRelativeResize="0"/>
          <p:nvPr/>
        </p:nvPicPr>
        <p:blipFill rotWithShape="1">
          <a:blip r:embed="rId3">
            <a:alphaModFix/>
          </a:blip>
          <a:srcRect b="0" l="0" r="0" t="0"/>
          <a:stretch/>
        </p:blipFill>
        <p:spPr>
          <a:xfrm>
            <a:off x="578651" y="2003385"/>
            <a:ext cx="5960694" cy="4739159"/>
          </a:xfrm>
          <a:prstGeom prst="rect">
            <a:avLst/>
          </a:prstGeom>
          <a:noFill/>
          <a:ln>
            <a:noFill/>
          </a:ln>
        </p:spPr>
      </p:pic>
      <p:pic>
        <p:nvPicPr>
          <p:cNvPr id="229" name="Google Shape;229;p7"/>
          <p:cNvPicPr preferRelativeResize="0"/>
          <p:nvPr/>
        </p:nvPicPr>
        <p:blipFill rotWithShape="1">
          <a:blip r:embed="rId4">
            <a:alphaModFix/>
          </a:blip>
          <a:srcRect b="0" l="0" r="0" t="0"/>
          <a:stretch/>
        </p:blipFill>
        <p:spPr>
          <a:xfrm>
            <a:off x="6671790" y="2003384"/>
            <a:ext cx="4977111" cy="47391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lt1"/>
              </a:buClr>
              <a:buSzPct val="75757"/>
              <a:buFont typeface="Avenir"/>
              <a:buNone/>
            </a:pPr>
            <a:r>
              <a:rPr lang="en-US"/>
              <a:t>Feature Engineering</a:t>
            </a:r>
            <a:endParaRPr/>
          </a:p>
        </p:txBody>
      </p:sp>
      <p:sp>
        <p:nvSpPr>
          <p:cNvPr id="235" name="Google Shape;235;p8"/>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457188" lvl="0" marL="609585" rtl="0" algn="l">
              <a:lnSpc>
                <a:spcPct val="110000"/>
              </a:lnSpc>
              <a:spcBef>
                <a:spcPts val="0"/>
              </a:spcBef>
              <a:spcAft>
                <a:spcPts val="0"/>
              </a:spcAft>
              <a:buClr>
                <a:schemeClr val="lt1"/>
              </a:buClr>
              <a:buSzPts val="1800"/>
              <a:buChar char="●"/>
            </a:pPr>
            <a:r>
              <a:rPr lang="en-US"/>
              <a:t>Used the 6 given features as predictors, and the combined output column as the target</a:t>
            </a:r>
            <a:endParaRPr/>
          </a:p>
          <a:p>
            <a:pPr indent="0" lvl="0" marL="609585" rtl="0" algn="l">
              <a:lnSpc>
                <a:spcPct val="110000"/>
              </a:lnSpc>
              <a:spcBef>
                <a:spcPts val="1600"/>
              </a:spcBef>
              <a:spcAft>
                <a:spcPts val="0"/>
              </a:spcAft>
              <a:buClr>
                <a:schemeClr val="lt1"/>
              </a:buClr>
              <a:buSzPts val="1800"/>
              <a:buNone/>
            </a:pPr>
            <a:r>
              <a:t/>
            </a:r>
            <a:endParaRPr/>
          </a:p>
          <a:p>
            <a:pPr indent="0" lvl="0" marL="0" rtl="0" algn="l">
              <a:lnSpc>
                <a:spcPct val="110000"/>
              </a:lnSpc>
              <a:spcBef>
                <a:spcPts val="1600"/>
              </a:spcBef>
              <a:spcAft>
                <a:spcPts val="0"/>
              </a:spcAft>
              <a:buClr>
                <a:schemeClr val="lt1"/>
              </a:buClr>
              <a:buSzPts val="1800"/>
              <a:buNone/>
            </a:pPr>
            <a:r>
              <a:t/>
            </a:r>
            <a:endParaRPr/>
          </a:p>
          <a:p>
            <a:pPr indent="0" lvl="0" marL="0" rtl="0" algn="l">
              <a:lnSpc>
                <a:spcPct val="110000"/>
              </a:lnSpc>
              <a:spcBef>
                <a:spcPts val="1600"/>
              </a:spcBef>
              <a:spcAft>
                <a:spcPts val="0"/>
              </a:spcAft>
              <a:buClr>
                <a:schemeClr val="lt1"/>
              </a:buClr>
              <a:buSzPts val="1800"/>
              <a:buNone/>
            </a:pPr>
            <a:r>
              <a:t/>
            </a:r>
            <a:endParaRPr/>
          </a:p>
          <a:p>
            <a:pPr indent="0" lvl="0" marL="0" rtl="0" algn="l">
              <a:lnSpc>
                <a:spcPct val="110000"/>
              </a:lnSpc>
              <a:spcBef>
                <a:spcPts val="1600"/>
              </a:spcBef>
              <a:spcAft>
                <a:spcPts val="0"/>
              </a:spcAft>
              <a:buClr>
                <a:schemeClr val="lt1"/>
              </a:buClr>
              <a:buSzPts val="1800"/>
              <a:buNone/>
            </a:pPr>
            <a:r>
              <a:t/>
            </a:r>
            <a:endParaRPr/>
          </a:p>
          <a:p>
            <a:pPr indent="0" lvl="0" marL="0" rtl="0" algn="l">
              <a:lnSpc>
                <a:spcPct val="110000"/>
              </a:lnSpc>
              <a:spcBef>
                <a:spcPts val="1600"/>
              </a:spcBef>
              <a:spcAft>
                <a:spcPts val="0"/>
              </a:spcAft>
              <a:buClr>
                <a:schemeClr val="lt1"/>
              </a:buClr>
              <a:buSzPts val="1800"/>
              <a:buNone/>
            </a:pPr>
            <a:r>
              <a:t/>
            </a:r>
            <a:endParaRPr/>
          </a:p>
          <a:p>
            <a:pPr indent="0" lvl="0" marL="609585" rtl="0" algn="l">
              <a:lnSpc>
                <a:spcPct val="110000"/>
              </a:lnSpc>
              <a:spcBef>
                <a:spcPts val="1600"/>
              </a:spcBef>
              <a:spcAft>
                <a:spcPts val="1600"/>
              </a:spcAft>
              <a:buClr>
                <a:schemeClr val="lt1"/>
              </a:buClr>
              <a:buSzPts val="1800"/>
              <a:buNone/>
            </a:pPr>
            <a:r>
              <a:t/>
            </a:r>
            <a:endParaRPr/>
          </a:p>
        </p:txBody>
      </p:sp>
      <p:grpSp>
        <p:nvGrpSpPr>
          <p:cNvPr id="236" name="Google Shape;236;p8"/>
          <p:cNvGrpSpPr/>
          <p:nvPr/>
        </p:nvGrpSpPr>
        <p:grpSpPr>
          <a:xfrm>
            <a:off x="1162767" y="2613652"/>
            <a:ext cx="10696456" cy="2732016"/>
            <a:chOff x="849125" y="2166813"/>
            <a:chExt cx="8022342" cy="2049012"/>
          </a:xfrm>
        </p:grpSpPr>
        <p:cxnSp>
          <p:nvCxnSpPr>
            <p:cNvPr id="237" name="Google Shape;237;p8"/>
            <p:cNvCxnSpPr/>
            <p:nvPr/>
          </p:nvCxnSpPr>
          <p:spPr>
            <a:xfrm flipH="1">
              <a:off x="1227100" y="2190600"/>
              <a:ext cx="600" cy="1514100"/>
            </a:xfrm>
            <a:prstGeom prst="straightConnector1">
              <a:avLst/>
            </a:prstGeom>
            <a:noFill/>
            <a:ln cap="flat" cmpd="sng" w="19050">
              <a:solidFill>
                <a:schemeClr val="lt1"/>
              </a:solidFill>
              <a:prstDash val="solid"/>
              <a:round/>
              <a:headEnd len="sm" w="sm" type="none"/>
              <a:tailEnd len="sm" w="sm" type="none"/>
            </a:ln>
          </p:spPr>
        </p:cxnSp>
        <p:cxnSp>
          <p:nvCxnSpPr>
            <p:cNvPr id="238" name="Google Shape;238;p8"/>
            <p:cNvCxnSpPr/>
            <p:nvPr/>
          </p:nvCxnSpPr>
          <p:spPr>
            <a:xfrm flipH="1" rot="10800000">
              <a:off x="1227700" y="2924250"/>
              <a:ext cx="1641000" cy="16800"/>
            </a:xfrm>
            <a:prstGeom prst="straightConnector1">
              <a:avLst/>
            </a:prstGeom>
            <a:noFill/>
            <a:ln cap="flat" cmpd="sng" w="19050">
              <a:solidFill>
                <a:schemeClr val="lt1"/>
              </a:solidFill>
              <a:prstDash val="solid"/>
              <a:round/>
              <a:headEnd len="sm" w="sm" type="none"/>
              <a:tailEnd len="sm" w="sm" type="none"/>
            </a:ln>
          </p:spPr>
        </p:cxnSp>
        <p:sp>
          <p:nvSpPr>
            <p:cNvPr id="239" name="Google Shape;239;p8"/>
            <p:cNvSpPr txBox="1"/>
            <p:nvPr/>
          </p:nvSpPr>
          <p:spPr>
            <a:xfrm>
              <a:off x="859900" y="2731800"/>
              <a:ext cx="367200" cy="4017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0" i="0" lang="en-US" sz="2000" u="none" cap="none" strike="noStrike">
                  <a:solidFill>
                    <a:schemeClr val="accent1"/>
                  </a:solidFill>
                  <a:latin typeface="Average"/>
                  <a:ea typeface="Average"/>
                  <a:cs typeface="Average"/>
                  <a:sym typeface="Average"/>
                </a:rPr>
                <a:t>0</a:t>
              </a:r>
              <a:endParaRPr b="0" i="0" sz="2000" u="none" cap="none" strike="noStrike">
                <a:solidFill>
                  <a:schemeClr val="accent1"/>
                </a:solidFill>
                <a:latin typeface="Average"/>
                <a:ea typeface="Average"/>
                <a:cs typeface="Average"/>
                <a:sym typeface="Average"/>
              </a:endParaRPr>
            </a:p>
          </p:txBody>
        </p:sp>
        <p:cxnSp>
          <p:nvCxnSpPr>
            <p:cNvPr id="240" name="Google Shape;240;p8"/>
            <p:cNvCxnSpPr/>
            <p:nvPr/>
          </p:nvCxnSpPr>
          <p:spPr>
            <a:xfrm flipH="1">
              <a:off x="3993763" y="2171200"/>
              <a:ext cx="600" cy="1514100"/>
            </a:xfrm>
            <a:prstGeom prst="straightConnector1">
              <a:avLst/>
            </a:prstGeom>
            <a:noFill/>
            <a:ln cap="flat" cmpd="sng" w="19050">
              <a:solidFill>
                <a:schemeClr val="lt1"/>
              </a:solidFill>
              <a:prstDash val="solid"/>
              <a:round/>
              <a:headEnd len="sm" w="sm" type="none"/>
              <a:tailEnd len="sm" w="sm" type="none"/>
            </a:ln>
          </p:spPr>
        </p:cxnSp>
        <p:cxnSp>
          <p:nvCxnSpPr>
            <p:cNvPr id="241" name="Google Shape;241;p8"/>
            <p:cNvCxnSpPr/>
            <p:nvPr/>
          </p:nvCxnSpPr>
          <p:spPr>
            <a:xfrm flipH="1" rot="10800000">
              <a:off x="3998475" y="3484813"/>
              <a:ext cx="1641000" cy="16800"/>
            </a:xfrm>
            <a:prstGeom prst="straightConnector1">
              <a:avLst/>
            </a:prstGeom>
            <a:noFill/>
            <a:ln cap="flat" cmpd="sng" w="19050">
              <a:solidFill>
                <a:schemeClr val="lt1"/>
              </a:solidFill>
              <a:prstDash val="solid"/>
              <a:round/>
              <a:headEnd len="sm" w="sm" type="none"/>
              <a:tailEnd len="sm" w="sm" type="none"/>
            </a:ln>
          </p:spPr>
        </p:cxnSp>
        <p:sp>
          <p:nvSpPr>
            <p:cNvPr id="242" name="Google Shape;242;p8"/>
            <p:cNvSpPr txBox="1"/>
            <p:nvPr/>
          </p:nvSpPr>
          <p:spPr>
            <a:xfrm>
              <a:off x="3626563" y="3292375"/>
              <a:ext cx="367200" cy="4017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0" i="0" lang="en-US" sz="2000" u="none" cap="none" strike="noStrike">
                  <a:solidFill>
                    <a:schemeClr val="accent5"/>
                  </a:solidFill>
                  <a:latin typeface="Average"/>
                  <a:ea typeface="Average"/>
                  <a:cs typeface="Average"/>
                  <a:sym typeface="Average"/>
                </a:rPr>
                <a:t>0</a:t>
              </a:r>
              <a:endParaRPr b="0" i="0" sz="2000" u="none" cap="none" strike="noStrike">
                <a:solidFill>
                  <a:schemeClr val="accent5"/>
                </a:solidFill>
                <a:latin typeface="Average"/>
                <a:ea typeface="Average"/>
                <a:cs typeface="Average"/>
                <a:sym typeface="Average"/>
              </a:endParaRPr>
            </a:p>
          </p:txBody>
        </p:sp>
        <p:sp>
          <p:nvSpPr>
            <p:cNvPr id="243" name="Google Shape;243;p8"/>
            <p:cNvSpPr/>
            <p:nvPr/>
          </p:nvSpPr>
          <p:spPr>
            <a:xfrm>
              <a:off x="4005138" y="2399950"/>
              <a:ext cx="1400075" cy="1101675"/>
            </a:xfrm>
            <a:custGeom>
              <a:rect b="b" l="l" r="r" t="t"/>
              <a:pathLst>
                <a:path extrusionOk="0" h="44067" w="56003">
                  <a:moveTo>
                    <a:pt x="0" y="0"/>
                  </a:moveTo>
                  <a:cubicBezTo>
                    <a:pt x="2678" y="7345"/>
                    <a:pt x="10406" y="43991"/>
                    <a:pt x="16067" y="44067"/>
                  </a:cubicBezTo>
                  <a:cubicBezTo>
                    <a:pt x="21729" y="44144"/>
                    <a:pt x="27313" y="459"/>
                    <a:pt x="33969" y="459"/>
                  </a:cubicBezTo>
                  <a:cubicBezTo>
                    <a:pt x="40625" y="459"/>
                    <a:pt x="52331" y="36799"/>
                    <a:pt x="56003" y="44067"/>
                  </a:cubicBezTo>
                </a:path>
              </a:pathLst>
            </a:custGeom>
            <a:noFill/>
            <a:ln cap="flat" cmpd="sng" w="19050">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venir"/>
                <a:ea typeface="Avenir"/>
                <a:cs typeface="Avenir"/>
                <a:sym typeface="Avenir"/>
              </a:endParaRPr>
            </a:p>
          </p:txBody>
        </p:sp>
        <p:sp>
          <p:nvSpPr>
            <p:cNvPr id="244" name="Google Shape;244;p8"/>
            <p:cNvSpPr txBox="1"/>
            <p:nvPr/>
          </p:nvSpPr>
          <p:spPr>
            <a:xfrm>
              <a:off x="859900" y="2190600"/>
              <a:ext cx="367200" cy="4017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lang="en-US" sz="2000">
                  <a:solidFill>
                    <a:schemeClr val="accent1"/>
                  </a:solidFill>
                  <a:latin typeface="Average"/>
                  <a:ea typeface="Average"/>
                  <a:cs typeface="Average"/>
                  <a:sym typeface="Average"/>
                </a:rPr>
                <a:t>x</a:t>
              </a:r>
              <a:endParaRPr sz="2000">
                <a:solidFill>
                  <a:schemeClr val="accent1"/>
                </a:solidFill>
                <a:latin typeface="Average"/>
                <a:ea typeface="Average"/>
                <a:cs typeface="Average"/>
                <a:sym typeface="Average"/>
              </a:endParaRPr>
            </a:p>
          </p:txBody>
        </p:sp>
        <p:sp>
          <p:nvSpPr>
            <p:cNvPr id="245" name="Google Shape;245;p8"/>
            <p:cNvSpPr txBox="1"/>
            <p:nvPr/>
          </p:nvSpPr>
          <p:spPr>
            <a:xfrm>
              <a:off x="849125" y="3273000"/>
              <a:ext cx="367200" cy="4017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lang="en-US" sz="2000">
                  <a:solidFill>
                    <a:schemeClr val="accent1"/>
                  </a:solidFill>
                  <a:latin typeface="Average"/>
                  <a:ea typeface="Average"/>
                  <a:cs typeface="Average"/>
                  <a:sym typeface="Average"/>
                </a:rPr>
                <a:t>-x</a:t>
              </a:r>
              <a:endParaRPr sz="2000">
                <a:solidFill>
                  <a:schemeClr val="accent1"/>
                </a:solidFill>
                <a:latin typeface="Average"/>
                <a:ea typeface="Average"/>
                <a:cs typeface="Average"/>
                <a:sym typeface="Average"/>
              </a:endParaRPr>
            </a:p>
          </p:txBody>
        </p:sp>
        <p:sp>
          <p:nvSpPr>
            <p:cNvPr id="246" name="Google Shape;246;p8"/>
            <p:cNvSpPr txBox="1"/>
            <p:nvPr/>
          </p:nvSpPr>
          <p:spPr>
            <a:xfrm>
              <a:off x="3568813" y="2222713"/>
              <a:ext cx="482700" cy="4017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lang="en-US" sz="2000">
                  <a:solidFill>
                    <a:schemeClr val="accent5"/>
                  </a:solidFill>
                  <a:latin typeface="Average"/>
                  <a:ea typeface="Average"/>
                  <a:cs typeface="Average"/>
                  <a:sym typeface="Average"/>
                </a:rPr>
                <a:t>2x</a:t>
              </a:r>
              <a:endParaRPr sz="2000">
                <a:solidFill>
                  <a:schemeClr val="accent5"/>
                </a:solidFill>
                <a:latin typeface="Average"/>
                <a:ea typeface="Average"/>
                <a:cs typeface="Average"/>
                <a:sym typeface="Average"/>
              </a:endParaRPr>
            </a:p>
          </p:txBody>
        </p:sp>
        <p:sp>
          <p:nvSpPr>
            <p:cNvPr id="247" name="Google Shape;247;p8"/>
            <p:cNvSpPr/>
            <p:nvPr/>
          </p:nvSpPr>
          <p:spPr>
            <a:xfrm>
              <a:off x="3080488" y="2789250"/>
              <a:ext cx="482700" cy="286800"/>
            </a:xfrm>
            <a:prstGeom prst="rightArrow">
              <a:avLst>
                <a:gd fmla="val 50000" name="adj1"/>
                <a:gd fmla="val 50000" name="adj2"/>
              </a:avLst>
            </a:prstGeom>
            <a:solidFill>
              <a:srgbClr val="BFBFBF"/>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t/>
              </a:r>
              <a:endParaRPr sz="2400">
                <a:solidFill>
                  <a:schemeClr val="lt1"/>
                </a:solidFill>
                <a:latin typeface="Average"/>
                <a:ea typeface="Average"/>
                <a:cs typeface="Average"/>
                <a:sym typeface="Average"/>
              </a:endParaRPr>
            </a:p>
          </p:txBody>
        </p:sp>
        <p:cxnSp>
          <p:nvCxnSpPr>
            <p:cNvPr id="248" name="Google Shape;248;p8"/>
            <p:cNvCxnSpPr/>
            <p:nvPr/>
          </p:nvCxnSpPr>
          <p:spPr>
            <a:xfrm flipH="1">
              <a:off x="6817600" y="2166813"/>
              <a:ext cx="600" cy="1514100"/>
            </a:xfrm>
            <a:prstGeom prst="straightConnector1">
              <a:avLst/>
            </a:prstGeom>
            <a:noFill/>
            <a:ln cap="flat" cmpd="sng" w="19050">
              <a:solidFill>
                <a:schemeClr val="lt1"/>
              </a:solidFill>
              <a:prstDash val="solid"/>
              <a:round/>
              <a:headEnd len="sm" w="sm" type="none"/>
              <a:tailEnd len="sm" w="sm" type="none"/>
            </a:ln>
          </p:spPr>
        </p:cxnSp>
        <p:cxnSp>
          <p:nvCxnSpPr>
            <p:cNvPr id="249" name="Google Shape;249;p8"/>
            <p:cNvCxnSpPr/>
            <p:nvPr/>
          </p:nvCxnSpPr>
          <p:spPr>
            <a:xfrm flipH="1" rot="10800000">
              <a:off x="6818200" y="3480438"/>
              <a:ext cx="1641000" cy="16800"/>
            </a:xfrm>
            <a:prstGeom prst="straightConnector1">
              <a:avLst/>
            </a:prstGeom>
            <a:noFill/>
            <a:ln cap="flat" cmpd="sng" w="19050">
              <a:solidFill>
                <a:schemeClr val="lt1"/>
              </a:solidFill>
              <a:prstDash val="solid"/>
              <a:round/>
              <a:headEnd len="sm" w="sm" type="none"/>
              <a:tailEnd len="sm" w="sm" type="none"/>
            </a:ln>
          </p:spPr>
        </p:cxnSp>
        <p:sp>
          <p:nvSpPr>
            <p:cNvPr id="250" name="Google Shape;250;p8"/>
            <p:cNvSpPr txBox="1"/>
            <p:nvPr/>
          </p:nvSpPr>
          <p:spPr>
            <a:xfrm>
              <a:off x="6450400" y="3287988"/>
              <a:ext cx="367200" cy="4017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lang="en-US" sz="2000">
                  <a:solidFill>
                    <a:schemeClr val="accent2"/>
                  </a:solidFill>
                  <a:latin typeface="Average"/>
                  <a:ea typeface="Average"/>
                  <a:cs typeface="Average"/>
                  <a:sym typeface="Average"/>
                </a:rPr>
                <a:t>0</a:t>
              </a:r>
              <a:endParaRPr sz="2000">
                <a:solidFill>
                  <a:schemeClr val="accent2"/>
                </a:solidFill>
                <a:latin typeface="Average"/>
                <a:ea typeface="Average"/>
                <a:cs typeface="Average"/>
                <a:sym typeface="Average"/>
              </a:endParaRPr>
            </a:p>
          </p:txBody>
        </p:sp>
        <p:sp>
          <p:nvSpPr>
            <p:cNvPr id="251" name="Google Shape;251;p8"/>
            <p:cNvSpPr/>
            <p:nvPr/>
          </p:nvSpPr>
          <p:spPr>
            <a:xfrm>
              <a:off x="6828975" y="2731800"/>
              <a:ext cx="1400075" cy="765444"/>
            </a:xfrm>
            <a:custGeom>
              <a:rect b="b" l="l" r="r" t="t"/>
              <a:pathLst>
                <a:path extrusionOk="0" h="44067" w="56003">
                  <a:moveTo>
                    <a:pt x="0" y="0"/>
                  </a:moveTo>
                  <a:cubicBezTo>
                    <a:pt x="2678" y="7345"/>
                    <a:pt x="10406" y="43991"/>
                    <a:pt x="16067" y="44067"/>
                  </a:cubicBezTo>
                  <a:cubicBezTo>
                    <a:pt x="21729" y="44144"/>
                    <a:pt x="27313" y="459"/>
                    <a:pt x="33969" y="459"/>
                  </a:cubicBezTo>
                  <a:cubicBezTo>
                    <a:pt x="40625" y="459"/>
                    <a:pt x="52331" y="36799"/>
                    <a:pt x="56003" y="44067"/>
                  </a:cubicBezTo>
                </a:path>
              </a:pathLst>
            </a:custGeom>
            <a:noFill/>
            <a:ln cap="flat" cmpd="sng" w="1905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venir"/>
                <a:ea typeface="Avenir"/>
                <a:cs typeface="Avenir"/>
                <a:sym typeface="Avenir"/>
              </a:endParaRPr>
            </a:p>
          </p:txBody>
        </p:sp>
        <p:sp>
          <p:nvSpPr>
            <p:cNvPr id="252" name="Google Shape;252;p8"/>
            <p:cNvSpPr txBox="1"/>
            <p:nvPr/>
          </p:nvSpPr>
          <p:spPr>
            <a:xfrm>
              <a:off x="6392650" y="2577475"/>
              <a:ext cx="482700" cy="4017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lang="en-US" sz="2000">
                  <a:solidFill>
                    <a:schemeClr val="accent2"/>
                  </a:solidFill>
                  <a:latin typeface="Average"/>
                  <a:ea typeface="Average"/>
                  <a:cs typeface="Average"/>
                  <a:sym typeface="Average"/>
                </a:rPr>
                <a:t>1</a:t>
              </a:r>
              <a:endParaRPr sz="2000">
                <a:solidFill>
                  <a:schemeClr val="accent2"/>
                </a:solidFill>
                <a:latin typeface="Average"/>
                <a:ea typeface="Average"/>
                <a:cs typeface="Average"/>
                <a:sym typeface="Average"/>
              </a:endParaRPr>
            </a:p>
          </p:txBody>
        </p:sp>
        <p:sp>
          <p:nvSpPr>
            <p:cNvPr id="253" name="Google Shape;253;p8"/>
            <p:cNvSpPr/>
            <p:nvPr/>
          </p:nvSpPr>
          <p:spPr>
            <a:xfrm>
              <a:off x="5847163" y="2784850"/>
              <a:ext cx="482700" cy="286800"/>
            </a:xfrm>
            <a:prstGeom prst="rightArrow">
              <a:avLst>
                <a:gd fmla="val 50000" name="adj1"/>
                <a:gd fmla="val 50000" name="adj2"/>
              </a:avLst>
            </a:prstGeom>
            <a:solidFill>
              <a:srgbClr val="D8D8D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t/>
              </a:r>
              <a:endParaRPr sz="2400">
                <a:solidFill>
                  <a:schemeClr val="lt1"/>
                </a:solidFill>
                <a:latin typeface="Average"/>
                <a:ea typeface="Average"/>
                <a:cs typeface="Average"/>
                <a:sym typeface="Average"/>
              </a:endParaRPr>
            </a:p>
          </p:txBody>
        </p:sp>
        <p:sp>
          <p:nvSpPr>
            <p:cNvPr id="254" name="Google Shape;254;p8"/>
            <p:cNvSpPr txBox="1"/>
            <p:nvPr/>
          </p:nvSpPr>
          <p:spPr>
            <a:xfrm>
              <a:off x="1081100" y="3765175"/>
              <a:ext cx="1714800" cy="4017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accent1"/>
                  </a:solidFill>
                  <a:latin typeface="Average"/>
                  <a:ea typeface="Average"/>
                  <a:cs typeface="Average"/>
                  <a:sym typeface="Average"/>
                </a:rPr>
                <a:t>Original Data</a:t>
              </a:r>
              <a:endParaRPr sz="2400">
                <a:solidFill>
                  <a:schemeClr val="accent1"/>
                </a:solidFill>
                <a:latin typeface="Average"/>
                <a:ea typeface="Average"/>
                <a:cs typeface="Average"/>
                <a:sym typeface="Average"/>
              </a:endParaRPr>
            </a:p>
          </p:txBody>
        </p:sp>
        <p:sp>
          <p:nvSpPr>
            <p:cNvPr id="255" name="Google Shape;255;p8"/>
            <p:cNvSpPr txBox="1"/>
            <p:nvPr/>
          </p:nvSpPr>
          <p:spPr>
            <a:xfrm>
              <a:off x="3855613" y="3756825"/>
              <a:ext cx="1991550" cy="4017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accent5"/>
                  </a:solidFill>
                  <a:latin typeface="Average"/>
                  <a:ea typeface="Average"/>
                  <a:cs typeface="Average"/>
                  <a:sym typeface="Average"/>
                </a:rPr>
                <a:t>Data points &gt;= 0</a:t>
              </a:r>
              <a:endParaRPr sz="2400">
                <a:solidFill>
                  <a:schemeClr val="accent5"/>
                </a:solidFill>
                <a:latin typeface="Average"/>
                <a:ea typeface="Average"/>
                <a:cs typeface="Average"/>
                <a:sym typeface="Average"/>
              </a:endParaRPr>
            </a:p>
          </p:txBody>
        </p:sp>
        <p:sp>
          <p:nvSpPr>
            <p:cNvPr id="256" name="Google Shape;256;p8"/>
            <p:cNvSpPr txBox="1"/>
            <p:nvPr/>
          </p:nvSpPr>
          <p:spPr>
            <a:xfrm>
              <a:off x="6743525" y="3756825"/>
              <a:ext cx="2127942" cy="459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accent3"/>
                  </a:solidFill>
                  <a:latin typeface="Average"/>
                  <a:ea typeface="Average"/>
                  <a:cs typeface="Average"/>
                  <a:sym typeface="Average"/>
                </a:rPr>
                <a:t>Scaled from 0 to 1</a:t>
              </a:r>
              <a:endParaRPr sz="2400">
                <a:solidFill>
                  <a:schemeClr val="accent3"/>
                </a:solidFill>
                <a:latin typeface="Average"/>
                <a:ea typeface="Average"/>
                <a:cs typeface="Average"/>
                <a:sym typeface="Average"/>
              </a:endParaRPr>
            </a:p>
          </p:txBody>
        </p:sp>
        <p:sp>
          <p:nvSpPr>
            <p:cNvPr id="257" name="Google Shape;257;p8"/>
            <p:cNvSpPr/>
            <p:nvPr/>
          </p:nvSpPr>
          <p:spPr>
            <a:xfrm>
              <a:off x="1238475" y="2419350"/>
              <a:ext cx="1400075" cy="1101675"/>
            </a:xfrm>
            <a:custGeom>
              <a:rect b="b" l="l" r="r" t="t"/>
              <a:pathLst>
                <a:path extrusionOk="0" h="44067" w="56003">
                  <a:moveTo>
                    <a:pt x="0" y="0"/>
                  </a:moveTo>
                  <a:cubicBezTo>
                    <a:pt x="2678" y="7345"/>
                    <a:pt x="10406" y="43991"/>
                    <a:pt x="16067" y="44067"/>
                  </a:cubicBezTo>
                  <a:cubicBezTo>
                    <a:pt x="21729" y="44144"/>
                    <a:pt x="27313" y="459"/>
                    <a:pt x="33969" y="459"/>
                  </a:cubicBezTo>
                  <a:cubicBezTo>
                    <a:pt x="40625" y="459"/>
                    <a:pt x="52331" y="36799"/>
                    <a:pt x="56003" y="44067"/>
                  </a:cubicBezTo>
                </a:path>
              </a:pathLst>
            </a:custGeom>
            <a:noFill/>
            <a:ln cap="flat" cmpd="sng" w="1905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venir"/>
                <a:ea typeface="Avenir"/>
                <a:cs typeface="Avenir"/>
                <a:sym typeface="Aveni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 name="Shape 261"/>
        <p:cNvGrpSpPr/>
        <p:nvPr/>
      </p:nvGrpSpPr>
      <p:grpSpPr>
        <a:xfrm>
          <a:off x="0" y="0"/>
          <a:ext cx="0" cy="0"/>
          <a:chOff x="0" y="0"/>
          <a:chExt cx="0" cy="0"/>
        </a:xfrm>
      </p:grpSpPr>
      <p:sp>
        <p:nvSpPr>
          <p:cNvPr id="262" name="Google Shape;262;p9"/>
          <p:cNvSpPr/>
          <p:nvPr/>
        </p:nvSpPr>
        <p:spPr>
          <a:xfrm>
            <a:off x="558209" y="0"/>
            <a:ext cx="11167447" cy="2018806"/>
          </a:xfrm>
          <a:prstGeom prst="rect">
            <a:avLst/>
          </a:prstGeom>
          <a:solidFill>
            <a:schemeClr val="dk1"/>
          </a:solidFill>
          <a:ln cap="flat" cmpd="sng" w="9525">
            <a:solidFill>
              <a:srgbClr val="FBFCFB"/>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63" name="Google Shape;263;p9"/>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64" name="Google Shape;264;p9"/>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65" name="Google Shape;265;p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66" name="Google Shape;266;p9"/>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Avenir"/>
              <a:buNone/>
            </a:pPr>
            <a:r>
              <a:rPr lang="en-US" sz="4000"/>
              <a:t>Machine Learning</a:t>
            </a:r>
            <a:endParaRPr/>
          </a:p>
        </p:txBody>
      </p:sp>
      <p:sp>
        <p:nvSpPr>
          <p:cNvPr id="267" name="Google Shape;267;p9"/>
          <p:cNvSpPr/>
          <p:nvPr/>
        </p:nvSpPr>
        <p:spPr>
          <a:xfrm>
            <a:off x="865953" y="1634502"/>
            <a:ext cx="10451592" cy="9144"/>
          </a:xfrm>
          <a:prstGeom prst="rect">
            <a:avLst/>
          </a:prstGeom>
          <a:solidFill>
            <a:srgbClr val="FEFEFE">
              <a:alpha val="29803"/>
            </a:srgbClr>
          </a:solidFill>
          <a:ln cap="flat" cmpd="sng" w="9525">
            <a:solidFill>
              <a:srgbClr val="FEFEFE">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68" name="Google Shape;268;p9"/>
          <p:cNvSpPr/>
          <p:nvPr/>
        </p:nvSpPr>
        <p:spPr>
          <a:xfrm flipH="1" rot="10800000">
            <a:off x="841248" y="1538176"/>
            <a:ext cx="1873457" cy="109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269" name="Google Shape;269;p9"/>
          <p:cNvGrpSpPr/>
          <p:nvPr/>
        </p:nvGrpSpPr>
        <p:grpSpPr>
          <a:xfrm>
            <a:off x="838593" y="2499651"/>
            <a:ext cx="10514813" cy="3210753"/>
            <a:chOff x="393" y="573385"/>
            <a:chExt cx="10514813" cy="3210753"/>
          </a:xfrm>
        </p:grpSpPr>
        <p:sp>
          <p:nvSpPr>
            <p:cNvPr id="270" name="Google Shape;270;p9"/>
            <p:cNvSpPr/>
            <p:nvPr/>
          </p:nvSpPr>
          <p:spPr>
            <a:xfrm>
              <a:off x="393" y="573385"/>
              <a:ext cx="1098562" cy="10985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393" y="1810010"/>
              <a:ext cx="3138750" cy="4708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txBox="1"/>
            <p:nvPr/>
          </p:nvSpPr>
          <p:spPr>
            <a:xfrm>
              <a:off x="393" y="1810010"/>
              <a:ext cx="3138750" cy="47081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1800"/>
                <a:buFont typeface="Avenir"/>
                <a:buNone/>
              </a:pPr>
              <a:r>
                <a:rPr b="1" lang="en-US" sz="1800">
                  <a:solidFill>
                    <a:schemeClr val="lt1"/>
                  </a:solidFill>
                  <a:latin typeface="Avenir"/>
                  <a:ea typeface="Avenir"/>
                  <a:cs typeface="Avenir"/>
                  <a:sym typeface="Avenir"/>
                </a:rPr>
                <a:t>Logistic Regression:</a:t>
              </a:r>
              <a:endParaRPr sz="1800">
                <a:solidFill>
                  <a:schemeClr val="lt1"/>
                </a:solidFill>
                <a:latin typeface="Avenir"/>
                <a:ea typeface="Avenir"/>
                <a:cs typeface="Avenir"/>
                <a:sym typeface="Avenir"/>
              </a:endParaRPr>
            </a:p>
          </p:txBody>
        </p:sp>
        <p:sp>
          <p:nvSpPr>
            <p:cNvPr id="273" name="Google Shape;273;p9"/>
            <p:cNvSpPr/>
            <p:nvPr/>
          </p:nvSpPr>
          <p:spPr>
            <a:xfrm>
              <a:off x="393" y="2345038"/>
              <a:ext cx="3138750" cy="14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txBox="1"/>
            <p:nvPr/>
          </p:nvSpPr>
          <p:spPr>
            <a:xfrm>
              <a:off x="393" y="2345038"/>
              <a:ext cx="3138750" cy="1439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venir"/>
                <a:buNone/>
              </a:pPr>
              <a:r>
                <a:rPr lang="en-US" sz="1400">
                  <a:solidFill>
                    <a:schemeClr val="lt1"/>
                  </a:solidFill>
                  <a:latin typeface="Avenir"/>
                  <a:ea typeface="Avenir"/>
                  <a:cs typeface="Avenir"/>
                  <a:sym typeface="Avenir"/>
                </a:rPr>
                <a:t>Tested if the faults can be separated by linear boundaries in feature space</a:t>
              </a:r>
              <a:endParaRPr sz="1400">
                <a:solidFill>
                  <a:schemeClr val="lt1"/>
                </a:solidFill>
                <a:latin typeface="Avenir"/>
                <a:ea typeface="Avenir"/>
                <a:cs typeface="Avenir"/>
                <a:sym typeface="Avenir"/>
              </a:endParaRPr>
            </a:p>
            <a:p>
              <a:pPr indent="0" lvl="0" marL="0" marR="0" rtl="0" algn="l">
                <a:lnSpc>
                  <a:spcPct val="90000"/>
                </a:lnSpc>
                <a:spcBef>
                  <a:spcPts val="490"/>
                </a:spcBef>
                <a:spcAft>
                  <a:spcPts val="0"/>
                </a:spcAft>
                <a:buClr>
                  <a:schemeClr val="lt1"/>
                </a:buClr>
                <a:buSzPts val="1400"/>
                <a:buFont typeface="Avenir"/>
                <a:buNone/>
              </a:pPr>
              <a:r>
                <a:rPr lang="en-US" sz="1400">
                  <a:solidFill>
                    <a:schemeClr val="lt1"/>
                  </a:solidFill>
                  <a:latin typeface="Avenir"/>
                  <a:ea typeface="Avenir"/>
                  <a:cs typeface="Avenir"/>
                  <a:sym typeface="Avenir"/>
                </a:rPr>
                <a:t>Served as a baseline to measure the performance of more complex models</a:t>
              </a:r>
              <a:endParaRPr sz="1400">
                <a:solidFill>
                  <a:schemeClr val="lt1"/>
                </a:solidFill>
                <a:latin typeface="Avenir"/>
                <a:ea typeface="Avenir"/>
                <a:cs typeface="Avenir"/>
                <a:sym typeface="Avenir"/>
              </a:endParaRPr>
            </a:p>
          </p:txBody>
        </p:sp>
        <p:sp>
          <p:nvSpPr>
            <p:cNvPr id="275" name="Google Shape;275;p9"/>
            <p:cNvSpPr/>
            <p:nvPr/>
          </p:nvSpPr>
          <p:spPr>
            <a:xfrm>
              <a:off x="3688425" y="573385"/>
              <a:ext cx="1098562" cy="109856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3688425" y="1810010"/>
              <a:ext cx="3138750" cy="4708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txBox="1"/>
            <p:nvPr/>
          </p:nvSpPr>
          <p:spPr>
            <a:xfrm>
              <a:off x="3688425" y="1810010"/>
              <a:ext cx="3138750" cy="47081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1800"/>
                <a:buFont typeface="Avenir"/>
                <a:buNone/>
              </a:pPr>
              <a:r>
                <a:rPr b="1" lang="en-US" sz="1800">
                  <a:solidFill>
                    <a:schemeClr val="lt1"/>
                  </a:solidFill>
                  <a:latin typeface="Avenir"/>
                  <a:ea typeface="Avenir"/>
                  <a:cs typeface="Avenir"/>
                  <a:sym typeface="Avenir"/>
                </a:rPr>
                <a:t>K-Nearest Neighbors (KNN):</a:t>
              </a:r>
              <a:endParaRPr sz="1800">
                <a:solidFill>
                  <a:schemeClr val="lt1"/>
                </a:solidFill>
                <a:latin typeface="Avenir"/>
                <a:ea typeface="Avenir"/>
                <a:cs typeface="Avenir"/>
                <a:sym typeface="Avenir"/>
              </a:endParaRPr>
            </a:p>
          </p:txBody>
        </p:sp>
        <p:sp>
          <p:nvSpPr>
            <p:cNvPr id="278" name="Google Shape;278;p9"/>
            <p:cNvSpPr/>
            <p:nvPr/>
          </p:nvSpPr>
          <p:spPr>
            <a:xfrm>
              <a:off x="3688425" y="2345038"/>
              <a:ext cx="3138750" cy="14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txBox="1"/>
            <p:nvPr/>
          </p:nvSpPr>
          <p:spPr>
            <a:xfrm>
              <a:off x="3688425" y="2345038"/>
              <a:ext cx="3138750" cy="1439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venir"/>
                <a:buNone/>
              </a:pPr>
              <a:r>
                <a:rPr lang="en-US" sz="1400">
                  <a:solidFill>
                    <a:schemeClr val="lt1"/>
                  </a:solidFill>
                  <a:latin typeface="Avenir"/>
                  <a:ea typeface="Avenir"/>
                  <a:cs typeface="Avenir"/>
                  <a:sym typeface="Avenir"/>
                </a:rPr>
                <a:t>KNN could effectively classify faults by looking at 'nearby' instances in the feature space</a:t>
              </a:r>
              <a:endParaRPr sz="1400">
                <a:solidFill>
                  <a:schemeClr val="lt1"/>
                </a:solidFill>
                <a:latin typeface="Avenir"/>
                <a:ea typeface="Avenir"/>
                <a:cs typeface="Avenir"/>
                <a:sym typeface="Avenir"/>
              </a:endParaRPr>
            </a:p>
          </p:txBody>
        </p:sp>
        <p:sp>
          <p:nvSpPr>
            <p:cNvPr id="280" name="Google Shape;280;p9"/>
            <p:cNvSpPr/>
            <p:nvPr/>
          </p:nvSpPr>
          <p:spPr>
            <a:xfrm>
              <a:off x="7376456" y="573385"/>
              <a:ext cx="1098562" cy="109856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7376456" y="1810010"/>
              <a:ext cx="3138750" cy="4708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txBox="1"/>
            <p:nvPr/>
          </p:nvSpPr>
          <p:spPr>
            <a:xfrm>
              <a:off x="7376456" y="1810010"/>
              <a:ext cx="3138750" cy="47081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1800"/>
                <a:buFont typeface="Avenir"/>
                <a:buNone/>
              </a:pPr>
              <a:r>
                <a:rPr b="1" lang="en-US" sz="1800">
                  <a:solidFill>
                    <a:schemeClr val="lt1"/>
                  </a:solidFill>
                  <a:latin typeface="Avenir"/>
                  <a:ea typeface="Avenir"/>
                  <a:cs typeface="Avenir"/>
                  <a:sym typeface="Avenir"/>
                </a:rPr>
                <a:t>Decision Tree:</a:t>
              </a:r>
              <a:endParaRPr sz="1800">
                <a:solidFill>
                  <a:schemeClr val="lt1"/>
                </a:solidFill>
                <a:latin typeface="Avenir"/>
                <a:ea typeface="Avenir"/>
                <a:cs typeface="Avenir"/>
                <a:sym typeface="Avenir"/>
              </a:endParaRPr>
            </a:p>
          </p:txBody>
        </p:sp>
        <p:sp>
          <p:nvSpPr>
            <p:cNvPr id="283" name="Google Shape;283;p9"/>
            <p:cNvSpPr/>
            <p:nvPr/>
          </p:nvSpPr>
          <p:spPr>
            <a:xfrm>
              <a:off x="7376456" y="2345038"/>
              <a:ext cx="3138750" cy="14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txBox="1"/>
            <p:nvPr/>
          </p:nvSpPr>
          <p:spPr>
            <a:xfrm>
              <a:off x="7376456" y="2345038"/>
              <a:ext cx="3138750" cy="1439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venir"/>
                <a:buNone/>
              </a:pPr>
              <a:r>
                <a:rPr lang="en-US" sz="1400">
                  <a:solidFill>
                    <a:schemeClr val="lt1"/>
                  </a:solidFill>
                  <a:latin typeface="Avenir"/>
                  <a:ea typeface="Avenir"/>
                  <a:cs typeface="Avenir"/>
                  <a:sym typeface="Avenir"/>
                </a:rPr>
                <a:t>Performs feature selection implicitly, which can be beneficial if some features are more indicative of faults than others</a:t>
              </a:r>
              <a:endParaRPr sz="1400">
                <a:solidFill>
                  <a:schemeClr val="lt1"/>
                </a:solidFill>
                <a:latin typeface="Avenir"/>
                <a:ea typeface="Avenir"/>
                <a:cs typeface="Avenir"/>
                <a:sym typeface="Avenir"/>
              </a:endParaRPr>
            </a:p>
            <a:p>
              <a:pPr indent="0" lvl="0" marL="0" marR="0" rtl="0" algn="l">
                <a:lnSpc>
                  <a:spcPct val="90000"/>
                </a:lnSpc>
                <a:spcBef>
                  <a:spcPts val="490"/>
                </a:spcBef>
                <a:spcAft>
                  <a:spcPts val="0"/>
                </a:spcAft>
                <a:buClr>
                  <a:schemeClr val="lt1"/>
                </a:buClr>
                <a:buSzPts val="1400"/>
                <a:buFont typeface="Avenir"/>
                <a:buNone/>
              </a:pPr>
              <a:r>
                <a:rPr lang="en-US" sz="1400">
                  <a:solidFill>
                    <a:schemeClr val="lt1"/>
                  </a:solidFill>
                  <a:latin typeface="Avenir"/>
                  <a:ea typeface="Avenir"/>
                  <a:cs typeface="Avenir"/>
                  <a:sym typeface="Avenir"/>
                </a:rPr>
                <a:t>A decision tree uses thresholds to make decisions, making it a good fit for data with clear rule-based patterns.</a:t>
              </a:r>
              <a:endParaRPr sz="1400">
                <a:solidFill>
                  <a:schemeClr val="lt1"/>
                </a:solidFill>
                <a:latin typeface="Avenir"/>
                <a:ea typeface="Avenir"/>
                <a:cs typeface="Avenir"/>
                <a:sym typeface="Aveni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entBox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2023-11-25T20:15:09Z</dcterms:created>
  <dc:creator>Chad Hucey</dc:creator>
</cp:coreProperties>
</file>