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112175-2BDE-4938-BDF5-EED8E53C4506}">
  <a:tblStyle styleId="{D2112175-2BDE-4938-BDF5-EED8E53C45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a1dd1c5dd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a1dd1c5dd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a1dd1c5dd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a1dd1c5dd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a1dd1c5dd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a1dd1c5dd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[rundown]</a:t>
            </a:r>
            <a:endParaRPr/>
          </a:p>
          <a:p>
            <a:pPr indent="0" lvl="0" marL="0" rtl="0" algn="l">
              <a:spcBef>
                <a:spcPts val="0"/>
              </a:spcBef>
              <a:spcAft>
                <a:spcPts val="0"/>
              </a:spcAft>
              <a:buClr>
                <a:schemeClr val="dk1"/>
              </a:buClr>
              <a:buSzPts val="1100"/>
              <a:buFont typeface="Arial"/>
              <a:buNone/>
            </a:pPr>
            <a:r>
              <a:rPr lang="en"/>
              <a:t>1)Bi-LSTM:</a:t>
            </a:r>
            <a:endParaRPr/>
          </a:p>
          <a:p>
            <a:pPr indent="0" lvl="0" marL="0" rtl="0" algn="l">
              <a:spcBef>
                <a:spcPts val="0"/>
              </a:spcBef>
              <a:spcAft>
                <a:spcPts val="0"/>
              </a:spcAft>
              <a:buClr>
                <a:schemeClr val="dk1"/>
              </a:buClr>
              <a:buSzPts val="1100"/>
              <a:buFont typeface="Arial"/>
              <a:buNone/>
            </a:pPr>
            <a:r>
              <a:rPr lang="en"/>
              <a:t>Out of 100 Epoch, 44th epoch turned out to have the lowest validation lowest.</a:t>
            </a:r>
            <a:endParaRPr/>
          </a:p>
          <a:p>
            <a:pPr indent="0" lvl="0" marL="0" rtl="0" algn="l">
              <a:spcBef>
                <a:spcPts val="0"/>
              </a:spcBef>
              <a:spcAft>
                <a:spcPts val="0"/>
              </a:spcAft>
              <a:buClr>
                <a:schemeClr val="dk1"/>
              </a:buClr>
              <a:buSzPts val="1100"/>
              <a:buFont typeface="Arial"/>
              <a:buNone/>
            </a:pPr>
            <a:r>
              <a:rPr lang="en"/>
              <a:t>- Trainable params: 8.4M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1.1)Three sets of...</a:t>
            </a:r>
            <a:endParaRPr/>
          </a:p>
          <a:p>
            <a:pPr indent="0" lvl="0" marL="0" rtl="0" algn="l">
              <a:spcBef>
                <a:spcPts val="0"/>
              </a:spcBef>
              <a:spcAft>
                <a:spcPts val="0"/>
              </a:spcAft>
              <a:buClr>
                <a:schemeClr val="dk1"/>
              </a:buClr>
              <a:buSzPts val="1100"/>
              <a:buFont typeface="Arial"/>
              <a:buNone/>
            </a:pPr>
            <a:r>
              <a:rPr lang="en"/>
              <a:t>&gt; Conv3D(128, 3, input_shape=(75,46,140,1), padding='same')</a:t>
            </a:r>
            <a:endParaRPr/>
          </a:p>
          <a:p>
            <a:pPr indent="0" lvl="0" marL="0" rtl="0" algn="l">
              <a:spcBef>
                <a:spcPts val="0"/>
              </a:spcBef>
              <a:spcAft>
                <a:spcPts val="0"/>
              </a:spcAft>
              <a:buClr>
                <a:schemeClr val="dk1"/>
              </a:buClr>
              <a:buSzPts val="1100"/>
              <a:buFont typeface="Arial"/>
              <a:buNone/>
            </a:pPr>
            <a:r>
              <a:rPr lang="en"/>
              <a:t>  - num_of_filters = 128</a:t>
            </a:r>
            <a:endParaRPr/>
          </a:p>
          <a:p>
            <a:pPr indent="0" lvl="0" marL="0" rtl="0" algn="l">
              <a:spcBef>
                <a:spcPts val="0"/>
              </a:spcBef>
              <a:spcAft>
                <a:spcPts val="0"/>
              </a:spcAft>
              <a:buClr>
                <a:schemeClr val="dk1"/>
              </a:buClr>
              <a:buSzPts val="1100"/>
              <a:buFont typeface="Arial"/>
              <a:buNone/>
            </a:pPr>
            <a:r>
              <a:rPr lang="en"/>
              <a:t>  - padding='same'; ensures output spatial dimensions remian the same as input.</a:t>
            </a:r>
            <a:endParaRPr/>
          </a:p>
          <a:p>
            <a:pPr indent="0" lvl="0" marL="0" rtl="0" algn="l">
              <a:spcBef>
                <a:spcPts val="0"/>
              </a:spcBef>
              <a:spcAft>
                <a:spcPts val="0"/>
              </a:spcAft>
              <a:buClr>
                <a:schemeClr val="dk1"/>
              </a:buClr>
              <a:buSzPts val="1100"/>
              <a:buFont typeface="Arial"/>
              <a:buNone/>
            </a:pPr>
            <a:r>
              <a:rPr lang="en"/>
              <a:t>&gt; Acitvation('relu')  </a:t>
            </a:r>
            <a:endParaRPr/>
          </a:p>
          <a:p>
            <a:pPr indent="0" lvl="0" marL="0" rtl="0" algn="l">
              <a:spcBef>
                <a:spcPts val="0"/>
              </a:spcBef>
              <a:spcAft>
                <a:spcPts val="0"/>
              </a:spcAft>
              <a:buClr>
                <a:schemeClr val="dk1"/>
              </a:buClr>
              <a:buSzPts val="1100"/>
              <a:buFont typeface="Arial"/>
              <a:buNone/>
            </a:pPr>
            <a:r>
              <a:rPr lang="en"/>
              <a:t>&gt; MaxPool3D((1,2,2))</a:t>
            </a:r>
            <a:endParaRPr/>
          </a:p>
          <a:p>
            <a:pPr indent="0" lvl="0" marL="0" rtl="0" algn="l">
              <a:spcBef>
                <a:spcPts val="0"/>
              </a:spcBef>
              <a:spcAft>
                <a:spcPts val="0"/>
              </a:spcAft>
              <a:buClr>
                <a:schemeClr val="dk1"/>
              </a:buClr>
              <a:buSzPts val="1100"/>
              <a:buFont typeface="Arial"/>
              <a:buNone/>
            </a:pPr>
            <a:r>
              <a:rPr lang="en"/>
              <a:t>  - reduce spatial resolution (46x140 to 23x70) by keeping the temporal dimension (75) intact.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1.2)Reshaping &amp; Time-distributed flattening</a:t>
            </a:r>
            <a:endParaRPr/>
          </a:p>
          <a:p>
            <a:pPr indent="0" lvl="0" marL="0" rtl="0" algn="l">
              <a:spcBef>
                <a:spcPts val="0"/>
              </a:spcBef>
              <a:spcAft>
                <a:spcPts val="0"/>
              </a:spcAft>
              <a:buClr>
                <a:schemeClr val="dk1"/>
              </a:buClr>
              <a:buSzPts val="1100"/>
              <a:buFont typeface="Arial"/>
              <a:buNone/>
            </a:pPr>
            <a:r>
              <a:rPr lang="en"/>
              <a:t>&gt; tf.keras.layers.Reshape(75,-1)</a:t>
            </a:r>
            <a:endParaRPr/>
          </a:p>
          <a:p>
            <a:pPr indent="0" lvl="0" marL="0" rtl="0" algn="l">
              <a:spcBef>
                <a:spcPts val="0"/>
              </a:spcBef>
              <a:spcAft>
                <a:spcPts val="0"/>
              </a:spcAft>
              <a:buClr>
                <a:schemeClr val="dk1"/>
              </a:buClr>
              <a:buSzPts val="1100"/>
              <a:buFont typeface="Arial"/>
              <a:buNone/>
            </a:pPr>
            <a:r>
              <a:rPr lang="en"/>
              <a:t>  - flatten spatial dimension into a single vector for each frame.</a:t>
            </a:r>
            <a:endParaRPr/>
          </a:p>
          <a:p>
            <a:pPr indent="0" lvl="0" marL="0" rtl="0" algn="l">
              <a:spcBef>
                <a:spcPts val="0"/>
              </a:spcBef>
              <a:spcAft>
                <a:spcPts val="0"/>
              </a:spcAft>
              <a:buClr>
                <a:schemeClr val="dk1"/>
              </a:buClr>
              <a:buSzPts val="1100"/>
              <a:buFont typeface="Arial"/>
              <a:buNone/>
            </a:pPr>
            <a:r>
              <a:rPr lang="en"/>
              <a:t>&gt; TimeDistributed(Flatten): ensures that each time step is flattened independently.</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★1.3) Two sets of Bidirectional LSTM</a:t>
            </a:r>
            <a:endParaRPr/>
          </a:p>
          <a:p>
            <a:pPr indent="0" lvl="0" marL="0" rtl="0" algn="l">
              <a:spcBef>
                <a:spcPts val="0"/>
              </a:spcBef>
              <a:spcAft>
                <a:spcPts val="0"/>
              </a:spcAft>
              <a:buClr>
                <a:schemeClr val="dk1"/>
              </a:buClr>
              <a:buSzPts val="1100"/>
              <a:buFont typeface="Arial"/>
              <a:buNone/>
            </a:pPr>
            <a:r>
              <a:rPr lang="en"/>
              <a:t>Bi-LSTM model is to process 'temporal' dependencies,i.e., patterns across frames, in both forward and backward directions.</a:t>
            </a:r>
            <a:endParaRPr/>
          </a:p>
          <a:p>
            <a:pPr indent="0" lvl="0" marL="0" rtl="0" algn="l">
              <a:spcBef>
                <a:spcPts val="0"/>
              </a:spcBef>
              <a:spcAft>
                <a:spcPts val="0"/>
              </a:spcAft>
              <a:buClr>
                <a:schemeClr val="dk1"/>
              </a:buClr>
              <a:buSzPts val="1100"/>
              <a:buFont typeface="Arial"/>
              <a:buNone/>
            </a:pPr>
            <a:r>
              <a:rPr lang="en"/>
              <a:t>&gt; LSTM units are more powerful than other models, such as GRUs, in capturing 'long-range' dependencies but are computationally more expensive.  </a:t>
            </a:r>
            <a:endParaRPr/>
          </a:p>
          <a:p>
            <a:pPr indent="0" lvl="0" marL="0" rtl="0" algn="l">
              <a:spcBef>
                <a:spcPts val="0"/>
              </a:spcBef>
              <a:spcAft>
                <a:spcPts val="0"/>
              </a:spcAft>
              <a:buClr>
                <a:schemeClr val="dk1"/>
              </a:buClr>
              <a:buSzPts val="1100"/>
              <a:buFont typeface="Arial"/>
              <a:buNone/>
            </a:pPr>
            <a:r>
              <a:rPr lang="en"/>
              <a:t>&gt; Dropout 50% layer to prevent overfitting.</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1.4) Output Layer: Dense layer</a:t>
            </a:r>
            <a:endParaRPr/>
          </a:p>
          <a:p>
            <a:pPr indent="0" lvl="0" marL="0" rtl="0" algn="l">
              <a:spcBef>
                <a:spcPts val="0"/>
              </a:spcBef>
              <a:spcAft>
                <a:spcPts val="0"/>
              </a:spcAft>
              <a:buClr>
                <a:schemeClr val="dk1"/>
              </a:buClr>
              <a:buSzPts val="1100"/>
              <a:buFont typeface="Arial"/>
              <a:buNone/>
            </a:pPr>
            <a:r>
              <a:rPr lang="en"/>
              <a:t>&gt; Dense(char_to_num.vocabulary_size()+1, 'he_normal', 'softmax')</a:t>
            </a:r>
            <a:endParaRPr/>
          </a:p>
          <a:p>
            <a:pPr indent="0" lvl="0" marL="0" rtl="0" algn="l">
              <a:spcBef>
                <a:spcPts val="0"/>
              </a:spcBef>
              <a:spcAft>
                <a:spcPts val="0"/>
              </a:spcAft>
              <a:buClr>
                <a:schemeClr val="dk1"/>
              </a:buClr>
              <a:buSzPts val="1100"/>
              <a:buFont typeface="Arial"/>
              <a:buNone/>
            </a:pPr>
            <a:r>
              <a:rPr lang="en"/>
              <a:t>  - vocabulary_size()+1 accounts for all target classes and extra "blanks" class, typically required for CTC loss in seq-to-seq tasks.</a:t>
            </a:r>
            <a:endParaRPr/>
          </a:p>
          <a:p>
            <a:pPr indent="0" lvl="0" marL="0" rtl="0" algn="l">
              <a:spcBef>
                <a:spcPts val="0"/>
              </a:spcBef>
              <a:spcAft>
                <a:spcPts val="0"/>
              </a:spcAft>
              <a:buNone/>
            </a:pPr>
            <a:r>
              <a:rPr lang="en"/>
              <a:t>  - 'softmax' converts &lt;Logit&gt; into &lt;probabilities&gt;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a1dd1c5d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a1dd1c5d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GRU based models is the simplest model we tried with the smallest set of parameters. However, the validation loss </a:t>
            </a:r>
            <a:r>
              <a:rPr lang="en"/>
              <a:t>achieved</a:t>
            </a:r>
            <a:r>
              <a:rPr lang="en"/>
              <a:t> was comparable to Bi-GRUbut took a larger number of epochs to </a:t>
            </a:r>
            <a:r>
              <a:rPr lang="en"/>
              <a:t>achieve. As evident from the graph of validation and training loss. We see that the lowest val  loss was acheived at 100 epochs suggesting the model may improve if run for more epochs. To test this theory we trained for additional epochs untils we noticed an increase in validation loss. The graph for the same is shown below where the minimum val loss was 3.42.</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a1dd1c5dd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a1dd1c5dd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2)Bi-GRU:</a:t>
            </a:r>
            <a:endParaRPr/>
          </a:p>
          <a:p>
            <a:pPr indent="0" lvl="0" marL="0" rtl="0" algn="l">
              <a:spcBef>
                <a:spcPts val="0"/>
              </a:spcBef>
              <a:spcAft>
                <a:spcPts val="0"/>
              </a:spcAft>
              <a:buClr>
                <a:schemeClr val="dk1"/>
              </a:buClr>
              <a:buSzPts val="1100"/>
              <a:buFont typeface="Arial"/>
              <a:buNone/>
            </a:pPr>
            <a:r>
              <a:rPr lang="en"/>
              <a:t>[Rundown] Out of 100 Epoch, 46th epoch turned out to have the lowest validation lowest.</a:t>
            </a:r>
            <a:endParaRPr/>
          </a:p>
          <a:p>
            <a:pPr indent="0" lvl="0" marL="0" rtl="0" algn="l">
              <a:spcBef>
                <a:spcPts val="0"/>
              </a:spcBef>
              <a:spcAft>
                <a:spcPts val="0"/>
              </a:spcAft>
              <a:buClr>
                <a:schemeClr val="dk1"/>
              </a:buClr>
              <a:buSzPts val="1100"/>
              <a:buFont typeface="Arial"/>
              <a:buNone/>
            </a:pPr>
            <a:r>
              <a:rPr lang="en"/>
              <a:t>- Trainable params: 6.7M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2.1)Three sets of...</a:t>
            </a:r>
            <a:endParaRPr/>
          </a:p>
          <a:p>
            <a:pPr indent="0" lvl="0" marL="0" rtl="0" algn="l">
              <a:spcBef>
                <a:spcPts val="0"/>
              </a:spcBef>
              <a:spcAft>
                <a:spcPts val="0"/>
              </a:spcAft>
              <a:buClr>
                <a:schemeClr val="dk1"/>
              </a:buClr>
              <a:buSzPts val="1100"/>
              <a:buFont typeface="Arial"/>
              <a:buNone/>
            </a:pPr>
            <a:r>
              <a:rPr lang="en"/>
              <a:t>&gt; Conv3D(128, 3, input_shape=(75,46,140,1), padding='same')</a:t>
            </a:r>
            <a:endParaRPr/>
          </a:p>
          <a:p>
            <a:pPr indent="0" lvl="0" marL="0" rtl="0" algn="l">
              <a:spcBef>
                <a:spcPts val="0"/>
              </a:spcBef>
              <a:spcAft>
                <a:spcPts val="0"/>
              </a:spcAft>
              <a:buClr>
                <a:schemeClr val="dk1"/>
              </a:buClr>
              <a:buSzPts val="1100"/>
              <a:buFont typeface="Arial"/>
              <a:buNone/>
            </a:pPr>
            <a:r>
              <a:rPr lang="en"/>
              <a:t>  - num_of_filters = 128</a:t>
            </a:r>
            <a:endParaRPr/>
          </a:p>
          <a:p>
            <a:pPr indent="0" lvl="0" marL="0" rtl="0" algn="l">
              <a:spcBef>
                <a:spcPts val="0"/>
              </a:spcBef>
              <a:spcAft>
                <a:spcPts val="0"/>
              </a:spcAft>
              <a:buClr>
                <a:schemeClr val="dk1"/>
              </a:buClr>
              <a:buSzPts val="1100"/>
              <a:buFont typeface="Arial"/>
              <a:buNone/>
            </a:pPr>
            <a:r>
              <a:rPr lang="en"/>
              <a:t>  - padding='same'; ensures output spatial dimensions remian the same as input.</a:t>
            </a:r>
            <a:endParaRPr/>
          </a:p>
          <a:p>
            <a:pPr indent="0" lvl="0" marL="0" rtl="0" algn="l">
              <a:spcBef>
                <a:spcPts val="0"/>
              </a:spcBef>
              <a:spcAft>
                <a:spcPts val="0"/>
              </a:spcAft>
              <a:buClr>
                <a:schemeClr val="dk1"/>
              </a:buClr>
              <a:buSzPts val="1100"/>
              <a:buFont typeface="Arial"/>
              <a:buNone/>
            </a:pPr>
            <a:r>
              <a:rPr lang="en"/>
              <a:t>&gt; Acitvation('relu')  </a:t>
            </a:r>
            <a:endParaRPr/>
          </a:p>
          <a:p>
            <a:pPr indent="0" lvl="0" marL="0" rtl="0" algn="l">
              <a:spcBef>
                <a:spcPts val="0"/>
              </a:spcBef>
              <a:spcAft>
                <a:spcPts val="0"/>
              </a:spcAft>
              <a:buClr>
                <a:schemeClr val="dk1"/>
              </a:buClr>
              <a:buSzPts val="1100"/>
              <a:buFont typeface="Arial"/>
              <a:buNone/>
            </a:pPr>
            <a:r>
              <a:rPr lang="en"/>
              <a:t>&gt; MaxPool3D((1,2,2))</a:t>
            </a:r>
            <a:endParaRPr/>
          </a:p>
          <a:p>
            <a:pPr indent="0" lvl="0" marL="0" rtl="0" algn="l">
              <a:spcBef>
                <a:spcPts val="0"/>
              </a:spcBef>
              <a:spcAft>
                <a:spcPts val="0"/>
              </a:spcAft>
              <a:buClr>
                <a:schemeClr val="dk1"/>
              </a:buClr>
              <a:buSzPts val="1100"/>
              <a:buFont typeface="Arial"/>
              <a:buNone/>
            </a:pPr>
            <a:r>
              <a:rPr lang="en"/>
              <a:t>  - reduce spatial resolution (46x140 to 23x70) by keeping the temporal dimension (75) intact.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2.2)Reshaping &amp; Time-distributed flattening</a:t>
            </a:r>
            <a:endParaRPr/>
          </a:p>
          <a:p>
            <a:pPr indent="0" lvl="0" marL="0" rtl="0" algn="l">
              <a:spcBef>
                <a:spcPts val="0"/>
              </a:spcBef>
              <a:spcAft>
                <a:spcPts val="0"/>
              </a:spcAft>
              <a:buClr>
                <a:schemeClr val="dk1"/>
              </a:buClr>
              <a:buSzPts val="1100"/>
              <a:buFont typeface="Arial"/>
              <a:buNone/>
            </a:pPr>
            <a:r>
              <a:rPr lang="en"/>
              <a:t>&gt;tf.keras.layers.Reshape(75,-1)</a:t>
            </a:r>
            <a:endParaRPr/>
          </a:p>
          <a:p>
            <a:pPr indent="0" lvl="0" marL="0" rtl="0" algn="l">
              <a:spcBef>
                <a:spcPts val="0"/>
              </a:spcBef>
              <a:spcAft>
                <a:spcPts val="0"/>
              </a:spcAft>
              <a:buClr>
                <a:schemeClr val="dk1"/>
              </a:buClr>
              <a:buSzPts val="1100"/>
              <a:buFont typeface="Arial"/>
              <a:buNone/>
            </a:pPr>
            <a:r>
              <a:rPr lang="en"/>
              <a:t>  - flatten spatial dimension into a single vector for each frame.</a:t>
            </a:r>
            <a:endParaRPr/>
          </a:p>
          <a:p>
            <a:pPr indent="0" lvl="0" marL="0" rtl="0" algn="l">
              <a:spcBef>
                <a:spcPts val="0"/>
              </a:spcBef>
              <a:spcAft>
                <a:spcPts val="0"/>
              </a:spcAft>
              <a:buClr>
                <a:schemeClr val="dk1"/>
              </a:buClr>
              <a:buSzPts val="1100"/>
              <a:buFont typeface="Arial"/>
              <a:buNone/>
            </a:pPr>
            <a:r>
              <a:rPr lang="en"/>
              <a:t>  - TimeDistributed(Flatten): ensures that each time step is flattened independently.</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2.3) Two sets of...</a:t>
            </a:r>
            <a:endParaRPr/>
          </a:p>
          <a:p>
            <a:pPr indent="0" lvl="0" marL="0" rtl="0" algn="l">
              <a:spcBef>
                <a:spcPts val="0"/>
              </a:spcBef>
              <a:spcAft>
                <a:spcPts val="0"/>
              </a:spcAft>
              <a:buClr>
                <a:schemeClr val="dk1"/>
              </a:buClr>
              <a:buSzPts val="1100"/>
              <a:buFont typeface="Arial"/>
              <a:buNone/>
            </a:pPr>
            <a:r>
              <a:rPr lang="en"/>
              <a:t>Bidirectional GRU</a:t>
            </a:r>
            <a:endParaRPr/>
          </a:p>
          <a:p>
            <a:pPr indent="0" lvl="0" marL="0" rtl="0" algn="l">
              <a:spcBef>
                <a:spcPts val="0"/>
              </a:spcBef>
              <a:spcAft>
                <a:spcPts val="0"/>
              </a:spcAft>
              <a:buClr>
                <a:schemeClr val="dk1"/>
              </a:buClr>
              <a:buSzPts val="1100"/>
              <a:buFont typeface="Arial"/>
              <a:buNone/>
            </a:pPr>
            <a:r>
              <a:rPr lang="en"/>
              <a:t>Bi-GRU layers capture temporal dependencies in both forward and backward directions.</a:t>
            </a:r>
            <a:endParaRPr/>
          </a:p>
          <a:p>
            <a:pPr indent="0" lvl="0" marL="0" rtl="0" algn="l">
              <a:spcBef>
                <a:spcPts val="0"/>
              </a:spcBef>
              <a:spcAft>
                <a:spcPts val="0"/>
              </a:spcAft>
              <a:buClr>
                <a:schemeClr val="dk1"/>
              </a:buClr>
              <a:buSzPts val="1100"/>
              <a:buFont typeface="Arial"/>
              <a:buNone/>
            </a:pPr>
            <a:r>
              <a:rPr lang="en"/>
              <a:t>&gt; GRU is a lightweight recurrent unit compared to LSTMs, suitable for sequential data.</a:t>
            </a:r>
            <a:endParaRPr/>
          </a:p>
          <a:p>
            <a:pPr indent="0" lvl="0" marL="0" rtl="0" algn="l">
              <a:spcBef>
                <a:spcPts val="0"/>
              </a:spcBef>
              <a:spcAft>
                <a:spcPts val="0"/>
              </a:spcAft>
              <a:buNone/>
            </a:pPr>
            <a:r>
              <a:rPr lang="en"/>
              <a:t>&gt; Dropout 0.5 randomly dropping 50% of nodes.</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2.4) Dense Layer</a:t>
            </a:r>
            <a:endParaRPr/>
          </a:p>
          <a:p>
            <a:pPr indent="0" lvl="0" marL="0" rtl="0" algn="l">
              <a:spcBef>
                <a:spcPts val="0"/>
              </a:spcBef>
              <a:spcAft>
                <a:spcPts val="0"/>
              </a:spcAft>
              <a:buClr>
                <a:schemeClr val="dk1"/>
              </a:buClr>
              <a:buSzPts val="1100"/>
              <a:buFont typeface="Arial"/>
              <a:buNone/>
            </a:pPr>
            <a:r>
              <a:rPr lang="en"/>
              <a:t>&gt; Dense(char_to_num.vocabulary_size()+1, 'he_normal', 'softmax')</a:t>
            </a:r>
            <a:endParaRPr/>
          </a:p>
          <a:p>
            <a:pPr indent="0" lvl="0" marL="0" rtl="0" algn="l">
              <a:spcBef>
                <a:spcPts val="0"/>
              </a:spcBef>
              <a:spcAft>
                <a:spcPts val="0"/>
              </a:spcAft>
              <a:buClr>
                <a:schemeClr val="dk1"/>
              </a:buClr>
              <a:buSzPts val="1100"/>
              <a:buFont typeface="Arial"/>
              <a:buNone/>
            </a:pPr>
            <a:r>
              <a:rPr lang="en"/>
              <a:t> - Dense layer outputs predictions for each time step</a:t>
            </a:r>
            <a:endParaRPr/>
          </a:p>
          <a:p>
            <a:pPr indent="0" lvl="0" marL="0" rtl="0" algn="l">
              <a:spcBef>
                <a:spcPts val="0"/>
              </a:spcBef>
              <a:spcAft>
                <a:spcPts val="0"/>
              </a:spcAft>
              <a:buClr>
                <a:schemeClr val="dk1"/>
              </a:buClr>
              <a:buSzPts val="1100"/>
              <a:buFont typeface="Arial"/>
              <a:buNone/>
            </a:pPr>
            <a:r>
              <a:rPr lang="en"/>
              <a:t> - Vocabulary size +1: Accounts for all characters plus a blank label (for tasks like CTC-based text recognition).</a:t>
            </a:r>
            <a:endParaRPr/>
          </a:p>
          <a:p>
            <a:pPr indent="0" lvl="0" marL="0" rtl="0" algn="l">
              <a:spcBef>
                <a:spcPts val="0"/>
              </a:spcBef>
              <a:spcAft>
                <a:spcPts val="0"/>
              </a:spcAft>
              <a:buClr>
                <a:schemeClr val="dk1"/>
              </a:buClr>
              <a:buSzPts val="1100"/>
              <a:buFont typeface="Arial"/>
              <a:buNone/>
            </a:pPr>
            <a:r>
              <a:rPr lang="en"/>
              <a:t> - Softmax converts &lt;Logits&gt; into &lt;Probabilities&gt;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a1dd1c5d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a1dd1c5d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addition to the LSTM model used in the paper, we tried LSTM w convolution layers, GRU and Bi-GRU</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table above illustrates the lowest validation loss for each of the 4 models over 100 epochs and also the corresponding epoch. We observe Bi-LSTM performs the best having a validation loss of 2.927. We hypothesize that this could be due to </a:t>
            </a:r>
            <a:r>
              <a:rPr b="1" lang="en">
                <a:solidFill>
                  <a:schemeClr val="dk1"/>
                </a:solidFill>
              </a:rPr>
              <a:t>Bi-LSTM</a:t>
            </a:r>
            <a:r>
              <a:rPr lang="en">
                <a:solidFill>
                  <a:schemeClr val="dk1"/>
                </a:solidFill>
              </a:rPr>
              <a:t> providing a more comprehensive view by considering both past and future sequences, which is crucial for understanding lip movements and predicting speech accurately.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LSTM</a:t>
            </a:r>
            <a:r>
              <a:rPr lang="en">
                <a:solidFill>
                  <a:schemeClr val="dk1"/>
                </a:solidFill>
              </a:rPr>
              <a:t>'s architecture with separate input, forget, and output gates allows it to model long-term dependencies and learn more detailed representations than simpler architectures like </a:t>
            </a:r>
            <a:r>
              <a:rPr b="1" lang="en">
                <a:solidFill>
                  <a:schemeClr val="dk1"/>
                </a:solidFill>
              </a:rPr>
              <a:t>GRU</a:t>
            </a:r>
            <a:r>
              <a:rPr lang="en">
                <a:solidFill>
                  <a:schemeClr val="dk1"/>
                </a:solidFill>
              </a:rPr>
              <a:t>. We </a:t>
            </a:r>
            <a:r>
              <a:rPr lang="en">
                <a:solidFill>
                  <a:schemeClr val="dk1"/>
                </a:solidFill>
              </a:rPr>
              <a:t>believe</a:t>
            </a:r>
            <a:r>
              <a:rPr lang="en">
                <a:solidFill>
                  <a:schemeClr val="dk1"/>
                </a:solidFill>
              </a:rPr>
              <a:t> the  performance of LSTM may be improved by using Conv3D instead of Conv 2D to capture spatiotemporal features directly and we will do this in final report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c193840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c193840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Prediction result</a:t>
            </a:r>
            <a:endParaRPr/>
          </a:p>
          <a:p>
            <a:pPr indent="0" lvl="0" marL="0" rtl="0" algn="l">
              <a:spcBef>
                <a:spcPts val="0"/>
              </a:spcBef>
              <a:spcAft>
                <a:spcPts val="0"/>
              </a:spcAft>
              <a:buClr>
                <a:schemeClr val="dk1"/>
              </a:buClr>
              <a:buSzPts val="1100"/>
              <a:buFont typeface="Arial"/>
              <a:buNone/>
            </a:pPr>
            <a:r>
              <a:rPr lang="en"/>
              <a:t>the real text was 'bin red at S nine again'.</a:t>
            </a:r>
            <a:endParaRPr/>
          </a:p>
          <a:p>
            <a:pPr indent="0" lvl="0" marL="0" rtl="0" algn="l">
              <a:spcBef>
                <a:spcPts val="0"/>
              </a:spcBef>
              <a:spcAft>
                <a:spcPts val="0"/>
              </a:spcAft>
              <a:buClr>
                <a:schemeClr val="dk1"/>
              </a:buClr>
              <a:buSzPts val="1100"/>
              <a:buFont typeface="Arial"/>
              <a:buNone/>
            </a:pPr>
            <a:r>
              <a:rPr lang="en"/>
              <a:t>Highest loss ; LSTM model with 49.1</a:t>
            </a:r>
            <a:endParaRPr/>
          </a:p>
          <a:p>
            <a:pPr indent="0" lvl="0" marL="0" rtl="0" algn="l">
              <a:spcBef>
                <a:spcPts val="0"/>
              </a:spcBef>
              <a:spcAft>
                <a:spcPts val="0"/>
              </a:spcAft>
              <a:buClr>
                <a:schemeClr val="dk1"/>
              </a:buClr>
              <a:buSzPts val="1100"/>
              <a:buFont typeface="Arial"/>
              <a:buNone/>
            </a:pPr>
            <a:r>
              <a:rPr lang="en"/>
              <a:t>Lowest loss ; Bi-LSTM 2.9</a:t>
            </a:r>
            <a:endParaRPr/>
          </a:p>
          <a:p>
            <a:pPr indent="0" lvl="0" marL="0" rtl="0" algn="l">
              <a:spcBef>
                <a:spcPts val="0"/>
              </a:spcBef>
              <a:spcAft>
                <a:spcPts val="0"/>
              </a:spcAft>
              <a:buNone/>
            </a:pPr>
            <a:r>
              <a:rPr lang="en"/>
              <a:t>'S' is missing -&gt; Because it's single word, hard to predict for the models even have low-level loss around 3.</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a1dd1c5dd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a1dd1c5dd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Isha</a:t>
            </a:r>
            <a:endParaRPr/>
          </a:p>
          <a:p>
            <a:pPr indent="0" lvl="0" marL="0" rtl="0" algn="l">
              <a:lnSpc>
                <a:spcPct val="115000"/>
              </a:lnSpc>
              <a:spcBef>
                <a:spcPts val="1200"/>
              </a:spcBef>
              <a:spcAft>
                <a:spcPts val="0"/>
              </a:spcAft>
              <a:buClr>
                <a:schemeClr val="dk1"/>
              </a:buClr>
              <a:buSzPts val="1100"/>
              <a:buFont typeface="Arial"/>
              <a:buNone/>
            </a:pPr>
            <a:r>
              <a:rPr lang="en"/>
              <a:t>During the course of the project, there were a few notable deviations from our original plan. Initially, we had planned to use only Bi-LSTM and Bi-GRU models for our lipreading task. However, to enhance our model comparison and assess different architectures, we expanded our scope to include GRU and LSTM models with convolutional layers as well.</a:t>
            </a:r>
            <a:endParaRPr/>
          </a:p>
          <a:p>
            <a:pPr indent="0" lvl="0" marL="0" rtl="0" algn="l">
              <a:lnSpc>
                <a:spcPct val="115000"/>
              </a:lnSpc>
              <a:spcBef>
                <a:spcPts val="1200"/>
              </a:spcBef>
              <a:spcAft>
                <a:spcPts val="0"/>
              </a:spcAft>
              <a:buClr>
                <a:schemeClr val="dk1"/>
              </a:buClr>
              <a:buSzPts val="1100"/>
              <a:buFont typeface="Arial"/>
              <a:buNone/>
            </a:pPr>
            <a:r>
              <a:rPr lang="en"/>
              <a:t>One constraint we faced was that we did not have the opportunity to acquire additional data. We worked with the initial dataset provided without any new data integrations.</a:t>
            </a:r>
            <a:endParaRPr/>
          </a:p>
          <a:p>
            <a:pPr indent="0" lvl="0" marL="0" rtl="0" algn="l">
              <a:lnSpc>
                <a:spcPct val="115000"/>
              </a:lnSpc>
              <a:spcBef>
                <a:spcPts val="1200"/>
              </a:spcBef>
              <a:spcAft>
                <a:spcPts val="0"/>
              </a:spcAft>
              <a:buClr>
                <a:schemeClr val="dk1"/>
              </a:buClr>
              <a:buSzPts val="1100"/>
              <a:buFont typeface="Arial"/>
              <a:buNone/>
            </a:pPr>
            <a:r>
              <a:rPr lang="en"/>
              <a:t>Training on Google Colab brought its own challenges due to runtime limitations and session timeouts. To address this, we incorporated checkpointing to save training progress and resume from where we left off without losing work. This approach helped us manage the training process within the constraints of Colab's environment. These steps were essential to ensure we could complete the training efficiently and meet our project goals</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a1dd1c5d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a1dd1c5d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Isha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model demonstrated effective performance on the current lipreading dataset, which features a limited 51-word vocabulary and short sequences. Despite the simplicity of the dataset, the results indicate strong potential for such an approach in practical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our c</a:t>
            </a:r>
            <a:r>
              <a:rPr lang="en">
                <a:solidFill>
                  <a:schemeClr val="dk1"/>
                </a:solidFill>
              </a:rPr>
              <a:t>urrent approach has room for growth, especially in addressing real-world constraints not present in the existing dataset.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Future improvements could include expanding the vocabulary and working with longer sequences to create more comprehensive training datasets. Experimenting with different weight initializations might also enhance training speed and model accuracy. Leveraging </a:t>
            </a:r>
            <a:r>
              <a:rPr b="1" lang="en">
                <a:solidFill>
                  <a:schemeClr val="dk1"/>
                </a:solidFill>
              </a:rPr>
              <a:t>transformer models</a:t>
            </a:r>
            <a:r>
              <a:rPr lang="en">
                <a:solidFill>
                  <a:schemeClr val="dk1"/>
                </a:solidFill>
              </a:rPr>
              <a:t> could provide significant benefits, as they excel at capturing complex relationships within sequences and handling long-term dependencies better than traditional RNNs. Additionally, incorporating </a:t>
            </a:r>
            <a:r>
              <a:rPr b="1" lang="en">
                <a:solidFill>
                  <a:schemeClr val="dk1"/>
                </a:solidFill>
              </a:rPr>
              <a:t>beam search</a:t>
            </a:r>
            <a:r>
              <a:rPr lang="en">
                <a:solidFill>
                  <a:schemeClr val="dk1"/>
                </a:solidFill>
              </a:rPr>
              <a:t> during the decoding process would improve word prediction accuracy by evaluating multiple potential sequences and selecting the most probable output. </a:t>
            </a:r>
            <a:r>
              <a:rPr b="1" lang="en">
                <a:solidFill>
                  <a:schemeClr val="dk1"/>
                </a:solidFill>
              </a:rPr>
              <a:t>Beam Search</a:t>
            </a:r>
            <a:r>
              <a:rPr lang="en">
                <a:solidFill>
                  <a:schemeClr val="dk1"/>
                </a:solidFill>
              </a:rPr>
              <a:t> is a search algorithm commonly used in sequence generation tasks, such as machine translation, speech recognition, and lipreading. It helps find the most likely output sequence by expanding the most promising nodes in a search space.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Concepts: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Greedy Search</a:t>
            </a:r>
            <a:r>
              <a:rPr lang="en">
                <a:solidFill>
                  <a:schemeClr val="dk1"/>
                </a:solidFill>
              </a:rPr>
              <a:t>: A simpler approach that picks the single best option at each step, which can lead to suboptimal results because it doesn't consider multiple potential paths.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Beam Search</a:t>
            </a:r>
            <a:r>
              <a:rPr lang="en">
                <a:solidFill>
                  <a:schemeClr val="dk1"/>
                </a:solidFill>
              </a:rPr>
              <a:t>: Improves on greedy search by keeping track of a fixed number of top paths (called "beam width") at each step.</a:t>
            </a:r>
            <a:endParaRPr>
              <a:solidFill>
                <a:schemeClr val="dk1"/>
              </a:solidFill>
            </a:endParaRPr>
          </a:p>
          <a:p>
            <a:pPr indent="0" lvl="0" marL="0" rtl="0" algn="l">
              <a:spcBef>
                <a:spcPts val="1200"/>
              </a:spcBef>
              <a:spcAft>
                <a:spcPts val="0"/>
              </a:spcAft>
              <a:buNone/>
            </a:pPr>
            <a:r>
              <a:rPr lang="en">
                <a:solidFill>
                  <a:schemeClr val="dk1"/>
                </a:solidFill>
              </a:rPr>
              <a:t>Lastly, integrating computer vision techniques to extract mouth movements dynamically would make the model more adaptable to varied data types and real-world scenarios. These enhancements could position the model for more robust and practical use beyond controlled environments.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a1dd1c5dd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a1dd1c5dd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bdc087d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bdc087d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Yuko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dc087d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bdc087d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a1dd1c5dd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a1dd1c5dd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Hyun </a:t>
            </a:r>
            <a:endParaRPr/>
          </a:p>
          <a:p>
            <a:pPr indent="0" lvl="0" marL="0" rtl="0" algn="l">
              <a:spcBef>
                <a:spcPts val="0"/>
              </a:spcBef>
              <a:spcAft>
                <a:spcPts val="0"/>
              </a:spcAft>
              <a:buNone/>
            </a:pPr>
            <a:r>
              <a:rPr lang="en"/>
              <a:t>Wand, Michael &amp; Koutnik, Jan &amp; Schmidhuber, Jurgen. (2016). Lipreading with long short-term memory. 6115-6119. 10.1109/ICASSP.2016.7472852. </a:t>
            </a:r>
            <a:endParaRPr/>
          </a:p>
          <a:p>
            <a:pPr indent="0" lvl="0" marL="0" rtl="0" algn="l">
              <a:spcBef>
                <a:spcPts val="0"/>
              </a:spcBef>
              <a:spcAft>
                <a:spcPts val="0"/>
              </a:spcAft>
              <a:buNone/>
            </a:pPr>
            <a:r>
              <a:rPr lang="en"/>
              <a:t>In a seminal study by Wand et al. (2016), the researchers improved upon traditional SVM-based lipreading models by experimenting with a more advanced Long Short-Term Memory (LSTM) network. Their model was designed to predict individual spoken words from video footage by processing only the visual information—specifically, the speaker's mouth movements. To train their model, they cropped the mouth region from the video and used that as input data, bypassing the need for audio entirely. For their dataset, they utilized the GRID corpus (https://spandh.dcs.shef.ac.uk//gridcorpus/), a large, high-quality collection of audiovisual recordings. This dataset consists of recordings from 19 speakers, each delivering 1,000 sentences, containing a vocabulary of 51 unique words. In total, they employed 28 hours of video footage, with a resolution of 360x288 pixels at 25 frames per second, providing an ample amount of aligned video and audio data for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Wand et al. (2016) made significant strides by successfully predicting individual words, our project aims to advance this work by focusing on the prediction of entire sentences rather than isolated words. To achieve this, we will implement and evaluate Bi-directional LSTM (Bi-LSTM) and Bi-directional Gated Recurrent Unit (Bi-GRU) models, which are capable of capturing temporal dependencies in both forward and backward directions, thereby improving the model's ability to understand word sequences.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bdf84122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bdf84122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Hyun </a:t>
            </a:r>
            <a:endParaRPr/>
          </a:p>
          <a:p>
            <a:pPr indent="0" lvl="0" marL="0" rtl="0" algn="l">
              <a:spcBef>
                <a:spcPts val="0"/>
              </a:spcBef>
              <a:spcAft>
                <a:spcPts val="0"/>
              </a:spcAft>
              <a:buNone/>
            </a:pPr>
            <a:r>
              <a:rPr lang="en"/>
              <a:t>Wand, Michael &amp; Koutnik, Jan &amp; Schmidhuber, Jurgen. (2016). Lipreading with long short-term memory. 6115-6119. 10.1109/ICASSP.2016.7472852. </a:t>
            </a:r>
            <a:endParaRPr/>
          </a:p>
          <a:p>
            <a:pPr indent="0" lvl="0" marL="0" rtl="0" algn="l">
              <a:spcBef>
                <a:spcPts val="0"/>
              </a:spcBef>
              <a:spcAft>
                <a:spcPts val="0"/>
              </a:spcAft>
              <a:buNone/>
            </a:pPr>
            <a:r>
              <a:rPr lang="en"/>
              <a:t>In a seminal study by Wand et al. (2016), the researchers improved upon traditional SVM-based lipreading models by experimenting with a more advanced Long Short-Term Memory (LSTM) network. Their model was designed to predict individual spoken words from video footage by processing only the visual information—specifically, the speaker's mouth movements. To train their model, they cropped the mouth region from the video and used that as input data, bypassing the need for audio entirely. For their dataset, they utilized the GRID corpus (https://spandh.dcs.shef.ac.uk//gridcorpus/), a large, high-quality collection of audiovisual recordings. This dataset consists of recordings from 19 speakers, each delivering 1,000 sentences, containing a vocabulary of 51 unique words. In total, they employed 28 hours of video footage, with a resolution of 360x288 pixels at 25 frames per second, providing an ample amount of aligned video and audio data for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Wand et al. (2016) made significant strides by successfully predicting individual words, our project aims to advance this work by focusing on the prediction of entire sentences rather than isolated words. To achieve this, we will implement and evaluate Bi-directional LSTM (Bi-LSTM) and Bi-directional Gated Recurrent Unit (Bi-GRU) models, which are capable of capturing temporal dependencies in both forward and backward directions, thereby improving the model's ability to understand word sequences.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a1dd1c5dd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a1dd1c5dd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Hyun</a:t>
            </a:r>
            <a:endParaRPr/>
          </a:p>
          <a:p>
            <a:pPr indent="0" lvl="0" marL="0" rtl="0" algn="l">
              <a:spcBef>
                <a:spcPts val="0"/>
              </a:spcBef>
              <a:spcAft>
                <a:spcPts val="0"/>
              </a:spcAft>
              <a:buNone/>
            </a:pPr>
            <a:r>
              <a:rPr lang="en"/>
              <a:t>After thoroughly exploring multiple lipsyncing datasets, we have landed on using the GRID corpus dataset. GRID corpus is a large multi-talker audiovisual sentence corpus to support studies in speech recognition. This dataset consists of 28 hours of high-quality audio and video recordings. There are 19 speakers, male and female, where each speaker says 1,000 sentences. Therefore, there are 19,000 sentences total for there are a total of 51 unique words spoken. Each video recording has a unique sentence structure, but all sentences can only consist of these 51 words. This consistency in the vocabulary allows us to train our neural network model effectively across speakers. The resolution is 360x288 pixels, the color channel is RGB, and the frame rate is 25 frames per second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a1dd1c5d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a1dd1c5dd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Natasha </a:t>
            </a:r>
            <a:r>
              <a:rPr lang="en"/>
              <a:t>The paper prof told us to look at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Components: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Front-End: 3DCvT</a:t>
            </a:r>
            <a:r>
              <a:rPr lang="en">
                <a:solidFill>
                  <a:schemeClr val="dk1"/>
                </a:solidFill>
              </a:rPr>
              <a:t> (Feature Extraction):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3D CNN</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Captures spatiotemporal information across video frames.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Processes input video frames (88 × 88 pixels) with 3D convolution kernels (size: 5×7×75 \times 7 \times 75×7×7, stride: 1×2×21 \times 2 \times 21×2×2).</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Transformer Block</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Uses self-attention to capture global feature representations.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Incorporates a </a:t>
            </a:r>
            <a:r>
              <a:rPr b="1" lang="en">
                <a:solidFill>
                  <a:schemeClr val="dk1"/>
                </a:solidFill>
              </a:rPr>
              <a:t>SE-Conv-Embedding</a:t>
            </a:r>
            <a:r>
              <a:rPr lang="en">
                <a:solidFill>
                  <a:schemeClr val="dk1"/>
                </a:solidFill>
              </a:rPr>
              <a:t> layer:</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Introduces Squeeze-and-Excitation (SE) modules to emphasize relevant feature channels.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Adjusts feature map weights based on channel importance.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Reduces token sequence length while maintaining rich representations using multi-head self-attention and a convolution projection layer.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Back-End: BiGRU</a:t>
            </a:r>
            <a:r>
              <a:rPr lang="en">
                <a:solidFill>
                  <a:schemeClr val="dk1"/>
                </a:solidFill>
              </a:rPr>
              <a:t> (Sequence Modeling):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bidirectional GRU with three layers.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Input size: 513 (expanded by adding a "word boundary" feature).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Hidden layer size: 1,024.</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Output dimension: 2,048, followed by a fully connected (FC) layer for classification.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Classification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output of the BiGRU is fed into a fully connected layer for the final classification of lip movements.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Accuracy of </a:t>
            </a:r>
            <a:r>
              <a:rPr b="1" lang="en">
                <a:solidFill>
                  <a:schemeClr val="dk1"/>
                </a:solidFill>
              </a:rPr>
              <a:t>88.5% on LRW</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Accuracy of </a:t>
            </a:r>
            <a:r>
              <a:rPr b="1" lang="en">
                <a:solidFill>
                  <a:schemeClr val="dk1"/>
                </a:solidFill>
              </a:rPr>
              <a:t>57.5% on LRW-1000</a:t>
            </a:r>
            <a:r>
              <a:rPr lang="en">
                <a:solidFill>
                  <a:schemeClr val="dk1"/>
                </a:solidFill>
              </a:rPr>
              <a: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c193840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c193840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Natasha </a:t>
            </a:r>
            <a:r>
              <a:rPr lang="en"/>
              <a:t>The paper prof told us to look at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Components: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Front-End: 3DCvT</a:t>
            </a:r>
            <a:r>
              <a:rPr lang="en">
                <a:solidFill>
                  <a:schemeClr val="dk1"/>
                </a:solidFill>
              </a:rPr>
              <a:t> (Feature Extraction):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3D CNN</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Captures spatiotemporal information across video frames.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Processes input video frames (88 × 88 pixels) with 3D convolution kernels (size: 5×7×75 \times 7 \times 75×7×7, stride: 1×2×21 \times 2 \times 21×2×2).</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Transformer Block</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Uses self-attention to capture global feature representations.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Incorporates a </a:t>
            </a:r>
            <a:r>
              <a:rPr b="1" lang="en">
                <a:solidFill>
                  <a:schemeClr val="dk1"/>
                </a:solidFill>
              </a:rPr>
              <a:t>SE-Conv-Embedding</a:t>
            </a:r>
            <a:r>
              <a:rPr lang="en">
                <a:solidFill>
                  <a:schemeClr val="dk1"/>
                </a:solidFill>
              </a:rPr>
              <a:t> layer:</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Introduces Squeeze-and-Excitation (SE) modules to emphasize relevant feature channels.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Adjusts feature map weights based on channel importance.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Reduces token sequence length while maintaining rich representations using multi-head self-attention and a convolution projection layer.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Back-End: BiGRU</a:t>
            </a:r>
            <a:r>
              <a:rPr lang="en">
                <a:solidFill>
                  <a:schemeClr val="dk1"/>
                </a:solidFill>
              </a:rPr>
              <a:t> (Sequence Modeling):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bidirectional GRU with three layers.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Input size: 513 (expanded by adding a "word boundary" feature).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Hidden layer size: 1,024.</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Output dimension: 2,048, followed by a fully connected (FC) layer for classification.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Classification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output of the BiGRU is fed into a fully connected layer for the final classification of lip movements.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Accuracy of </a:t>
            </a:r>
            <a:r>
              <a:rPr b="1" lang="en">
                <a:solidFill>
                  <a:schemeClr val="dk1"/>
                </a:solidFill>
              </a:rPr>
              <a:t>88.5% on LRW</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Accuracy of </a:t>
            </a:r>
            <a:r>
              <a:rPr b="1" lang="en">
                <a:solidFill>
                  <a:schemeClr val="dk1"/>
                </a:solidFill>
              </a:rPr>
              <a:t>57.5% on LRW-1000</a:t>
            </a:r>
            <a:r>
              <a:rPr lang="en">
                <a:solidFill>
                  <a:schemeClr val="dk1"/>
                </a:solidFill>
              </a:rPr>
              <a: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a1dd1c5d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a1dd1c5d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We follow a similar preprocessing approach as described in the first paper.</a:t>
            </a:r>
            <a:r>
              <a:rPr lang="en">
                <a:solidFill>
                  <a:schemeClr val="dk1"/>
                </a:solidFill>
              </a:rPr>
              <a:t>The </a:t>
            </a:r>
            <a:r>
              <a:rPr lang="en">
                <a:solidFill>
                  <a:srgbClr val="188038"/>
                </a:solidFill>
                <a:latin typeface="Roboto Mono"/>
                <a:ea typeface="Roboto Mono"/>
                <a:cs typeface="Roboto Mono"/>
                <a:sym typeface="Roboto Mono"/>
              </a:rPr>
              <a:t>load_video()</a:t>
            </a:r>
            <a:r>
              <a:rPr lang="en">
                <a:solidFill>
                  <a:schemeClr val="dk1"/>
                </a:solidFill>
              </a:rPr>
              <a:t> function reads video frames using OpenCV, Converts to grayscale, extracts a specific region of interest (mouth region) by hardcoding coordinates (frame[190:236, 80:220, :]) as all videos have the same layout., and normalizes them for consistent input.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a:t>
            </a:r>
            <a:r>
              <a:rPr lang="en">
                <a:solidFill>
                  <a:srgbClr val="188038"/>
                </a:solidFill>
                <a:latin typeface="Roboto Mono"/>
                <a:ea typeface="Roboto Mono"/>
                <a:cs typeface="Roboto Mono"/>
                <a:sym typeface="Roboto Mono"/>
              </a:rPr>
              <a:t>load_alignments()</a:t>
            </a:r>
            <a:r>
              <a:rPr lang="en">
                <a:solidFill>
                  <a:schemeClr val="dk1"/>
                </a:solidFill>
              </a:rPr>
              <a:t> function extracts tokens from alignment files while ignoring silence and converts them to numerical representations.</a:t>
            </a:r>
            <a:endParaRPr>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Dense Output Layer</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Fully Connected Layer</a:t>
            </a:r>
            <a:r>
              <a:rPr lang="en">
                <a:solidFill>
                  <a:schemeClr val="dk1"/>
                </a:solidFill>
              </a:rPr>
              <a:t>: Outputs class probabilities using a softmax activation function.</a:t>
            </a:r>
            <a:endParaRPr>
              <a:solidFill>
                <a:schemeClr val="dk1"/>
              </a:solidFill>
            </a:endParaRPr>
          </a:p>
          <a:p>
            <a:pPr indent="0" lvl="0" marL="0" rtl="0" algn="l">
              <a:lnSpc>
                <a:spcPct val="115000"/>
              </a:lnSpc>
              <a:spcBef>
                <a:spcPts val="1800"/>
              </a:spcBef>
              <a:spcAft>
                <a:spcPts val="0"/>
              </a:spcAft>
              <a:buNone/>
            </a:pPr>
            <a:r>
              <a:rPr b="1" lang="en" sz="1700">
                <a:solidFill>
                  <a:schemeClr val="dk1"/>
                </a:solidFill>
              </a:rPr>
              <a:t>Why Use CTC Loss for Lipreading?</a:t>
            </a:r>
            <a:endParaRPr b="1" sz="1700">
              <a:solidFill>
                <a:schemeClr val="dk1"/>
              </a:solidFill>
            </a:endParaRPr>
          </a:p>
          <a:p>
            <a:pPr indent="0" lvl="0" marL="0" rtl="0" algn="l">
              <a:lnSpc>
                <a:spcPct val="115000"/>
              </a:lnSpc>
              <a:spcBef>
                <a:spcPts val="1200"/>
              </a:spcBef>
              <a:spcAft>
                <a:spcPts val="0"/>
              </a:spcAft>
              <a:buNone/>
            </a:pPr>
            <a:r>
              <a:rPr b="1" lang="en">
                <a:solidFill>
                  <a:schemeClr val="dk1"/>
                </a:solidFill>
              </a:rPr>
              <a:t>Connectionist Temporal Classification (CTC)</a:t>
            </a:r>
            <a:r>
              <a:rPr lang="en">
                <a:solidFill>
                  <a:schemeClr val="dk1"/>
                </a:solidFill>
              </a:rPr>
              <a:t> loss is particularly suitable for lipreading tasks due to the following reasons: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Alignment-Free Training</a:t>
            </a:r>
            <a:r>
              <a:rPr lang="en">
                <a:solidFill>
                  <a:schemeClr val="dk1"/>
                </a:solidFill>
              </a:rPr>
              <a:t>: CTC does not require pre-aligned labels, allowing the model to learn the mapping between input video sequences and output text sequences without explicit frame-level alignment.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Variable-Length Sequences</a:t>
            </a:r>
            <a:r>
              <a:rPr lang="en">
                <a:solidFill>
                  <a:schemeClr val="dk1"/>
                </a:solidFill>
              </a:rPr>
              <a:t>: Lipreading often involves variable-length input and output sequences (e.g., different word or sentence lengths). CTC dynamically handles these variations during training and decoding.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Handling Silent Frames</a:t>
            </a:r>
            <a:r>
              <a:rPr lang="en">
                <a:solidFill>
                  <a:schemeClr val="dk1"/>
                </a:solidFill>
              </a:rPr>
              <a:t>: Lipreading datasets often contain frames with no speech-related visual activity (e.g., pauses or silence). CTC can naturally skip these frames, focusing only on meaningful inputs.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End-to-End Optimization</a:t>
            </a:r>
            <a:r>
              <a:rPr lang="en">
                <a:solidFill>
                  <a:schemeClr val="dk1"/>
                </a:solidFill>
              </a:rPr>
              <a:t>: CTC integrates sequence alignment and prediction into a single loss function, streamlining the training process for sequence-to-sequence tasks.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tried 5 model architectures, namely the original LSTM model from thefirst paper, LSTM w convolution layers as seen in the second paper along with, GRU and Bi-GRU.</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Example: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a lipreading model, if the input is a video sequence of mouth movements and the target output is a transcription of spoken words, CTC loss can help the model learn to output the correct sequence of characters without needing to align each frame of the video to each character.</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How it Works: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model produces a probability distribution for each time step, indicating the likelihood of each possible output (including the blank token).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CTC calculates the total probability of all valid output sequences that could be generated from the input sequence by summing the probabilities of all alignments that yield the same output.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loss function is then the negative log probability of the correct output sequence, encouraging the model to learn better alignments over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CTC loss is widely used in deep learning architectures involving RNNs, LSTMs, GRUs, and other sequence models where the input-output alignment is not predetermined.</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cAbXk9Yrsz3BRmODzDT4Xd-2y_IUbcgG/view" TargetMode="Externa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69075" y="1529300"/>
            <a:ext cx="84090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Comparing Different Models </a:t>
            </a:r>
            <a:endParaRPr/>
          </a:p>
          <a:p>
            <a:pPr indent="0" lvl="0" marL="0" rtl="0" algn="ctr">
              <a:spcBef>
                <a:spcPts val="0"/>
              </a:spcBef>
              <a:spcAft>
                <a:spcPts val="0"/>
              </a:spcAft>
              <a:buNone/>
            </a:pPr>
            <a:r>
              <a:rPr lang="en"/>
              <a:t>for Lipreading</a:t>
            </a:r>
            <a:endParaRPr/>
          </a:p>
        </p:txBody>
      </p:sp>
      <p:sp>
        <p:nvSpPr>
          <p:cNvPr id="87" name="Google Shape;87;p13"/>
          <p:cNvSpPr txBox="1"/>
          <p:nvPr>
            <p:ph idx="1" type="subTitle"/>
          </p:nvPr>
        </p:nvSpPr>
        <p:spPr>
          <a:xfrm>
            <a:off x="729525" y="3139900"/>
            <a:ext cx="7688100" cy="1086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DSCI 565 Deep Learning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Hyuntae, Natasha, Isha, Yuko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Group</a:t>
            </a:r>
            <a:r>
              <a:rPr lang="en"/>
              <a:t>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paper - LSTM model (Natasha)</a:t>
            </a:r>
            <a:endParaRPr/>
          </a:p>
        </p:txBody>
      </p:sp>
      <p:pic>
        <p:nvPicPr>
          <p:cNvPr id="173" name="Google Shape;173;p22"/>
          <p:cNvPicPr preferRelativeResize="0"/>
          <p:nvPr/>
        </p:nvPicPr>
        <p:blipFill>
          <a:blip r:embed="rId3">
            <a:alphaModFix/>
          </a:blip>
          <a:stretch>
            <a:fillRect/>
          </a:stretch>
        </p:blipFill>
        <p:spPr>
          <a:xfrm>
            <a:off x="255475" y="1934100"/>
            <a:ext cx="3917617" cy="2984851"/>
          </a:xfrm>
          <a:prstGeom prst="rect">
            <a:avLst/>
          </a:prstGeom>
          <a:noFill/>
          <a:ln>
            <a:noFill/>
          </a:ln>
        </p:spPr>
      </p:pic>
      <p:sp>
        <p:nvSpPr>
          <p:cNvPr id="174" name="Google Shape;174;p22"/>
          <p:cNvSpPr txBox="1"/>
          <p:nvPr>
            <p:ph idx="1" type="body"/>
          </p:nvPr>
        </p:nvSpPr>
        <p:spPr>
          <a:xfrm>
            <a:off x="4394800" y="1989975"/>
            <a:ext cx="4598700" cy="28731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b="1" lang="en">
                <a:solidFill>
                  <a:srgbClr val="000000"/>
                </a:solidFill>
                <a:latin typeface="Arial"/>
                <a:ea typeface="Arial"/>
                <a:cs typeface="Arial"/>
                <a:sym typeface="Arial"/>
              </a:rPr>
              <a:t>Reshape layer </a:t>
            </a:r>
            <a:br>
              <a:rPr b="1" lang="en">
                <a:solidFill>
                  <a:srgbClr val="000000"/>
                </a:solidFill>
                <a:latin typeface="Arial"/>
                <a:ea typeface="Arial"/>
                <a:cs typeface="Arial"/>
                <a:sym typeface="Arial"/>
              </a:rPr>
            </a:br>
            <a:r>
              <a:rPr b="1" lang="en">
                <a:solidFill>
                  <a:srgbClr val="000000"/>
                </a:solidFill>
                <a:latin typeface="Arial"/>
                <a:ea typeface="Arial"/>
                <a:cs typeface="Arial"/>
                <a:sym typeface="Arial"/>
              </a:rPr>
              <a:t>	</a:t>
            </a:r>
            <a:r>
              <a:rPr lang="en">
                <a:solidFill>
                  <a:srgbClr val="000000"/>
                </a:solidFill>
                <a:latin typeface="Arial"/>
                <a:ea typeface="Arial"/>
                <a:cs typeface="Arial"/>
                <a:sym typeface="Arial"/>
              </a:rPr>
              <a:t>Reshapes the input data (frames) into a 2D format</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	(time_steps, features)</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First LSTM Layer</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Dropout Layer </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Second LSTM Layer </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Dropout Layer</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Dense Layer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1200"/>
              </a:spcAft>
              <a:buNone/>
            </a:pPr>
            <a:r>
              <a:rPr lang="en">
                <a:solidFill>
                  <a:srgbClr val="000000"/>
                </a:solidFill>
                <a:latin typeface="Arial"/>
                <a:ea typeface="Arial"/>
                <a:cs typeface="Arial"/>
                <a:sym typeface="Arial"/>
              </a:rPr>
              <a:t>This model doesn’t capture spatial information! </a:t>
            </a: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and convolutional layers </a:t>
            </a:r>
            <a:endParaRPr/>
          </a:p>
        </p:txBody>
      </p:sp>
      <p:sp>
        <p:nvSpPr>
          <p:cNvPr id="180" name="Google Shape;180;p23"/>
          <p:cNvSpPr txBox="1"/>
          <p:nvPr>
            <p:ph idx="1" type="body"/>
          </p:nvPr>
        </p:nvSpPr>
        <p:spPr>
          <a:xfrm>
            <a:off x="729450" y="2214300"/>
            <a:ext cx="7688700" cy="28731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
                <a:solidFill>
                  <a:srgbClr val="000000"/>
                </a:solidFill>
                <a:latin typeface="Arial"/>
                <a:ea typeface="Arial"/>
                <a:cs typeface="Arial"/>
                <a:sym typeface="Arial"/>
              </a:rPr>
              <a:t>Time Distributed Convolutional Layers</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	</a:t>
            </a:r>
            <a:r>
              <a:rPr lang="en">
                <a:solidFill>
                  <a:srgbClr val="000000"/>
                </a:solidFill>
                <a:latin typeface="Arial"/>
                <a:ea typeface="Arial"/>
                <a:cs typeface="Arial"/>
                <a:sym typeface="Arial"/>
              </a:rPr>
              <a:t>These layers apply 2D convolutions and </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	max-pooling independently to each video frame.</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Global Feature Summarization </a:t>
            </a:r>
            <a:r>
              <a:rPr lang="en">
                <a:solidFill>
                  <a:srgbClr val="000000"/>
                </a:solidFill>
                <a:latin typeface="Arial"/>
                <a:ea typeface="Arial"/>
                <a:cs typeface="Arial"/>
                <a:sym typeface="Arial"/>
              </a:rPr>
              <a:t>(GlobalAveragePooling2D) </a:t>
            </a:r>
            <a:endParaRPr>
              <a:solidFill>
                <a:srgbClr val="000000"/>
              </a:solidFill>
              <a:latin typeface="Arial"/>
              <a:ea typeface="Arial"/>
              <a:cs typeface="Arial"/>
              <a:sym typeface="Arial"/>
            </a:endParaRPr>
          </a:p>
          <a:p>
            <a:pPr indent="0" lvl="0" marL="457200" rtl="0" algn="l">
              <a:spcBef>
                <a:spcPts val="1200"/>
              </a:spcBef>
              <a:spcAft>
                <a:spcPts val="0"/>
              </a:spcAft>
              <a:buNone/>
            </a:pPr>
            <a:r>
              <a:rPr lang="en">
                <a:solidFill>
                  <a:srgbClr val="000000"/>
                </a:solidFill>
                <a:latin typeface="Arial"/>
                <a:ea typeface="Arial"/>
                <a:cs typeface="Arial"/>
                <a:sym typeface="Arial"/>
              </a:rPr>
              <a:t>summarizes spatial features across e</a:t>
            </a:r>
            <a:r>
              <a:rPr lang="en">
                <a:solidFill>
                  <a:srgbClr val="000000"/>
                </a:solidFill>
                <a:latin typeface="Arial"/>
                <a:ea typeface="Arial"/>
                <a:cs typeface="Arial"/>
                <a:sym typeface="Arial"/>
              </a:rPr>
              <a:t>ach frame</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Reshape for LSTM input</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Dropout Layers</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TimeDistributed Dense Layer </a:t>
            </a:r>
            <a:endParaRPr b="1">
              <a:solidFill>
                <a:srgbClr val="000000"/>
              </a:solidFill>
              <a:latin typeface="Arial"/>
              <a:ea typeface="Arial"/>
              <a:cs typeface="Arial"/>
              <a:sym typeface="Arial"/>
            </a:endParaRPr>
          </a:p>
          <a:p>
            <a:pPr indent="0" lvl="0" marL="0" rtl="0" algn="l">
              <a:spcBef>
                <a:spcPts val="1200"/>
              </a:spcBef>
              <a:spcAft>
                <a:spcPts val="1200"/>
              </a:spcAft>
              <a:buNone/>
            </a:pPr>
            <a:r>
              <a:rPr b="1"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p:txBody>
      </p:sp>
      <p:pic>
        <p:nvPicPr>
          <p:cNvPr id="181" name="Google Shape;181;p23"/>
          <p:cNvPicPr preferRelativeResize="0"/>
          <p:nvPr/>
        </p:nvPicPr>
        <p:blipFill>
          <a:blip r:embed="rId3">
            <a:alphaModFix/>
          </a:blip>
          <a:stretch>
            <a:fillRect/>
          </a:stretch>
        </p:blipFill>
        <p:spPr>
          <a:xfrm>
            <a:off x="5659250" y="1853850"/>
            <a:ext cx="3226625" cy="275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Bi-lstm (Hyun)</a:t>
            </a:r>
            <a:endParaRPr/>
          </a:p>
        </p:txBody>
      </p:sp>
      <p:pic>
        <p:nvPicPr>
          <p:cNvPr id="187" name="Google Shape;187;p24"/>
          <p:cNvPicPr preferRelativeResize="0"/>
          <p:nvPr/>
        </p:nvPicPr>
        <p:blipFill>
          <a:blip r:embed="rId3">
            <a:alphaModFix/>
          </a:blip>
          <a:stretch>
            <a:fillRect/>
          </a:stretch>
        </p:blipFill>
        <p:spPr>
          <a:xfrm>
            <a:off x="3922775" y="1853850"/>
            <a:ext cx="4691650" cy="3014176"/>
          </a:xfrm>
          <a:prstGeom prst="rect">
            <a:avLst/>
          </a:prstGeom>
          <a:noFill/>
          <a:ln>
            <a:noFill/>
          </a:ln>
        </p:spPr>
      </p:pic>
      <p:pic>
        <p:nvPicPr>
          <p:cNvPr id="188" name="Google Shape;188;p24"/>
          <p:cNvPicPr preferRelativeResize="0"/>
          <p:nvPr/>
        </p:nvPicPr>
        <p:blipFill>
          <a:blip r:embed="rId4">
            <a:alphaModFix/>
          </a:blip>
          <a:stretch>
            <a:fillRect/>
          </a:stretch>
        </p:blipFill>
        <p:spPr>
          <a:xfrm>
            <a:off x="924175" y="1853850"/>
            <a:ext cx="2801101" cy="317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670725" y="1189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GRU (Isha)</a:t>
            </a:r>
            <a:endParaRPr/>
          </a:p>
        </p:txBody>
      </p:sp>
      <p:pic>
        <p:nvPicPr>
          <p:cNvPr id="194" name="Google Shape;194;p25"/>
          <p:cNvPicPr preferRelativeResize="0"/>
          <p:nvPr/>
        </p:nvPicPr>
        <p:blipFill>
          <a:blip r:embed="rId3">
            <a:alphaModFix/>
          </a:blip>
          <a:stretch>
            <a:fillRect/>
          </a:stretch>
        </p:blipFill>
        <p:spPr>
          <a:xfrm>
            <a:off x="319402" y="1671900"/>
            <a:ext cx="3751450" cy="3330675"/>
          </a:xfrm>
          <a:prstGeom prst="rect">
            <a:avLst/>
          </a:prstGeom>
          <a:noFill/>
          <a:ln>
            <a:noFill/>
          </a:ln>
        </p:spPr>
      </p:pic>
      <p:pic>
        <p:nvPicPr>
          <p:cNvPr id="195" name="Google Shape;195;p25"/>
          <p:cNvPicPr preferRelativeResize="0"/>
          <p:nvPr/>
        </p:nvPicPr>
        <p:blipFill>
          <a:blip r:embed="rId4">
            <a:alphaModFix/>
          </a:blip>
          <a:stretch>
            <a:fillRect/>
          </a:stretch>
        </p:blipFill>
        <p:spPr>
          <a:xfrm>
            <a:off x="4522775" y="750800"/>
            <a:ext cx="3429201" cy="1990050"/>
          </a:xfrm>
          <a:prstGeom prst="rect">
            <a:avLst/>
          </a:prstGeom>
          <a:noFill/>
          <a:ln>
            <a:noFill/>
          </a:ln>
        </p:spPr>
      </p:pic>
      <p:pic>
        <p:nvPicPr>
          <p:cNvPr id="196" name="Google Shape;196;p25"/>
          <p:cNvPicPr preferRelativeResize="0"/>
          <p:nvPr/>
        </p:nvPicPr>
        <p:blipFill>
          <a:blip r:embed="rId5">
            <a:alphaModFix/>
          </a:blip>
          <a:stretch>
            <a:fillRect/>
          </a:stretch>
        </p:blipFill>
        <p:spPr>
          <a:xfrm>
            <a:off x="4522780" y="2740850"/>
            <a:ext cx="3693224" cy="214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Bi-GRU (Hyun)</a:t>
            </a:r>
            <a:endParaRPr/>
          </a:p>
        </p:txBody>
      </p:sp>
      <p:pic>
        <p:nvPicPr>
          <p:cNvPr id="202" name="Google Shape;202;p26"/>
          <p:cNvPicPr preferRelativeResize="0"/>
          <p:nvPr/>
        </p:nvPicPr>
        <p:blipFill>
          <a:blip r:embed="rId3">
            <a:alphaModFix/>
          </a:blip>
          <a:stretch>
            <a:fillRect/>
          </a:stretch>
        </p:blipFill>
        <p:spPr>
          <a:xfrm>
            <a:off x="932175" y="1853858"/>
            <a:ext cx="2782351" cy="3173316"/>
          </a:xfrm>
          <a:prstGeom prst="rect">
            <a:avLst/>
          </a:prstGeom>
          <a:noFill/>
          <a:ln>
            <a:noFill/>
          </a:ln>
        </p:spPr>
      </p:pic>
      <p:pic>
        <p:nvPicPr>
          <p:cNvPr id="203" name="Google Shape;203;p26"/>
          <p:cNvPicPr preferRelativeResize="0"/>
          <p:nvPr/>
        </p:nvPicPr>
        <p:blipFill>
          <a:blip r:embed="rId4">
            <a:alphaModFix/>
          </a:blip>
          <a:stretch>
            <a:fillRect/>
          </a:stretch>
        </p:blipFill>
        <p:spPr>
          <a:xfrm>
            <a:off x="3823901" y="1853850"/>
            <a:ext cx="4675969" cy="2984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accomplishments and contributions</a:t>
            </a:r>
            <a:endParaRPr/>
          </a:p>
        </p:txBody>
      </p:sp>
      <p:graphicFrame>
        <p:nvGraphicFramePr>
          <p:cNvPr id="209" name="Google Shape;209;p27"/>
          <p:cNvGraphicFramePr/>
          <p:nvPr/>
        </p:nvGraphicFramePr>
        <p:xfrm>
          <a:off x="952500" y="2190750"/>
          <a:ext cx="3000000" cy="3000000"/>
        </p:xfrm>
        <a:graphic>
          <a:graphicData uri="http://schemas.openxmlformats.org/drawingml/2006/table">
            <a:tbl>
              <a:tblPr>
                <a:noFill/>
                <a:tableStyleId>{D2112175-2BDE-4938-BDF5-EED8E53C4506}</a:tableStyleId>
              </a:tblPr>
              <a:tblGrid>
                <a:gridCol w="1206500"/>
                <a:gridCol w="1206500"/>
                <a:gridCol w="1206500"/>
                <a:gridCol w="920375"/>
                <a:gridCol w="1492625"/>
                <a:gridCol w="1206500"/>
              </a:tblGrid>
              <a:tr h="381000">
                <a:tc>
                  <a:txBody>
                    <a:bodyPr/>
                    <a:lstStyle/>
                    <a:p>
                      <a:pPr indent="0" lvl="0" marL="0" rtl="0" algn="l">
                        <a:spcBef>
                          <a:spcPts val="0"/>
                        </a:spcBef>
                        <a:spcAft>
                          <a:spcPts val="0"/>
                        </a:spcAft>
                        <a:buNone/>
                      </a:pPr>
                      <a:r>
                        <a:t/>
                      </a:r>
                      <a:endParaRPr b="1">
                        <a:solidFill>
                          <a:schemeClr val="dk1"/>
                        </a:solidFill>
                      </a:endParaRPr>
                    </a:p>
                  </a:txBody>
                  <a:tcPr marT="91425" marB="91425" marR="91425" marL="91425">
                    <a:lnB cap="flat" cmpd="sng" w="9525">
                      <a:solidFill>
                        <a:schemeClr val="lt2"/>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n"/>
                        <a:t>LSTM as in Wand et. al</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GRU</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Bi-GRU</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LSTM with convolutional layers</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Bi-LSTM</a:t>
                      </a:r>
                      <a:endParaRPr b="1"/>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Validation loss</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a:t>49.191</a:t>
                      </a:r>
                      <a:endParaRPr/>
                    </a:p>
                  </a:txBody>
                  <a:tcPr marT="91425" marB="91425" marR="91425" marL="91425">
                    <a:lnL cap="flat" cmpd="sng" w="9525">
                      <a:solidFill>
                        <a:schemeClr val="lt2"/>
                      </a:solidFill>
                      <a:prstDash val="solid"/>
                      <a:round/>
                      <a:headEnd len="sm" w="sm" type="none"/>
                      <a:tailEnd len="sm" w="sm" type="none"/>
                    </a:lnL>
                  </a:tcPr>
                </a:tc>
                <a:tc>
                  <a:txBody>
                    <a:bodyPr/>
                    <a:lstStyle/>
                    <a:p>
                      <a:pPr indent="0" lvl="0" marL="0" rtl="0" algn="l">
                        <a:spcBef>
                          <a:spcPts val="0"/>
                        </a:spcBef>
                        <a:spcAft>
                          <a:spcPts val="0"/>
                        </a:spcAft>
                        <a:buNone/>
                      </a:pPr>
                      <a:r>
                        <a:rPr lang="en"/>
                        <a:t>4.785</a:t>
                      </a:r>
                      <a:endParaRPr/>
                    </a:p>
                  </a:txBody>
                  <a:tcPr marT="91425" marB="91425" marR="91425" marL="91425"/>
                </a:tc>
                <a:tc>
                  <a:txBody>
                    <a:bodyPr/>
                    <a:lstStyle/>
                    <a:p>
                      <a:pPr indent="0" lvl="0" marL="0" rtl="0" algn="l">
                        <a:spcBef>
                          <a:spcPts val="0"/>
                        </a:spcBef>
                        <a:spcAft>
                          <a:spcPts val="0"/>
                        </a:spcAft>
                        <a:buNone/>
                      </a:pPr>
                      <a:r>
                        <a:rPr lang="en"/>
                        <a:t>4.098</a:t>
                      </a:r>
                      <a:endParaRPr/>
                    </a:p>
                  </a:txBody>
                  <a:tcPr marT="91425" marB="91425" marR="91425" marL="91425"/>
                </a:tc>
                <a:tc>
                  <a:txBody>
                    <a:bodyPr/>
                    <a:lstStyle/>
                    <a:p>
                      <a:pPr indent="0" lvl="0" marL="0" rtl="0" algn="l">
                        <a:spcBef>
                          <a:spcPts val="0"/>
                        </a:spcBef>
                        <a:spcAft>
                          <a:spcPts val="0"/>
                        </a:spcAft>
                        <a:buNone/>
                      </a:pPr>
                      <a:r>
                        <a:rPr lang="en"/>
                        <a:t>24.378</a:t>
                      </a:r>
                      <a:endParaRPr/>
                    </a:p>
                  </a:txBody>
                  <a:tcPr marT="91425" marB="91425" marR="91425" marL="91425"/>
                </a:tc>
                <a:tc>
                  <a:txBody>
                    <a:bodyPr/>
                    <a:lstStyle/>
                    <a:p>
                      <a:pPr indent="0" lvl="0" marL="0" rtl="0" algn="l">
                        <a:spcBef>
                          <a:spcPts val="0"/>
                        </a:spcBef>
                        <a:spcAft>
                          <a:spcPts val="0"/>
                        </a:spcAft>
                        <a:buNone/>
                      </a:pPr>
                      <a:r>
                        <a:rPr lang="en"/>
                        <a:t>2.927</a:t>
                      </a:r>
                      <a:endParaRPr/>
                    </a:p>
                  </a:txBody>
                  <a:tcPr marT="91425" marB="91425" marR="91425" marL="91425"/>
                </a:tc>
              </a:tr>
              <a:tr h="381000">
                <a:tc>
                  <a:txBody>
                    <a:bodyPr/>
                    <a:lstStyle/>
                    <a:p>
                      <a:pPr indent="0" lvl="0" marL="0" rtl="0" algn="l">
                        <a:spcBef>
                          <a:spcPts val="0"/>
                        </a:spcBef>
                        <a:spcAft>
                          <a:spcPts val="0"/>
                        </a:spcAft>
                        <a:buNone/>
                      </a:pPr>
                      <a:r>
                        <a:rPr lang="en"/>
                        <a:t>Epoch</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a:t>53</a:t>
                      </a:r>
                      <a:endParaRPr/>
                    </a:p>
                  </a:txBody>
                  <a:tcPr marT="91425" marB="91425" marR="91425" marL="91425">
                    <a:lnL cap="flat" cmpd="sng" w="9525">
                      <a:solidFill>
                        <a:schemeClr val="lt2"/>
                      </a:solidFill>
                      <a:prstDash val="solid"/>
                      <a:round/>
                      <a:headEnd len="sm" w="sm" type="none"/>
                      <a:tailEnd len="sm" w="sm" type="none"/>
                    </a:lnL>
                  </a:tcPr>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None/>
                      </a:pPr>
                      <a:r>
                        <a:rPr lang="en"/>
                        <a:t>79</a:t>
                      </a:r>
                      <a:endParaRPr/>
                    </a:p>
                  </a:txBody>
                  <a:tcPr marT="91425" marB="91425" marR="91425" marL="91425"/>
                </a:tc>
                <a:tc>
                  <a:txBody>
                    <a:bodyPr/>
                    <a:lstStyle/>
                    <a:p>
                      <a:pPr indent="0" lvl="0" marL="0" rtl="0" algn="l">
                        <a:spcBef>
                          <a:spcPts val="0"/>
                        </a:spcBef>
                        <a:spcAft>
                          <a:spcPts val="0"/>
                        </a:spcAft>
                        <a:buNone/>
                      </a:pPr>
                      <a:r>
                        <a:rPr lang="en"/>
                        <a:t>46</a:t>
                      </a:r>
                      <a:endParaRPr/>
                    </a:p>
                  </a:txBody>
                  <a:tcPr marT="91425" marB="91425" marR="91425" marL="91425"/>
                </a:tc>
              </a:tr>
            </a:tbl>
          </a:graphicData>
        </a:graphic>
      </p:graphicFrame>
      <p:sp>
        <p:nvSpPr>
          <p:cNvPr id="210" name="Google Shape;210;p27"/>
          <p:cNvSpPr txBox="1"/>
          <p:nvPr/>
        </p:nvSpPr>
        <p:spPr>
          <a:xfrm>
            <a:off x="928200" y="4157100"/>
            <a:ext cx="7287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The table above illustrates the lowest validation loss for each of the 4 models over 100 epochs and also the corresponding epoch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Results</a:t>
            </a:r>
            <a:endParaRPr/>
          </a:p>
        </p:txBody>
      </p:sp>
      <p:graphicFrame>
        <p:nvGraphicFramePr>
          <p:cNvPr id="216" name="Google Shape;216;p28"/>
          <p:cNvGraphicFramePr/>
          <p:nvPr/>
        </p:nvGraphicFramePr>
        <p:xfrm>
          <a:off x="863575" y="2457500"/>
          <a:ext cx="3000000" cy="3000000"/>
        </p:xfrm>
        <a:graphic>
          <a:graphicData uri="http://schemas.openxmlformats.org/drawingml/2006/table">
            <a:tbl>
              <a:tblPr>
                <a:noFill/>
                <a:tableStyleId>{D2112175-2BDE-4938-BDF5-EED8E53C4506}</a:tableStyleId>
              </a:tblPr>
              <a:tblGrid>
                <a:gridCol w="2413000"/>
                <a:gridCol w="2413000"/>
                <a:gridCol w="2413000"/>
              </a:tblGrid>
              <a:tr h="381000">
                <a:tc>
                  <a:txBody>
                    <a:bodyPr/>
                    <a:lstStyle/>
                    <a:p>
                      <a:pPr indent="0" lvl="0" marL="0" rtl="0" algn="l">
                        <a:spcBef>
                          <a:spcPts val="0"/>
                        </a:spcBef>
                        <a:spcAft>
                          <a:spcPts val="0"/>
                        </a:spcAft>
                        <a:buNone/>
                      </a:pPr>
                      <a:r>
                        <a:rPr b="1" lang="en"/>
                        <a:t>Model</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Loss</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Prediction</a:t>
                      </a:r>
                      <a:endParaRPr b="1"/>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LSTM </a:t>
                      </a:r>
                      <a:endParaRPr/>
                    </a:p>
                  </a:txBody>
                  <a:tcPr marT="91425" marB="91425" marR="91425" marL="91425"/>
                </a:tc>
                <a:tc>
                  <a:txBody>
                    <a:bodyPr/>
                    <a:lstStyle/>
                    <a:p>
                      <a:pPr indent="0" lvl="0" marL="0" rtl="0" algn="l">
                        <a:spcBef>
                          <a:spcPts val="0"/>
                        </a:spcBef>
                        <a:spcAft>
                          <a:spcPts val="0"/>
                        </a:spcAft>
                        <a:buNone/>
                      </a:pPr>
                      <a:r>
                        <a:rPr lang="en"/>
                        <a:t>49.191</a:t>
                      </a:r>
                      <a:endParaRPr/>
                    </a:p>
                  </a:txBody>
                  <a:tcPr marT="91425" marB="91425" marR="91425" marL="91425"/>
                </a:tc>
                <a:tc>
                  <a:txBody>
                    <a:bodyPr/>
                    <a:lstStyle/>
                    <a:p>
                      <a:pPr indent="0" lvl="0" marL="0" rtl="0" algn="l">
                        <a:spcBef>
                          <a:spcPts val="0"/>
                        </a:spcBef>
                        <a:spcAft>
                          <a:spcPts val="0"/>
                        </a:spcAft>
                        <a:buNone/>
                      </a:pPr>
                      <a:r>
                        <a:rPr lang="en"/>
                        <a:t>“</a:t>
                      </a:r>
                      <a:r>
                        <a:rPr lang="en"/>
                        <a:t>la re t ne an” </a:t>
                      </a:r>
                      <a:endParaRPr/>
                    </a:p>
                  </a:txBody>
                  <a:tcPr marT="91425" marB="91425" marR="91425" marL="91425"/>
                </a:tc>
              </a:tr>
              <a:tr h="381000">
                <a:tc>
                  <a:txBody>
                    <a:bodyPr/>
                    <a:lstStyle/>
                    <a:p>
                      <a:pPr indent="0" lvl="0" marL="0" rtl="0" algn="l">
                        <a:spcBef>
                          <a:spcPts val="0"/>
                        </a:spcBef>
                        <a:spcAft>
                          <a:spcPts val="0"/>
                        </a:spcAft>
                        <a:buNone/>
                      </a:pPr>
                      <a:r>
                        <a:rPr lang="en"/>
                        <a:t>LSTM with Conv2D</a:t>
                      </a:r>
                      <a:endParaRPr/>
                    </a:p>
                  </a:txBody>
                  <a:tcPr marT="91425" marB="91425" marR="91425" marL="91425"/>
                </a:tc>
                <a:tc>
                  <a:txBody>
                    <a:bodyPr/>
                    <a:lstStyle/>
                    <a:p>
                      <a:pPr indent="0" lvl="0" marL="0" rtl="0" algn="l">
                        <a:spcBef>
                          <a:spcPts val="0"/>
                        </a:spcBef>
                        <a:spcAft>
                          <a:spcPts val="0"/>
                        </a:spcAft>
                        <a:buNone/>
                      </a:pPr>
                      <a:r>
                        <a:rPr lang="en"/>
                        <a:t>24.378</a:t>
                      </a:r>
                      <a:endParaRPr/>
                    </a:p>
                  </a:txBody>
                  <a:tcPr marT="91425" marB="91425" marR="91425" marL="91425"/>
                </a:tc>
                <a:tc>
                  <a:txBody>
                    <a:bodyPr/>
                    <a:lstStyle/>
                    <a:p>
                      <a:pPr indent="0" lvl="0" marL="0" rtl="0" algn="l">
                        <a:spcBef>
                          <a:spcPts val="0"/>
                        </a:spcBef>
                        <a:spcAft>
                          <a:spcPts val="0"/>
                        </a:spcAft>
                        <a:buNone/>
                      </a:pPr>
                      <a:r>
                        <a:rPr lang="en"/>
                        <a:t>“</a:t>
                      </a:r>
                      <a:r>
                        <a:rPr lang="en"/>
                        <a:t>bin wre at he again”</a:t>
                      </a:r>
                      <a:endParaRPr/>
                    </a:p>
                  </a:txBody>
                  <a:tcPr marT="91425" marB="91425" marR="91425" marL="91425"/>
                </a:tc>
              </a:tr>
              <a:tr h="381000">
                <a:tc>
                  <a:txBody>
                    <a:bodyPr/>
                    <a:lstStyle/>
                    <a:p>
                      <a:pPr indent="0" lvl="0" marL="0" rtl="0" algn="l">
                        <a:spcBef>
                          <a:spcPts val="0"/>
                        </a:spcBef>
                        <a:spcAft>
                          <a:spcPts val="0"/>
                        </a:spcAft>
                        <a:buNone/>
                      </a:pPr>
                      <a:r>
                        <a:rPr lang="en">
                          <a:solidFill>
                            <a:srgbClr val="FF0000"/>
                          </a:solidFill>
                        </a:rPr>
                        <a:t>GRU</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4.785</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“bin red at nine again”</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0000"/>
                          </a:solidFill>
                        </a:rPr>
                        <a:t>Bi-LSTM</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2.927</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“bin red at nine again”</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0000"/>
                          </a:solidFill>
                        </a:rPr>
                        <a:t>Bi-GRU</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4.098</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a:t>
                      </a:r>
                      <a:r>
                        <a:rPr lang="en">
                          <a:solidFill>
                            <a:srgbClr val="FF0000"/>
                          </a:solidFill>
                        </a:rPr>
                        <a:t>bin red at nine again”</a:t>
                      </a:r>
                      <a:endParaRPr>
                        <a:solidFill>
                          <a:srgbClr val="FF0000"/>
                        </a:solidFill>
                      </a:endParaRPr>
                    </a:p>
                  </a:txBody>
                  <a:tcPr marT="91425" marB="91425" marR="91425" marL="91425"/>
                </a:tc>
              </a:tr>
            </a:tbl>
          </a:graphicData>
        </a:graphic>
      </p:graphicFrame>
      <p:sp>
        <p:nvSpPr>
          <p:cNvPr id="217" name="Google Shape;217;p28"/>
          <p:cNvSpPr txBox="1"/>
          <p:nvPr/>
        </p:nvSpPr>
        <p:spPr>
          <a:xfrm>
            <a:off x="3093475" y="1867075"/>
            <a:ext cx="27792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18" name="Google Shape;218;p28"/>
          <p:cNvSpPr/>
          <p:nvPr/>
        </p:nvSpPr>
        <p:spPr>
          <a:xfrm>
            <a:off x="2778775" y="1954825"/>
            <a:ext cx="3408600" cy="40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Lato"/>
                <a:ea typeface="Lato"/>
                <a:cs typeface="Lato"/>
                <a:sym typeface="Lato"/>
              </a:rPr>
              <a:t>Real Text: </a:t>
            </a:r>
            <a:r>
              <a:rPr lang="en" sz="1500"/>
              <a:t>‘</a:t>
            </a:r>
            <a:r>
              <a:rPr i="1" lang="en" sz="1500"/>
              <a:t>bin red at S nine again</a:t>
            </a:r>
            <a:r>
              <a:rPr lang="en" sz="1500"/>
              <a:t>’</a:t>
            </a:r>
            <a:endParaRPr>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457200" y="1318650"/>
            <a:ext cx="833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encountered and </a:t>
            </a:r>
            <a:r>
              <a:rPr lang="en"/>
              <a:t>deviations</a:t>
            </a:r>
            <a:r>
              <a:rPr lang="en"/>
              <a:t> from the original plan</a:t>
            </a:r>
            <a:endParaRPr/>
          </a:p>
        </p:txBody>
      </p:sp>
      <p:sp>
        <p:nvSpPr>
          <p:cNvPr id="224" name="Google Shape;224;p29"/>
          <p:cNvSpPr txBox="1"/>
          <p:nvPr>
            <p:ph idx="1" type="body"/>
          </p:nvPr>
        </p:nvSpPr>
        <p:spPr>
          <a:xfrm>
            <a:off x="729450" y="2078875"/>
            <a:ext cx="8025000" cy="2548200"/>
          </a:xfrm>
          <a:prstGeom prst="rect">
            <a:avLst/>
          </a:prstGeom>
        </p:spPr>
        <p:txBody>
          <a:bodyPr anchorCtr="0" anchor="t" bIns="91425" lIns="91425" spcFirstLastPara="1" rIns="91425" wrap="square" tIns="91425">
            <a:normAutofit fontScale="85000" lnSpcReduction="10000"/>
          </a:bodyPr>
          <a:lstStyle/>
          <a:p>
            <a:pPr indent="0" lvl="0" marL="0" rtl="0" algn="l">
              <a:spcBef>
                <a:spcPts val="1400"/>
              </a:spcBef>
              <a:spcAft>
                <a:spcPts val="0"/>
              </a:spcAft>
              <a:buNone/>
            </a:pPr>
            <a:r>
              <a:rPr b="1" lang="en">
                <a:solidFill>
                  <a:srgbClr val="000000"/>
                </a:solidFill>
                <a:latin typeface="Arial"/>
                <a:ea typeface="Arial"/>
                <a:cs typeface="Arial"/>
                <a:sym typeface="Arial"/>
              </a:rPr>
              <a:t>Deviations from Original Plan:</a:t>
            </a:r>
            <a:endParaRPr b="1">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Expanded Model Selection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Added More Architectures</a:t>
            </a:r>
            <a:r>
              <a:rPr lang="en">
                <a:solidFill>
                  <a:srgbClr val="000000"/>
                </a:solidFill>
                <a:latin typeface="Arial"/>
                <a:ea typeface="Arial"/>
                <a:cs typeface="Arial"/>
                <a:sym typeface="Arial"/>
              </a:rPr>
              <a:t>: Included additional models such as </a:t>
            </a:r>
            <a:r>
              <a:rPr b="1" lang="en">
                <a:solidFill>
                  <a:srgbClr val="000000"/>
                </a:solidFill>
                <a:latin typeface="Arial"/>
                <a:ea typeface="Arial"/>
                <a:cs typeface="Arial"/>
                <a:sym typeface="Arial"/>
              </a:rPr>
              <a:t>GRU</a:t>
            </a:r>
            <a:r>
              <a:rPr lang="en">
                <a:solidFill>
                  <a:srgbClr val="000000"/>
                </a:solidFill>
                <a:latin typeface="Arial"/>
                <a:ea typeface="Arial"/>
                <a:cs typeface="Arial"/>
                <a:sym typeface="Arial"/>
              </a:rPr>
              <a:t> and </a:t>
            </a:r>
            <a:r>
              <a:rPr b="1" lang="en">
                <a:solidFill>
                  <a:srgbClr val="000000"/>
                </a:solidFill>
                <a:latin typeface="Arial"/>
                <a:ea typeface="Arial"/>
                <a:cs typeface="Arial"/>
                <a:sym typeface="Arial"/>
              </a:rPr>
              <a:t>LSTM with Convolutional Layers</a:t>
            </a:r>
            <a:r>
              <a:rPr lang="en">
                <a:solidFill>
                  <a:srgbClr val="000000"/>
                </a:solidFill>
                <a:latin typeface="Arial"/>
                <a:ea typeface="Arial"/>
                <a:cs typeface="Arial"/>
                <a:sym typeface="Arial"/>
              </a:rPr>
              <a:t> to extend the model comparison beyond just </a:t>
            </a:r>
            <a:r>
              <a:rPr b="1" lang="en">
                <a:solidFill>
                  <a:srgbClr val="000000"/>
                </a:solidFill>
                <a:latin typeface="Arial"/>
                <a:ea typeface="Arial"/>
                <a:cs typeface="Arial"/>
                <a:sym typeface="Arial"/>
              </a:rPr>
              <a:t>Bi-LSTM</a:t>
            </a:r>
            <a:r>
              <a:rPr lang="en">
                <a:solidFill>
                  <a:srgbClr val="000000"/>
                </a:solidFill>
                <a:latin typeface="Arial"/>
                <a:ea typeface="Arial"/>
                <a:cs typeface="Arial"/>
                <a:sym typeface="Arial"/>
              </a:rPr>
              <a:t> and </a:t>
            </a:r>
            <a:r>
              <a:rPr b="1" lang="en">
                <a:solidFill>
                  <a:srgbClr val="000000"/>
                </a:solidFill>
                <a:latin typeface="Arial"/>
                <a:ea typeface="Arial"/>
                <a:cs typeface="Arial"/>
                <a:sym typeface="Arial"/>
              </a:rPr>
              <a:t>Bi-GRU</a:t>
            </a:r>
            <a:r>
              <a:rPr lang="en">
                <a:solidFill>
                  <a:srgbClr val="000000"/>
                </a:solidFill>
                <a:latin typeface="Arial"/>
                <a:ea typeface="Arial"/>
                <a:cs typeface="Arial"/>
                <a:sym typeface="Arial"/>
              </a:rPr>
              <a:t> as originally planned.</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Data Constraints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No New Data Acquisition</a:t>
            </a:r>
            <a:r>
              <a:rPr lang="en">
                <a:solidFill>
                  <a:srgbClr val="000000"/>
                </a:solidFill>
                <a:latin typeface="Arial"/>
                <a:ea typeface="Arial"/>
                <a:cs typeface="Arial"/>
                <a:sym typeface="Arial"/>
              </a:rPr>
              <a:t>: The project did not include the gathering or integration of additional datasets beyond what was initially available.</a:t>
            </a:r>
            <a:endParaRPr>
              <a:solidFill>
                <a:srgbClr val="000000"/>
              </a:solidFill>
              <a:latin typeface="Arial"/>
              <a:ea typeface="Arial"/>
              <a:cs typeface="Arial"/>
              <a:sym typeface="Arial"/>
            </a:endParaRPr>
          </a:p>
          <a:p>
            <a:pPr indent="0" lvl="0" marL="0" rtl="0" algn="l">
              <a:spcBef>
                <a:spcPts val="1400"/>
              </a:spcBef>
              <a:spcAft>
                <a:spcPts val="0"/>
              </a:spcAft>
              <a:buNone/>
            </a:pPr>
            <a:r>
              <a:rPr b="1" lang="en">
                <a:solidFill>
                  <a:srgbClr val="000000"/>
                </a:solidFill>
                <a:latin typeface="Arial"/>
                <a:ea typeface="Arial"/>
                <a:cs typeface="Arial"/>
                <a:sym typeface="Arial"/>
              </a:rPr>
              <a:t>Challenges Encountered:</a:t>
            </a:r>
            <a:endParaRPr b="1">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Resource Limitations on Colab</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Runtime Constraints</a:t>
            </a:r>
            <a:r>
              <a:rPr lang="en">
                <a:solidFill>
                  <a:srgbClr val="000000"/>
                </a:solidFill>
                <a:latin typeface="Arial"/>
                <a:ea typeface="Arial"/>
                <a:cs typeface="Arial"/>
                <a:sym typeface="Arial"/>
              </a:rPr>
              <a:t>: Training on Google Colab was impacted by limited computational resources and session timeouts.</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42307"/>
              <a:buFont typeface="Arial"/>
              <a:buChar char="○"/>
            </a:pPr>
            <a:r>
              <a:rPr b="1" lang="en">
                <a:solidFill>
                  <a:srgbClr val="000000"/>
                </a:solidFill>
                <a:latin typeface="Arial"/>
                <a:ea typeface="Arial"/>
                <a:cs typeface="Arial"/>
                <a:sym typeface="Arial"/>
              </a:rPr>
              <a:t>Checkpointing</a:t>
            </a:r>
            <a:r>
              <a:rPr lang="en">
                <a:solidFill>
                  <a:srgbClr val="000000"/>
                </a:solidFill>
                <a:latin typeface="Arial"/>
                <a:ea typeface="Arial"/>
                <a:cs typeface="Arial"/>
                <a:sym typeface="Arial"/>
              </a:rPr>
              <a:t>: To manage training interruptions, checkpoints were implemented, allowing training to pause and resume without starting over.</a:t>
            </a:r>
            <a:endParaRPr b="1" sz="2600">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plans </a:t>
            </a:r>
            <a:endParaRPr/>
          </a:p>
        </p:txBody>
      </p:sp>
      <p:sp>
        <p:nvSpPr>
          <p:cNvPr id="230" name="Google Shape;230;p30"/>
          <p:cNvSpPr txBox="1"/>
          <p:nvPr>
            <p:ph idx="1" type="body"/>
          </p:nvPr>
        </p:nvSpPr>
        <p:spPr>
          <a:xfrm>
            <a:off x="729450" y="1909225"/>
            <a:ext cx="4405500" cy="28788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Conclusion:</a:t>
            </a:r>
            <a:endParaRPr b="1" sz="1100">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model performs effectively on the current dataset with a 51-word vocabulary.</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Performance is promising despite dataset limitations and short sequence structures.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Future Work:</a:t>
            </a:r>
            <a:endParaRPr b="1" sz="1100">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Data and Model Enhancements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Expand the corpus to include longer sequences and more words.</a:t>
            </a:r>
            <a:endParaRPr>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Explore weight initialization variations to improve speed and accuracy.</a:t>
            </a:r>
            <a:endParaRPr>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Advanced Models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Implement transformers and beam search for better sequence prediction.</a:t>
            </a:r>
            <a:endParaRPr>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Dynamic Extraction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Integrate computer vision for dynamic mouth tracking to generalize model application.</a:t>
            </a:r>
            <a:endParaRPr/>
          </a:p>
        </p:txBody>
      </p:sp>
      <p:pic>
        <p:nvPicPr>
          <p:cNvPr id="231" name="Google Shape;231;p30"/>
          <p:cNvPicPr preferRelativeResize="0"/>
          <p:nvPr/>
        </p:nvPicPr>
        <p:blipFill>
          <a:blip r:embed="rId3">
            <a:alphaModFix/>
          </a:blip>
          <a:stretch>
            <a:fillRect/>
          </a:stretch>
        </p:blipFill>
        <p:spPr>
          <a:xfrm>
            <a:off x="5240872" y="2310834"/>
            <a:ext cx="3223149" cy="207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p:nvPr/>
        </p:nvSpPr>
        <p:spPr>
          <a:xfrm>
            <a:off x="624150" y="1972200"/>
            <a:ext cx="4701821" cy="9495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
        <p:nvSpPr>
          <p:cNvPr id="237" name="Google Shape;237;p31"/>
          <p:cNvSpPr/>
          <p:nvPr/>
        </p:nvSpPr>
        <p:spPr>
          <a:xfrm>
            <a:off x="4311300" y="3412950"/>
            <a:ext cx="3588677" cy="5013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4"/>
                </a:solidFill>
                <a:latin typeface="Arial"/>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043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Lipreading?</a:t>
            </a:r>
            <a:endParaRPr/>
          </a:p>
        </p:txBody>
      </p:sp>
      <p:sp>
        <p:nvSpPr>
          <p:cNvPr id="93" name="Google Shape;93;p14"/>
          <p:cNvSpPr txBox="1"/>
          <p:nvPr>
            <p:ph idx="1" type="body"/>
          </p:nvPr>
        </p:nvSpPr>
        <p:spPr>
          <a:xfrm>
            <a:off x="729450" y="2078875"/>
            <a:ext cx="7976400" cy="2781000"/>
          </a:xfrm>
          <a:prstGeom prst="rect">
            <a:avLst/>
          </a:prstGeom>
        </p:spPr>
        <p:txBody>
          <a:bodyPr anchorCtr="0" anchor="t" bIns="91425" lIns="91425" spcFirstLastPara="1" rIns="91425" wrap="square" tIns="91425">
            <a:noAutofit/>
          </a:bodyPr>
          <a:lstStyle/>
          <a:p>
            <a:pPr indent="-360362" lvl="0" marL="457200" rtl="0" algn="l">
              <a:lnSpc>
                <a:spcPct val="100000"/>
              </a:lnSpc>
              <a:spcBef>
                <a:spcPts val="0"/>
              </a:spcBef>
              <a:spcAft>
                <a:spcPts val="0"/>
              </a:spcAft>
              <a:buSzPts val="2075"/>
              <a:buChar char="●"/>
            </a:pPr>
            <a:r>
              <a:rPr baseline="30000" lang="en" sz="2075"/>
              <a:t>I</a:t>
            </a:r>
            <a:r>
              <a:rPr baseline="30000" lang="en" sz="2075"/>
              <a:t>nterpret words by </a:t>
            </a:r>
            <a:r>
              <a:rPr b="1" baseline="30000" lang="en" sz="2075" u="sng"/>
              <a:t>only</a:t>
            </a:r>
            <a:r>
              <a:rPr baseline="30000" lang="en" sz="2075"/>
              <a:t> observing the </a:t>
            </a:r>
            <a:r>
              <a:rPr b="1" baseline="30000" lang="en" sz="2075" u="sng"/>
              <a:t>movements</a:t>
            </a:r>
            <a:r>
              <a:rPr baseline="30000" lang="en" sz="2075"/>
              <a:t> of a speaker’s </a:t>
            </a:r>
            <a:r>
              <a:rPr b="1" baseline="30000" lang="en" sz="2075" u="sng"/>
              <a:t>lips</a:t>
            </a:r>
            <a:r>
              <a:rPr baseline="30000" lang="en" sz="2075"/>
              <a:t>, </a:t>
            </a:r>
            <a:r>
              <a:rPr b="1" baseline="30000" lang="en" sz="2075" u="sng"/>
              <a:t>face</a:t>
            </a:r>
            <a:r>
              <a:rPr baseline="30000" lang="en" sz="2075"/>
              <a:t>, and/or </a:t>
            </a:r>
            <a:r>
              <a:rPr b="1" baseline="30000" lang="en" sz="2075" u="sng"/>
              <a:t>tongue</a:t>
            </a:r>
            <a:r>
              <a:rPr baseline="30000" lang="en" sz="2075"/>
              <a:t>.</a:t>
            </a:r>
            <a:endParaRPr baseline="30000" sz="2075"/>
          </a:p>
          <a:p>
            <a:pPr indent="-360362" lvl="0" marL="457200" rtl="0" algn="l">
              <a:lnSpc>
                <a:spcPct val="100000"/>
              </a:lnSpc>
              <a:spcBef>
                <a:spcPts val="0"/>
              </a:spcBef>
              <a:spcAft>
                <a:spcPts val="0"/>
              </a:spcAft>
              <a:buSzPts val="2075"/>
              <a:buChar char="●"/>
            </a:pPr>
            <a:r>
              <a:rPr baseline="30000" lang="en" sz="2075"/>
              <a:t>Usually, a professional lipreader would watch a speaker (without audio) to decipher the words.</a:t>
            </a:r>
            <a:endParaRPr baseline="30000" sz="2075"/>
          </a:p>
        </p:txBody>
      </p:sp>
      <p:pic>
        <p:nvPicPr>
          <p:cNvPr id="94" name="Google Shape;94;p14" title="english vid 2.mov">
            <a:hlinkClick r:id="rId3"/>
          </p:cNvPr>
          <p:cNvPicPr preferRelativeResize="0"/>
          <p:nvPr/>
        </p:nvPicPr>
        <p:blipFill>
          <a:blip r:embed="rId4">
            <a:alphaModFix/>
          </a:blip>
          <a:stretch>
            <a:fillRect/>
          </a:stretch>
        </p:blipFill>
        <p:spPr>
          <a:xfrm>
            <a:off x="1029025" y="3036075"/>
            <a:ext cx="2703050" cy="1720100"/>
          </a:xfrm>
          <a:prstGeom prst="rect">
            <a:avLst/>
          </a:prstGeom>
          <a:noFill/>
          <a:ln>
            <a:noFill/>
          </a:ln>
        </p:spPr>
      </p:pic>
      <p:sp>
        <p:nvSpPr>
          <p:cNvPr id="95" name="Google Shape;95;p14"/>
          <p:cNvSpPr/>
          <p:nvPr/>
        </p:nvSpPr>
        <p:spPr>
          <a:xfrm>
            <a:off x="5073875" y="3543125"/>
            <a:ext cx="3361500" cy="70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“That sounds fabulous! I will make it a point to go there next time I’m home.”</a:t>
            </a:r>
            <a:endParaRPr>
              <a:latin typeface="Lato"/>
              <a:ea typeface="Lato"/>
              <a:cs typeface="Lato"/>
              <a:sym typeface="Lato"/>
            </a:endParaRPr>
          </a:p>
        </p:txBody>
      </p:sp>
      <p:sp>
        <p:nvSpPr>
          <p:cNvPr id="96" name="Google Shape;96;p14"/>
          <p:cNvSpPr/>
          <p:nvPr/>
        </p:nvSpPr>
        <p:spPr>
          <a:xfrm>
            <a:off x="3939163" y="3684175"/>
            <a:ext cx="927600" cy="4239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Lipread</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2471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Lipread?</a:t>
            </a:r>
            <a:endParaRPr/>
          </a:p>
        </p:txBody>
      </p:sp>
      <p:sp>
        <p:nvSpPr>
          <p:cNvPr id="102" name="Google Shape;102;p15"/>
          <p:cNvSpPr txBox="1"/>
          <p:nvPr>
            <p:ph idx="1" type="body"/>
          </p:nvPr>
        </p:nvSpPr>
        <p:spPr>
          <a:xfrm>
            <a:off x="729450" y="2078875"/>
            <a:ext cx="7688700" cy="26238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b="1" lang="en"/>
              <a:t>Forensic Application</a:t>
            </a:r>
            <a:endParaRPr b="1"/>
          </a:p>
          <a:p>
            <a:pPr indent="-298767" lvl="0" marL="457200" rtl="0" algn="l">
              <a:lnSpc>
                <a:spcPct val="150000"/>
              </a:lnSpc>
              <a:spcBef>
                <a:spcPts val="0"/>
              </a:spcBef>
              <a:spcAft>
                <a:spcPts val="0"/>
              </a:spcAft>
              <a:buSzPct val="100000"/>
              <a:buChar char="●"/>
            </a:pPr>
            <a:r>
              <a:rPr lang="en"/>
              <a:t>Video evidence from security footages (no audio)</a:t>
            </a:r>
            <a:endParaRPr/>
          </a:p>
          <a:p>
            <a:pPr indent="-298767" lvl="0" marL="457200" rtl="0" algn="l">
              <a:lnSpc>
                <a:spcPct val="150000"/>
              </a:lnSpc>
              <a:spcBef>
                <a:spcPts val="0"/>
              </a:spcBef>
              <a:spcAft>
                <a:spcPts val="0"/>
              </a:spcAft>
              <a:buSzPct val="100000"/>
              <a:buChar char="●"/>
            </a:pPr>
            <a:r>
              <a:rPr lang="en"/>
              <a:t>Dashcam video during a car accident (audio may be unclear)</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b="1" lang="en"/>
              <a:t>Communication Aid</a:t>
            </a:r>
            <a:endParaRPr b="1"/>
          </a:p>
          <a:p>
            <a:pPr indent="-298767" lvl="0" marL="457200" rtl="0" algn="l">
              <a:lnSpc>
                <a:spcPct val="150000"/>
              </a:lnSpc>
              <a:spcBef>
                <a:spcPts val="0"/>
              </a:spcBef>
              <a:spcAft>
                <a:spcPts val="0"/>
              </a:spcAft>
              <a:buSzPct val="100000"/>
              <a:buChar char="●"/>
            </a:pPr>
            <a:r>
              <a:rPr lang="en"/>
              <a:t>Incorporate into headsets (i.e. Apple Vision Pros, Meta Glasses, etc)</a:t>
            </a:r>
            <a:endParaRPr/>
          </a:p>
          <a:p>
            <a:pPr indent="-298767" lvl="0" marL="457200" rtl="0" algn="l">
              <a:lnSpc>
                <a:spcPct val="150000"/>
              </a:lnSpc>
              <a:spcBef>
                <a:spcPts val="0"/>
              </a:spcBef>
              <a:spcAft>
                <a:spcPts val="0"/>
              </a:spcAft>
              <a:buSzPct val="100000"/>
              <a:buChar char="●"/>
            </a:pPr>
            <a:r>
              <a:rPr lang="en"/>
              <a:t>Automatic </a:t>
            </a:r>
            <a:r>
              <a:rPr lang="en"/>
              <a:t>real time</a:t>
            </a:r>
            <a:r>
              <a:rPr lang="en"/>
              <a:t> captions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b="1" lang="en"/>
              <a:t>Advance Speech Recognition Research</a:t>
            </a:r>
            <a:endParaRPr b="1"/>
          </a:p>
          <a:p>
            <a:pPr indent="-298767" lvl="0" marL="457200" rtl="0" algn="l">
              <a:lnSpc>
                <a:spcPct val="150000"/>
              </a:lnSpc>
              <a:spcBef>
                <a:spcPts val="0"/>
              </a:spcBef>
              <a:spcAft>
                <a:spcPts val="0"/>
              </a:spcAft>
              <a:buSzPct val="100000"/>
              <a:buChar char="●"/>
            </a:pPr>
            <a:r>
              <a:rPr lang="en"/>
              <a:t>Improve voice recognition in noisy environments</a:t>
            </a:r>
            <a:endParaRPr/>
          </a:p>
          <a:p>
            <a:pPr indent="-298767" lvl="0" marL="457200" rtl="0" algn="l">
              <a:lnSpc>
                <a:spcPct val="150000"/>
              </a:lnSpc>
              <a:spcBef>
                <a:spcPts val="0"/>
              </a:spcBef>
              <a:spcAft>
                <a:spcPts val="0"/>
              </a:spcAft>
              <a:buSzPct val="100000"/>
              <a:buChar char="●"/>
            </a:pPr>
            <a:r>
              <a:rPr lang="en"/>
              <a:t>Great addition to multimodal models</a:t>
            </a:r>
            <a:endParaRPr/>
          </a:p>
        </p:txBody>
      </p:sp>
      <p:pic>
        <p:nvPicPr>
          <p:cNvPr descr="How to Create a CCTV Video Effect With or Without Plugins" id="103" name="Google Shape;103;p15"/>
          <p:cNvPicPr preferRelativeResize="0"/>
          <p:nvPr/>
        </p:nvPicPr>
        <p:blipFill>
          <a:blip r:embed="rId3">
            <a:alphaModFix/>
          </a:blip>
          <a:stretch>
            <a:fillRect/>
          </a:stretch>
        </p:blipFill>
        <p:spPr>
          <a:xfrm>
            <a:off x="5733150" y="1594160"/>
            <a:ext cx="2935224" cy="1651790"/>
          </a:xfrm>
          <a:prstGeom prst="rect">
            <a:avLst/>
          </a:prstGeom>
          <a:noFill/>
          <a:ln>
            <a:noFill/>
          </a:ln>
        </p:spPr>
      </p:pic>
      <p:pic>
        <p:nvPicPr>
          <p:cNvPr descr="Everything Apple Announced at WWDC 2023: Vision Pro VR Headset, New Macs,  and More | Wirecutter" id="104" name="Google Shape;104;p15"/>
          <p:cNvPicPr preferRelativeResize="0"/>
          <p:nvPr/>
        </p:nvPicPr>
        <p:blipFill>
          <a:blip r:embed="rId4">
            <a:alphaModFix/>
          </a:blip>
          <a:stretch>
            <a:fillRect/>
          </a:stretch>
        </p:blipFill>
        <p:spPr>
          <a:xfrm>
            <a:off x="5733150" y="3314903"/>
            <a:ext cx="2935224" cy="153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836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Paper: </a:t>
            </a:r>
            <a:r>
              <a:rPr lang="en"/>
              <a:t>Lipreading with LSTM (Wand et al.)</a:t>
            </a:r>
            <a:endParaRPr/>
          </a:p>
        </p:txBody>
      </p:sp>
      <p:sp>
        <p:nvSpPr>
          <p:cNvPr id="110" name="Google Shape;110;p16"/>
          <p:cNvSpPr txBox="1"/>
          <p:nvPr>
            <p:ph idx="1" type="body"/>
          </p:nvPr>
        </p:nvSpPr>
        <p:spPr>
          <a:xfrm>
            <a:off x="729450" y="2078875"/>
            <a:ext cx="7688700" cy="19701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b="1" lang="en" sz="1400"/>
              <a:t>Objective</a:t>
            </a:r>
            <a:r>
              <a:rPr lang="en" sz="1400"/>
              <a:t>: Demonstrate how lipreading can be feasible using temporal-based neural network architecture, LSTM, compared to previous papers that used SVM.</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rPr b="1" lang="en" sz="1400"/>
              <a:t>Data</a:t>
            </a:r>
            <a:r>
              <a:rPr lang="en" sz="1400"/>
              <a:t>: GRID audiovisual corpus</a:t>
            </a:r>
            <a:endParaRPr sz="1400"/>
          </a:p>
          <a:p>
            <a:pPr indent="-317500" lvl="0" marL="457200" rtl="0" algn="l">
              <a:lnSpc>
                <a:spcPct val="150000"/>
              </a:lnSpc>
              <a:spcBef>
                <a:spcPts val="0"/>
              </a:spcBef>
              <a:spcAft>
                <a:spcPts val="0"/>
              </a:spcAft>
              <a:buSzPts val="1400"/>
              <a:buChar char="●"/>
            </a:pPr>
            <a:r>
              <a:rPr lang="en" sz="1400"/>
              <a:t>Videos of 19 speakers, each saying 1000 sentences (28 hours)</a:t>
            </a:r>
            <a:endParaRPr sz="1400"/>
          </a:p>
          <a:p>
            <a:pPr indent="-317500" lvl="0" marL="457200" rtl="0" algn="l">
              <a:lnSpc>
                <a:spcPct val="150000"/>
              </a:lnSpc>
              <a:spcBef>
                <a:spcPts val="0"/>
              </a:spcBef>
              <a:spcAft>
                <a:spcPts val="0"/>
              </a:spcAft>
              <a:buSzPts val="1400"/>
              <a:buChar char="●"/>
            </a:pPr>
            <a:r>
              <a:rPr lang="en" sz="1400"/>
              <a:t>Each sentence has a fixed structure:</a:t>
            </a:r>
            <a:endParaRPr sz="1400"/>
          </a:p>
        </p:txBody>
      </p:sp>
      <p:grpSp>
        <p:nvGrpSpPr>
          <p:cNvPr id="111" name="Google Shape;111;p16"/>
          <p:cNvGrpSpPr/>
          <p:nvPr/>
        </p:nvGrpSpPr>
        <p:grpSpPr>
          <a:xfrm>
            <a:off x="1803925" y="4139600"/>
            <a:ext cx="5539749" cy="667425"/>
            <a:chOff x="1556000" y="4125100"/>
            <a:chExt cx="5539749" cy="667425"/>
          </a:xfrm>
        </p:grpSpPr>
        <p:sp>
          <p:nvSpPr>
            <p:cNvPr id="112" name="Google Shape;112;p16"/>
            <p:cNvSpPr/>
            <p:nvPr/>
          </p:nvSpPr>
          <p:spPr>
            <a:xfrm>
              <a:off x="2554649" y="4125100"/>
              <a:ext cx="735600" cy="3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command</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(4)</a:t>
              </a:r>
              <a:endParaRPr sz="1000">
                <a:latin typeface="Lato"/>
                <a:ea typeface="Lato"/>
                <a:cs typeface="Lato"/>
                <a:sym typeface="Lato"/>
              </a:endParaRPr>
            </a:p>
          </p:txBody>
        </p:sp>
        <p:sp>
          <p:nvSpPr>
            <p:cNvPr id="113" name="Google Shape;113;p16"/>
            <p:cNvSpPr/>
            <p:nvPr/>
          </p:nvSpPr>
          <p:spPr>
            <a:xfrm>
              <a:off x="3479098" y="4125100"/>
              <a:ext cx="475800" cy="3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color</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(4)</a:t>
              </a:r>
              <a:endParaRPr sz="1000">
                <a:latin typeface="Lato"/>
                <a:ea typeface="Lato"/>
                <a:cs typeface="Lato"/>
                <a:sym typeface="Lato"/>
              </a:endParaRPr>
            </a:p>
          </p:txBody>
        </p:sp>
        <p:sp>
          <p:nvSpPr>
            <p:cNvPr id="114" name="Google Shape;114;p16"/>
            <p:cNvSpPr/>
            <p:nvPr/>
          </p:nvSpPr>
          <p:spPr>
            <a:xfrm>
              <a:off x="4143743" y="4125100"/>
              <a:ext cx="825000" cy="3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preposition</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(4)</a:t>
              </a:r>
              <a:endParaRPr sz="1000">
                <a:latin typeface="Lato"/>
                <a:ea typeface="Lato"/>
                <a:cs typeface="Lato"/>
                <a:sym typeface="Lato"/>
              </a:endParaRPr>
            </a:p>
          </p:txBody>
        </p:sp>
        <p:sp>
          <p:nvSpPr>
            <p:cNvPr id="115" name="Google Shape;115;p16"/>
            <p:cNvSpPr/>
            <p:nvPr/>
          </p:nvSpPr>
          <p:spPr>
            <a:xfrm>
              <a:off x="5157599" y="4125100"/>
              <a:ext cx="497400" cy="3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l</a:t>
              </a:r>
              <a:r>
                <a:rPr lang="en" sz="1000">
                  <a:latin typeface="Lato"/>
                  <a:ea typeface="Lato"/>
                  <a:cs typeface="Lato"/>
                  <a:sym typeface="Lato"/>
                </a:rPr>
                <a:t>etter</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(25)</a:t>
              </a:r>
              <a:endParaRPr sz="1000">
                <a:latin typeface="Lato"/>
                <a:ea typeface="Lato"/>
                <a:cs typeface="Lato"/>
                <a:sym typeface="Lato"/>
              </a:endParaRPr>
            </a:p>
          </p:txBody>
        </p:sp>
        <p:sp>
          <p:nvSpPr>
            <p:cNvPr id="116" name="Google Shape;116;p16"/>
            <p:cNvSpPr/>
            <p:nvPr/>
          </p:nvSpPr>
          <p:spPr>
            <a:xfrm>
              <a:off x="5843833" y="4125100"/>
              <a:ext cx="455700" cy="3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d</a:t>
              </a:r>
              <a:r>
                <a:rPr lang="en" sz="1000">
                  <a:latin typeface="Lato"/>
                  <a:ea typeface="Lato"/>
                  <a:cs typeface="Lato"/>
                  <a:sym typeface="Lato"/>
                </a:rPr>
                <a:t>igit</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(10)</a:t>
              </a:r>
              <a:endParaRPr sz="1000">
                <a:latin typeface="Lato"/>
                <a:ea typeface="Lato"/>
                <a:cs typeface="Lato"/>
                <a:sym typeface="Lato"/>
              </a:endParaRPr>
            </a:p>
          </p:txBody>
        </p:sp>
        <p:sp>
          <p:nvSpPr>
            <p:cNvPr id="117" name="Google Shape;117;p16"/>
            <p:cNvSpPr/>
            <p:nvPr/>
          </p:nvSpPr>
          <p:spPr>
            <a:xfrm>
              <a:off x="6488401" y="4125100"/>
              <a:ext cx="582300" cy="3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a</a:t>
              </a:r>
              <a:r>
                <a:rPr lang="en" sz="1000">
                  <a:latin typeface="Lato"/>
                  <a:ea typeface="Lato"/>
                  <a:cs typeface="Lato"/>
                  <a:sym typeface="Lato"/>
                </a:rPr>
                <a:t>dverb</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(4)</a:t>
              </a:r>
              <a:endParaRPr sz="1000">
                <a:latin typeface="Lato"/>
                <a:ea typeface="Lato"/>
                <a:cs typeface="Lato"/>
                <a:sym typeface="Lato"/>
              </a:endParaRPr>
            </a:p>
          </p:txBody>
        </p:sp>
        <p:sp>
          <p:nvSpPr>
            <p:cNvPr id="118" name="Google Shape;118;p16"/>
            <p:cNvSpPr/>
            <p:nvPr/>
          </p:nvSpPr>
          <p:spPr>
            <a:xfrm>
              <a:off x="1556000" y="4125100"/>
              <a:ext cx="754500" cy="3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sentence</a:t>
              </a:r>
              <a:endParaRPr sz="1000">
                <a:latin typeface="Lato"/>
                <a:ea typeface="Lato"/>
                <a:cs typeface="Lato"/>
                <a:sym typeface="Lato"/>
              </a:endParaRPr>
            </a:p>
          </p:txBody>
        </p:sp>
        <p:sp>
          <p:nvSpPr>
            <p:cNvPr id="119" name="Google Shape;119;p16"/>
            <p:cNvSpPr/>
            <p:nvPr/>
          </p:nvSpPr>
          <p:spPr>
            <a:xfrm>
              <a:off x="3307125" y="4232050"/>
              <a:ext cx="155100" cy="152400"/>
            </a:xfrm>
            <a:prstGeom prst="mathPlus">
              <a:avLst>
                <a:gd fmla="val 16109"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 name="Google Shape;120;p16"/>
            <p:cNvSpPr/>
            <p:nvPr/>
          </p:nvSpPr>
          <p:spPr>
            <a:xfrm>
              <a:off x="3971775" y="4232050"/>
              <a:ext cx="155100" cy="152400"/>
            </a:xfrm>
            <a:prstGeom prst="mathPlus">
              <a:avLst>
                <a:gd fmla="val 16109"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 name="Google Shape;121;p16"/>
            <p:cNvSpPr/>
            <p:nvPr/>
          </p:nvSpPr>
          <p:spPr>
            <a:xfrm>
              <a:off x="4985625" y="4232050"/>
              <a:ext cx="155100" cy="152400"/>
            </a:xfrm>
            <a:prstGeom prst="mathPlus">
              <a:avLst>
                <a:gd fmla="val 16109"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 name="Google Shape;122;p16"/>
            <p:cNvSpPr/>
            <p:nvPr/>
          </p:nvSpPr>
          <p:spPr>
            <a:xfrm>
              <a:off x="5671875" y="4232050"/>
              <a:ext cx="155100" cy="152400"/>
            </a:xfrm>
            <a:prstGeom prst="mathPlus">
              <a:avLst>
                <a:gd fmla="val 16109"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 name="Google Shape;123;p16"/>
            <p:cNvSpPr/>
            <p:nvPr/>
          </p:nvSpPr>
          <p:spPr>
            <a:xfrm>
              <a:off x="6316425" y="4232050"/>
              <a:ext cx="155100" cy="152400"/>
            </a:xfrm>
            <a:prstGeom prst="mathPlus">
              <a:avLst>
                <a:gd fmla="val 16109"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 name="Google Shape;124;p16"/>
            <p:cNvSpPr/>
            <p:nvPr/>
          </p:nvSpPr>
          <p:spPr>
            <a:xfrm>
              <a:off x="2347875" y="4250800"/>
              <a:ext cx="155100" cy="1149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 name="Google Shape;125;p16"/>
            <p:cNvSpPr/>
            <p:nvPr/>
          </p:nvSpPr>
          <p:spPr>
            <a:xfrm>
              <a:off x="2554650" y="4552525"/>
              <a:ext cx="735600" cy="2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place</a:t>
              </a:r>
              <a:endParaRPr b="1" sz="1200">
                <a:solidFill>
                  <a:schemeClr val="dk1"/>
                </a:solidFill>
                <a:latin typeface="Lato"/>
                <a:ea typeface="Lato"/>
                <a:cs typeface="Lato"/>
                <a:sym typeface="Lato"/>
              </a:endParaRPr>
            </a:p>
          </p:txBody>
        </p:sp>
        <p:sp>
          <p:nvSpPr>
            <p:cNvPr id="126" name="Google Shape;126;p16"/>
            <p:cNvSpPr/>
            <p:nvPr/>
          </p:nvSpPr>
          <p:spPr>
            <a:xfrm>
              <a:off x="3479100" y="4552525"/>
              <a:ext cx="475800" cy="2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red</a:t>
              </a:r>
              <a:endParaRPr b="1" sz="1200">
                <a:solidFill>
                  <a:schemeClr val="dk1"/>
                </a:solidFill>
                <a:latin typeface="Lato"/>
                <a:ea typeface="Lato"/>
                <a:cs typeface="Lato"/>
                <a:sym typeface="Lato"/>
              </a:endParaRPr>
            </a:p>
          </p:txBody>
        </p:sp>
        <p:sp>
          <p:nvSpPr>
            <p:cNvPr id="127" name="Google Shape;127;p16"/>
            <p:cNvSpPr/>
            <p:nvPr/>
          </p:nvSpPr>
          <p:spPr>
            <a:xfrm>
              <a:off x="4143745" y="4552525"/>
              <a:ext cx="825000" cy="2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at</a:t>
              </a:r>
              <a:endParaRPr b="1" sz="1200">
                <a:solidFill>
                  <a:schemeClr val="dk1"/>
                </a:solidFill>
                <a:latin typeface="Lato"/>
                <a:ea typeface="Lato"/>
                <a:cs typeface="Lato"/>
                <a:sym typeface="Lato"/>
              </a:endParaRPr>
            </a:p>
          </p:txBody>
        </p:sp>
        <p:sp>
          <p:nvSpPr>
            <p:cNvPr id="128" name="Google Shape;128;p16"/>
            <p:cNvSpPr/>
            <p:nvPr/>
          </p:nvSpPr>
          <p:spPr>
            <a:xfrm>
              <a:off x="5157603" y="4552525"/>
              <a:ext cx="497400" cy="2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J</a:t>
              </a:r>
              <a:endParaRPr b="1" sz="1200">
                <a:solidFill>
                  <a:schemeClr val="dk1"/>
                </a:solidFill>
                <a:latin typeface="Lato"/>
                <a:ea typeface="Lato"/>
                <a:cs typeface="Lato"/>
                <a:sym typeface="Lato"/>
              </a:endParaRPr>
            </a:p>
          </p:txBody>
        </p:sp>
        <p:sp>
          <p:nvSpPr>
            <p:cNvPr id="129" name="Google Shape;129;p16"/>
            <p:cNvSpPr/>
            <p:nvPr/>
          </p:nvSpPr>
          <p:spPr>
            <a:xfrm>
              <a:off x="5843838" y="4552525"/>
              <a:ext cx="455700" cy="2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2</a:t>
              </a:r>
              <a:endParaRPr b="1" sz="1200">
                <a:solidFill>
                  <a:schemeClr val="dk1"/>
                </a:solidFill>
                <a:latin typeface="Lato"/>
                <a:ea typeface="Lato"/>
                <a:cs typeface="Lato"/>
                <a:sym typeface="Lato"/>
              </a:endParaRPr>
            </a:p>
          </p:txBody>
        </p:sp>
        <p:sp>
          <p:nvSpPr>
            <p:cNvPr id="130" name="Google Shape;130;p16"/>
            <p:cNvSpPr/>
            <p:nvPr/>
          </p:nvSpPr>
          <p:spPr>
            <a:xfrm>
              <a:off x="6463349" y="4552525"/>
              <a:ext cx="632400" cy="2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please</a:t>
              </a:r>
              <a:endParaRPr b="1" sz="1200">
                <a:solidFill>
                  <a:schemeClr val="dk1"/>
                </a:solidFill>
                <a:latin typeface="Lato"/>
                <a:ea typeface="Lato"/>
                <a:cs typeface="Lato"/>
                <a:sym typeface="Lato"/>
              </a:endParaRPr>
            </a:p>
          </p:txBody>
        </p:sp>
        <p:sp>
          <p:nvSpPr>
            <p:cNvPr id="131" name="Google Shape;131;p16"/>
            <p:cNvSpPr/>
            <p:nvPr/>
          </p:nvSpPr>
          <p:spPr>
            <a:xfrm>
              <a:off x="1556000" y="4552525"/>
              <a:ext cx="825000" cy="2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Example:</a:t>
              </a:r>
              <a:endParaRPr b="1" sz="1200">
                <a:solidFill>
                  <a:schemeClr val="dk1"/>
                </a:solidFill>
                <a:latin typeface="Lato"/>
                <a:ea typeface="Lato"/>
                <a:cs typeface="Lato"/>
                <a:sym typeface="Lato"/>
              </a:endParaRPr>
            </a:p>
          </p:txBody>
        </p:sp>
      </p:grpSp>
      <p:sp>
        <p:nvSpPr>
          <p:cNvPr id="132" name="Google Shape;132;p16"/>
          <p:cNvSpPr/>
          <p:nvPr/>
        </p:nvSpPr>
        <p:spPr>
          <a:xfrm>
            <a:off x="7402525" y="3560300"/>
            <a:ext cx="1425600" cy="459000"/>
          </a:xfrm>
          <a:prstGeom prst="wedgeEllipseCallout">
            <a:avLst>
              <a:gd fmla="val -41525" name="adj1"/>
              <a:gd fmla="val 75969"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Total of 51  distinct words</a:t>
            </a:r>
            <a:endParaRPr sz="10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729450" y="1318650"/>
            <a:ext cx="836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Paper: Lipreading with LSTM (Wand et al.)</a:t>
            </a:r>
            <a:endParaRPr/>
          </a:p>
        </p:txBody>
      </p:sp>
      <p:sp>
        <p:nvSpPr>
          <p:cNvPr id="138" name="Google Shape;138;p17"/>
          <p:cNvSpPr txBox="1"/>
          <p:nvPr>
            <p:ph idx="1" type="body"/>
          </p:nvPr>
        </p:nvSpPr>
        <p:spPr>
          <a:xfrm>
            <a:off x="729450" y="2078875"/>
            <a:ext cx="4947600" cy="2520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Sentences have a fixed length of 3 seconds, with frame rate of 25 fps (therefore 75 frames total)</a:t>
            </a:r>
            <a:endParaRPr sz="1400"/>
          </a:p>
          <a:p>
            <a:pPr indent="-317500" lvl="0" marL="457200" rtl="0" algn="l">
              <a:lnSpc>
                <a:spcPct val="150000"/>
              </a:lnSpc>
              <a:spcBef>
                <a:spcPts val="0"/>
              </a:spcBef>
              <a:spcAft>
                <a:spcPts val="0"/>
              </a:spcAft>
              <a:buSzPts val="1400"/>
              <a:buChar char="●"/>
            </a:pPr>
            <a:r>
              <a:rPr lang="en" sz="1400"/>
              <a:t>Video has 360 x 288 pixels resolution, greyscale</a:t>
            </a:r>
            <a:endParaRPr sz="1400"/>
          </a:p>
          <a:p>
            <a:pPr indent="-317500" lvl="0" marL="457200" rtl="0" algn="l">
              <a:lnSpc>
                <a:spcPct val="150000"/>
              </a:lnSpc>
              <a:spcBef>
                <a:spcPts val="0"/>
              </a:spcBef>
              <a:spcAft>
                <a:spcPts val="0"/>
              </a:spcAft>
              <a:buSzPts val="1400"/>
              <a:buChar char="●"/>
            </a:pPr>
            <a:r>
              <a:rPr lang="en" sz="1400"/>
              <a:t>Local 40 x 40 pixel window was determined</a:t>
            </a:r>
            <a:endParaRPr sz="1400"/>
          </a:p>
          <a:p>
            <a:pPr indent="-317500" lvl="0" marL="457200" rtl="0" algn="l">
              <a:lnSpc>
                <a:spcPct val="150000"/>
              </a:lnSpc>
              <a:spcBef>
                <a:spcPts val="0"/>
              </a:spcBef>
              <a:spcAft>
                <a:spcPts val="0"/>
              </a:spcAft>
              <a:buSzPts val="1400"/>
              <a:buChar char="●"/>
            </a:pPr>
            <a:r>
              <a:rPr lang="en" sz="1400"/>
              <a:t>Training and Evaluation was conducted per speaker</a:t>
            </a:r>
            <a:endParaRPr sz="1400"/>
          </a:p>
          <a:p>
            <a:pPr indent="0" lvl="0" marL="0" rtl="0" algn="l">
              <a:lnSpc>
                <a:spcPct val="150000"/>
              </a:lnSpc>
              <a:spcBef>
                <a:spcPts val="0"/>
              </a:spcBef>
              <a:spcAft>
                <a:spcPts val="0"/>
              </a:spcAft>
              <a:buNone/>
            </a:pPr>
            <a:r>
              <a:t/>
            </a:r>
            <a:endParaRPr sz="1400"/>
          </a:p>
        </p:txBody>
      </p:sp>
      <p:pic>
        <p:nvPicPr>
          <p:cNvPr id="139" name="Google Shape;139;p17"/>
          <p:cNvPicPr preferRelativeResize="0"/>
          <p:nvPr/>
        </p:nvPicPr>
        <p:blipFill>
          <a:blip r:embed="rId3">
            <a:alphaModFix/>
          </a:blip>
          <a:stretch>
            <a:fillRect/>
          </a:stretch>
        </p:blipFill>
        <p:spPr>
          <a:xfrm>
            <a:off x="5747350" y="2460700"/>
            <a:ext cx="2637625" cy="1063175"/>
          </a:xfrm>
          <a:prstGeom prst="rect">
            <a:avLst/>
          </a:prstGeom>
          <a:noFill/>
          <a:ln>
            <a:noFill/>
          </a:ln>
        </p:spPr>
      </p:pic>
      <p:pic>
        <p:nvPicPr>
          <p:cNvPr id="140" name="Google Shape;140;p17"/>
          <p:cNvPicPr preferRelativeResize="0"/>
          <p:nvPr/>
        </p:nvPicPr>
        <p:blipFill>
          <a:blip r:embed="rId4">
            <a:alphaModFix/>
          </a:blip>
          <a:stretch>
            <a:fillRect/>
          </a:stretch>
        </p:blipFill>
        <p:spPr>
          <a:xfrm>
            <a:off x="5677038" y="3523875"/>
            <a:ext cx="2778250" cy="2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Paper: Results </a:t>
            </a:r>
            <a:endParaRPr/>
          </a:p>
        </p:txBody>
      </p:sp>
      <p:pic>
        <p:nvPicPr>
          <p:cNvPr id="146" name="Google Shape;146;p18"/>
          <p:cNvPicPr preferRelativeResize="0"/>
          <p:nvPr/>
        </p:nvPicPr>
        <p:blipFill>
          <a:blip r:embed="rId3">
            <a:alphaModFix/>
          </a:blip>
          <a:stretch>
            <a:fillRect/>
          </a:stretch>
        </p:blipFill>
        <p:spPr>
          <a:xfrm>
            <a:off x="2264525" y="2038975"/>
            <a:ext cx="4614950" cy="2748325"/>
          </a:xfrm>
          <a:prstGeom prst="rect">
            <a:avLst/>
          </a:prstGeom>
          <a:noFill/>
          <a:ln>
            <a:noFill/>
          </a:ln>
        </p:spPr>
      </p:pic>
      <p:sp>
        <p:nvSpPr>
          <p:cNvPr id="147" name="Google Shape;147;p18"/>
          <p:cNvSpPr/>
          <p:nvPr/>
        </p:nvSpPr>
        <p:spPr>
          <a:xfrm>
            <a:off x="4867418" y="3600383"/>
            <a:ext cx="528300" cy="201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 name="Google Shape;148;p18"/>
          <p:cNvSpPr/>
          <p:nvPr/>
        </p:nvSpPr>
        <p:spPr>
          <a:xfrm>
            <a:off x="4867418" y="4425372"/>
            <a:ext cx="528300" cy="201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Lip Reading Method Based on 3D Convolutional Vision Transformer. Wang et al. </a:t>
            </a:r>
            <a:endParaRPr/>
          </a:p>
        </p:txBody>
      </p:sp>
      <p:sp>
        <p:nvSpPr>
          <p:cNvPr id="154" name="Google Shape;154;p19"/>
          <p:cNvSpPr txBox="1"/>
          <p:nvPr>
            <p:ph idx="1" type="body"/>
          </p:nvPr>
        </p:nvSpPr>
        <p:spPr>
          <a:xfrm>
            <a:off x="729450" y="2214300"/>
            <a:ext cx="7688700" cy="21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Dataset: </a:t>
            </a:r>
            <a:endParaRPr b="1"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 LRW. 500 words from BBC programs with over 1,000 </a:t>
            </a:r>
            <a:r>
              <a:rPr lang="en" sz="1100">
                <a:solidFill>
                  <a:srgbClr val="000000"/>
                </a:solidFill>
                <a:latin typeface="Arial"/>
                <a:ea typeface="Arial"/>
                <a:cs typeface="Arial"/>
                <a:sym typeface="Arial"/>
              </a:rPr>
              <a:t>speakers and 550 million clips (one word per clip)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Contributions:</a:t>
            </a:r>
            <a:endParaRPr b="1"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Introduced 3D convolution to vision transformers for lip reading.</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Added SE structures for enhanced feature extraction.</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Accuracy: </a:t>
            </a:r>
            <a:endParaRPr b="1"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 88.5%</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Lip Reading Method Based on 3D Convolutional Vision Transformer. Wang et al. </a:t>
            </a:r>
            <a:endParaRPr/>
          </a:p>
        </p:txBody>
      </p:sp>
      <p:sp>
        <p:nvSpPr>
          <p:cNvPr id="160" name="Google Shape;160;p20"/>
          <p:cNvSpPr txBox="1"/>
          <p:nvPr>
            <p:ph idx="1" type="body"/>
          </p:nvPr>
        </p:nvSpPr>
        <p:spPr>
          <a:xfrm>
            <a:off x="729450" y="2214300"/>
            <a:ext cx="7688700" cy="287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solidFill>
                  <a:srgbClr val="000000"/>
                </a:solidFill>
                <a:latin typeface="Arial"/>
                <a:ea typeface="Arial"/>
                <a:cs typeface="Arial"/>
                <a:sym typeface="Arial"/>
              </a:rPr>
              <a:t>Components:</a:t>
            </a:r>
            <a:endParaRPr b="1" sz="900">
              <a:solidFill>
                <a:srgbClr val="000000"/>
              </a:solidFill>
              <a:latin typeface="Arial"/>
              <a:ea typeface="Arial"/>
              <a:cs typeface="Arial"/>
              <a:sym typeface="Arial"/>
            </a:endParaRPr>
          </a:p>
          <a:p>
            <a:pPr indent="-171450" lvl="0" marL="342900" rtl="0" algn="l">
              <a:lnSpc>
                <a:spcPct val="100000"/>
              </a:lnSpc>
              <a:spcBef>
                <a:spcPts val="0"/>
              </a:spcBef>
              <a:spcAft>
                <a:spcPts val="0"/>
              </a:spcAft>
              <a:buClr>
                <a:srgbClr val="000000"/>
              </a:buClr>
              <a:buSzPts val="900"/>
              <a:buFont typeface="Arial"/>
              <a:buAutoNum type="arabicPeriod"/>
            </a:pPr>
            <a:r>
              <a:rPr b="1" lang="en" sz="900">
                <a:solidFill>
                  <a:srgbClr val="000000"/>
                </a:solidFill>
                <a:latin typeface="Arial"/>
                <a:ea typeface="Arial"/>
                <a:cs typeface="Arial"/>
                <a:sym typeface="Arial"/>
              </a:rPr>
              <a:t>Front-End: 3DCvT</a:t>
            </a:r>
            <a:r>
              <a:rPr lang="en" sz="900">
                <a:solidFill>
                  <a:srgbClr val="000000"/>
                </a:solidFill>
                <a:latin typeface="Arial"/>
                <a:ea typeface="Arial"/>
                <a:cs typeface="Arial"/>
                <a:sym typeface="Arial"/>
              </a:rPr>
              <a:t> (Feature Extraction):</a:t>
            </a:r>
            <a:endParaRPr sz="900">
              <a:solidFill>
                <a:srgbClr val="000000"/>
              </a:solidFill>
              <a:latin typeface="Arial"/>
              <a:ea typeface="Arial"/>
              <a:cs typeface="Arial"/>
              <a:sym typeface="Arial"/>
            </a:endParaRPr>
          </a:p>
          <a:p>
            <a:pPr indent="-285750" lvl="1" marL="914400" rtl="0" algn="l">
              <a:lnSpc>
                <a:spcPct val="100000"/>
              </a:lnSpc>
              <a:spcBef>
                <a:spcPts val="0"/>
              </a:spcBef>
              <a:spcAft>
                <a:spcPts val="0"/>
              </a:spcAft>
              <a:buClr>
                <a:srgbClr val="000000"/>
              </a:buClr>
              <a:buSzPts val="900"/>
              <a:buFont typeface="Arial"/>
              <a:buChar char="○"/>
            </a:pPr>
            <a:r>
              <a:rPr b="1" lang="en" sz="900">
                <a:solidFill>
                  <a:srgbClr val="000000"/>
                </a:solidFill>
                <a:latin typeface="Arial"/>
                <a:ea typeface="Arial"/>
                <a:cs typeface="Arial"/>
                <a:sym typeface="Arial"/>
              </a:rPr>
              <a:t>3D CNN</a:t>
            </a:r>
            <a:r>
              <a:rPr lang="en"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indent="-285750" lvl="2" marL="13716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Captures spatiotemporal information across video frames.</a:t>
            </a:r>
            <a:endParaRPr sz="900">
              <a:solidFill>
                <a:srgbClr val="000000"/>
              </a:solidFill>
              <a:latin typeface="Arial"/>
              <a:ea typeface="Arial"/>
              <a:cs typeface="Arial"/>
              <a:sym typeface="Arial"/>
            </a:endParaRPr>
          </a:p>
          <a:p>
            <a:pPr indent="-285750" lvl="2" marL="13716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Processes input video frames  with 3D convolution kernels.</a:t>
            </a:r>
            <a:endParaRPr sz="900">
              <a:solidFill>
                <a:srgbClr val="000000"/>
              </a:solidFill>
              <a:latin typeface="Arial"/>
              <a:ea typeface="Arial"/>
              <a:cs typeface="Arial"/>
              <a:sym typeface="Arial"/>
            </a:endParaRPr>
          </a:p>
          <a:p>
            <a:pPr indent="-285750" lvl="1" marL="914400" rtl="0" algn="l">
              <a:lnSpc>
                <a:spcPct val="100000"/>
              </a:lnSpc>
              <a:spcBef>
                <a:spcPts val="0"/>
              </a:spcBef>
              <a:spcAft>
                <a:spcPts val="0"/>
              </a:spcAft>
              <a:buClr>
                <a:srgbClr val="000000"/>
              </a:buClr>
              <a:buSzPts val="900"/>
              <a:buFont typeface="Arial"/>
              <a:buChar char="○"/>
            </a:pPr>
            <a:r>
              <a:rPr b="1" lang="en" sz="900">
                <a:solidFill>
                  <a:srgbClr val="000000"/>
                </a:solidFill>
                <a:latin typeface="Arial"/>
                <a:ea typeface="Arial"/>
                <a:cs typeface="Arial"/>
                <a:sym typeface="Arial"/>
              </a:rPr>
              <a:t>Transformer Block</a:t>
            </a:r>
            <a:r>
              <a:rPr lang="en"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indent="-285750" lvl="2" marL="13716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Uses self-attention to capture global feature representations.</a:t>
            </a:r>
            <a:endParaRPr sz="900">
              <a:solidFill>
                <a:srgbClr val="000000"/>
              </a:solidFill>
              <a:latin typeface="Arial"/>
              <a:ea typeface="Arial"/>
              <a:cs typeface="Arial"/>
              <a:sym typeface="Arial"/>
            </a:endParaRPr>
          </a:p>
          <a:p>
            <a:pPr indent="-285750" lvl="2" marL="13716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Incorporates a </a:t>
            </a:r>
            <a:r>
              <a:rPr b="1" lang="en" sz="900">
                <a:solidFill>
                  <a:srgbClr val="000000"/>
                </a:solidFill>
                <a:latin typeface="Arial"/>
                <a:ea typeface="Arial"/>
                <a:cs typeface="Arial"/>
                <a:sym typeface="Arial"/>
              </a:rPr>
              <a:t>SE-Conv-Embedding</a:t>
            </a:r>
            <a:r>
              <a:rPr lang="en" sz="900">
                <a:solidFill>
                  <a:srgbClr val="000000"/>
                </a:solidFill>
                <a:latin typeface="Arial"/>
                <a:ea typeface="Arial"/>
                <a:cs typeface="Arial"/>
                <a:sym typeface="Arial"/>
              </a:rPr>
              <a:t> layer:</a:t>
            </a:r>
            <a:endParaRPr sz="900">
              <a:solidFill>
                <a:srgbClr val="000000"/>
              </a:solidFill>
              <a:latin typeface="Arial"/>
              <a:ea typeface="Arial"/>
              <a:cs typeface="Arial"/>
              <a:sym typeface="Arial"/>
            </a:endParaRPr>
          </a:p>
          <a:p>
            <a:pPr indent="-285750" lvl="3" marL="18288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Introduces Squeeze-and-Excitation to emphasize relevant feature channels.</a:t>
            </a:r>
            <a:endParaRPr sz="900">
              <a:solidFill>
                <a:srgbClr val="000000"/>
              </a:solidFill>
              <a:latin typeface="Arial"/>
              <a:ea typeface="Arial"/>
              <a:cs typeface="Arial"/>
              <a:sym typeface="Arial"/>
            </a:endParaRPr>
          </a:p>
          <a:p>
            <a:pPr indent="-285750" lvl="3" marL="18288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Adjusts feature map weights based on channel importance.</a:t>
            </a:r>
            <a:endParaRPr sz="900">
              <a:solidFill>
                <a:srgbClr val="000000"/>
              </a:solidFill>
              <a:latin typeface="Arial"/>
              <a:ea typeface="Arial"/>
              <a:cs typeface="Arial"/>
              <a:sym typeface="Arial"/>
            </a:endParaRPr>
          </a:p>
          <a:p>
            <a:pPr indent="-285750" lvl="2" marL="13716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Reduces token sequence length while maintaining rich representations </a:t>
            </a:r>
            <a:endParaRPr b="1" sz="900">
              <a:solidFill>
                <a:srgbClr val="000000"/>
              </a:solidFill>
              <a:latin typeface="Arial"/>
              <a:ea typeface="Arial"/>
              <a:cs typeface="Arial"/>
              <a:sym typeface="Arial"/>
            </a:endParaRPr>
          </a:p>
          <a:p>
            <a:pPr indent="-171450" lvl="0" marL="342900" rtl="0" algn="l">
              <a:lnSpc>
                <a:spcPct val="100000"/>
              </a:lnSpc>
              <a:spcBef>
                <a:spcPts val="0"/>
              </a:spcBef>
              <a:spcAft>
                <a:spcPts val="0"/>
              </a:spcAft>
              <a:buClr>
                <a:srgbClr val="000000"/>
              </a:buClr>
              <a:buSzPts val="900"/>
              <a:buFont typeface="Arial"/>
              <a:buAutoNum type="arabicPeriod"/>
            </a:pPr>
            <a:r>
              <a:rPr b="1" lang="en" sz="900">
                <a:solidFill>
                  <a:srgbClr val="000000"/>
                </a:solidFill>
                <a:latin typeface="Arial"/>
                <a:ea typeface="Arial"/>
                <a:cs typeface="Arial"/>
                <a:sym typeface="Arial"/>
              </a:rPr>
              <a:t>Back-End: BiGRU</a:t>
            </a:r>
            <a:r>
              <a:rPr lang="en" sz="900">
                <a:solidFill>
                  <a:srgbClr val="000000"/>
                </a:solidFill>
                <a:latin typeface="Arial"/>
                <a:ea typeface="Arial"/>
                <a:cs typeface="Arial"/>
                <a:sym typeface="Arial"/>
              </a:rPr>
              <a:t> (Sequence Modeling):</a:t>
            </a:r>
            <a:endParaRPr sz="900">
              <a:solidFill>
                <a:srgbClr val="000000"/>
              </a:solidFill>
              <a:latin typeface="Arial"/>
              <a:ea typeface="Arial"/>
              <a:cs typeface="Arial"/>
              <a:sym typeface="Arial"/>
            </a:endParaRPr>
          </a:p>
          <a:p>
            <a:pPr indent="-285750" lvl="1" marL="9144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A bidirectional GRU with three layers.</a:t>
            </a:r>
            <a:endParaRPr sz="900">
              <a:solidFill>
                <a:srgbClr val="000000"/>
              </a:solidFill>
              <a:latin typeface="Arial"/>
              <a:ea typeface="Arial"/>
              <a:cs typeface="Arial"/>
              <a:sym typeface="Arial"/>
            </a:endParaRPr>
          </a:p>
          <a:p>
            <a:pPr indent="-285750" lvl="1" marL="9144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Input size: 513 (expanded by adding a "word boundary" feature).</a:t>
            </a:r>
            <a:endParaRPr sz="900">
              <a:solidFill>
                <a:srgbClr val="000000"/>
              </a:solidFill>
              <a:latin typeface="Arial"/>
              <a:ea typeface="Arial"/>
              <a:cs typeface="Arial"/>
              <a:sym typeface="Arial"/>
            </a:endParaRPr>
          </a:p>
          <a:p>
            <a:pPr indent="-285750" lvl="1" marL="9144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Hidden layer size: 1,024.</a:t>
            </a:r>
            <a:endParaRPr sz="900">
              <a:solidFill>
                <a:srgbClr val="000000"/>
              </a:solidFill>
              <a:latin typeface="Arial"/>
              <a:ea typeface="Arial"/>
              <a:cs typeface="Arial"/>
              <a:sym typeface="Arial"/>
            </a:endParaRPr>
          </a:p>
          <a:p>
            <a:pPr indent="-285750" lvl="1" marL="914400" rtl="0" algn="l">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Output dimension: 2,048, followed by a fully connected (FC) layer for classification</a:t>
            </a:r>
            <a:endParaRPr b="1" sz="9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experimental setup </a:t>
            </a:r>
            <a:endParaRPr/>
          </a:p>
        </p:txBody>
      </p:sp>
      <p:sp>
        <p:nvSpPr>
          <p:cNvPr id="166" name="Google Shape;16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700">
                <a:solidFill>
                  <a:srgbClr val="000000"/>
                </a:solidFill>
                <a:latin typeface="Arial"/>
                <a:ea typeface="Arial"/>
                <a:cs typeface="Arial"/>
                <a:sym typeface="Arial"/>
              </a:rPr>
              <a:t>Dataset:</a:t>
            </a:r>
            <a:endParaRPr b="1" sz="17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Data from a single speaker used for training (1000 videos)</a:t>
            </a:r>
            <a:endParaRPr i="1"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Videos used along with their corresponding annotations </a:t>
            </a:r>
            <a:endParaRPr b="1" sz="1700">
              <a:solidFill>
                <a:srgbClr val="000000"/>
              </a:solidFill>
              <a:latin typeface="Arial"/>
              <a:ea typeface="Arial"/>
              <a:cs typeface="Arial"/>
              <a:sym typeface="Arial"/>
            </a:endParaRPr>
          </a:p>
          <a:p>
            <a:pPr indent="0" lvl="0" marL="0" rtl="0" algn="l">
              <a:spcBef>
                <a:spcPts val="1800"/>
              </a:spcBef>
              <a:spcAft>
                <a:spcPts val="0"/>
              </a:spcAft>
              <a:buNone/>
            </a:pPr>
            <a:r>
              <a:rPr b="1" lang="en" sz="1700">
                <a:solidFill>
                  <a:srgbClr val="000000"/>
                </a:solidFill>
                <a:latin typeface="Arial"/>
                <a:ea typeface="Arial"/>
                <a:cs typeface="Arial"/>
                <a:sym typeface="Arial"/>
              </a:rPr>
              <a:t>Training Configuration</a:t>
            </a:r>
            <a:endParaRPr b="1" sz="17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Optimizer</a:t>
            </a:r>
            <a:r>
              <a:rPr lang="en" sz="1100">
                <a:solidFill>
                  <a:srgbClr val="000000"/>
                </a:solidFill>
                <a:latin typeface="Arial"/>
                <a:ea typeface="Arial"/>
                <a:cs typeface="Arial"/>
                <a:sym typeface="Arial"/>
              </a:rPr>
              <a:t>: Adam optimizer with a learning rate of 0.0001.</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Loss Function</a:t>
            </a:r>
            <a:r>
              <a:rPr lang="en" sz="1100">
                <a:solidFill>
                  <a:srgbClr val="000000"/>
                </a:solidFill>
                <a:latin typeface="Arial"/>
                <a:ea typeface="Arial"/>
                <a:cs typeface="Arial"/>
                <a:sym typeface="Arial"/>
              </a:rPr>
              <a:t>: Custom </a:t>
            </a:r>
            <a:r>
              <a:rPr lang="en" sz="1100">
                <a:solidFill>
                  <a:srgbClr val="188038"/>
                </a:solidFill>
                <a:latin typeface="Roboto Mono"/>
                <a:ea typeface="Roboto Mono"/>
                <a:cs typeface="Roboto Mono"/>
                <a:sym typeface="Roboto Mono"/>
              </a:rPr>
              <a:t>CTCLoss</a:t>
            </a:r>
            <a:r>
              <a:rPr lang="en" sz="1100">
                <a:solidFill>
                  <a:srgbClr val="000000"/>
                </a:solidFill>
                <a:latin typeface="Arial"/>
                <a:ea typeface="Arial"/>
                <a:cs typeface="Arial"/>
                <a:sym typeface="Arial"/>
              </a:rPr>
              <a:t> for sequence modeling.</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Epochs</a:t>
            </a:r>
            <a:r>
              <a:rPr lang="en" sz="1100">
                <a:solidFill>
                  <a:srgbClr val="000000"/>
                </a:solidFill>
                <a:latin typeface="Arial"/>
                <a:ea typeface="Arial"/>
                <a:cs typeface="Arial"/>
                <a:sym typeface="Arial"/>
              </a:rPr>
              <a:t>: Set to 100 for training.</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7" name="Google Shape;167;p21"/>
          <p:cNvPicPr preferRelativeResize="0"/>
          <p:nvPr/>
        </p:nvPicPr>
        <p:blipFill>
          <a:blip r:embed="rId3">
            <a:alphaModFix/>
          </a:blip>
          <a:stretch>
            <a:fillRect/>
          </a:stretch>
        </p:blipFill>
        <p:spPr>
          <a:xfrm>
            <a:off x="5073075" y="2662300"/>
            <a:ext cx="3036125" cy="121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