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1.jpg" ContentType="image/jpeg"/>
  <Override PartName="/ppt/notesSlides/notesSlide12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69" r:id="rId2"/>
  </p:sldMasterIdLst>
  <p:notesMasterIdLst>
    <p:notesMasterId r:id="rId16"/>
  </p:notesMasterIdLst>
  <p:handoutMasterIdLst>
    <p:handoutMasterId r:id="rId17"/>
  </p:handoutMasterIdLst>
  <p:sldIdLst>
    <p:sldId id="3124" r:id="rId3"/>
    <p:sldId id="3114" r:id="rId4"/>
    <p:sldId id="3113" r:id="rId5"/>
    <p:sldId id="3094" r:id="rId6"/>
    <p:sldId id="3125" r:id="rId7"/>
    <p:sldId id="3107" r:id="rId8"/>
    <p:sldId id="3130" r:id="rId9"/>
    <p:sldId id="3131" r:id="rId10"/>
    <p:sldId id="3132" r:id="rId11"/>
    <p:sldId id="3126" r:id="rId12"/>
    <p:sldId id="3136" r:id="rId13"/>
    <p:sldId id="3135" r:id="rId14"/>
    <p:sldId id="3137" r:id="rId15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3535"/>
    <a:srgbClr val="FFFFFF"/>
    <a:srgbClr val="863C36"/>
    <a:srgbClr val="0070C0"/>
    <a:srgbClr val="08B689"/>
    <a:srgbClr val="79B50F"/>
    <a:srgbClr val="09B0DE"/>
    <a:srgbClr val="6669D2"/>
    <a:srgbClr val="33BE9B"/>
    <a:srgbClr val="33F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 varScale="1">
        <p:scale>
          <a:sx n="102" d="100"/>
          <a:sy n="102" d="100"/>
        </p:scale>
        <p:origin x="138" y="37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2022/9/14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3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9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2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6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7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2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9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8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9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04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98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77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99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48855" y="711422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8529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2022/9/14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24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2022/9/14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80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8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baike.baidu.com/item/%E5%85%8B%E8%8E%B1%E6%96%AF%E5%8B%92%E6%B1%BD%E8%BD%A6%E5%85%AC%E5%8F%B8/2130523?fromModule=lemma_inlin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ike.baidu.com/item/%E5%85%B0%E5%8D%9A%E5%9F%BA%E5%B0%BCCountach/3553421?fromModule=lemma_inlink" TargetMode="External"/><Relationship Id="rId5" Type="http://schemas.openxmlformats.org/officeDocument/2006/relationships/hyperlink" Target="https://baike.baidu.com/item/%E5%8D%9A%E9%80%9A?fromModule=lemma_inlink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267369" y="-17409"/>
            <a:ext cx="12873826" cy="724108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20972" y="1240061"/>
            <a:ext cx="10297144" cy="1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solidFill>
                  <a:srgbClr val="9C3535"/>
                </a:solidFill>
              </a:rPr>
              <a:t>马塞罗</a:t>
            </a:r>
            <a:r>
              <a:rPr lang="en-US" altLang="zh-CN" sz="5400" b="1" dirty="0">
                <a:solidFill>
                  <a:srgbClr val="9C3535"/>
                </a:solidFill>
              </a:rPr>
              <a:t>·</a:t>
            </a:r>
            <a:r>
              <a:rPr lang="zh-CN" altLang="en-US" sz="5400" b="1" dirty="0">
                <a:solidFill>
                  <a:srgbClr val="9C3535"/>
                </a:solidFill>
              </a:rPr>
              <a:t>甘迪尼</a:t>
            </a:r>
            <a:endParaRPr lang="en-US" altLang="zh-CN" sz="5400" b="1" dirty="0">
              <a:solidFill>
                <a:srgbClr val="9C3535"/>
              </a:solidFill>
            </a:endParaRPr>
          </a:p>
          <a:p>
            <a:pPr algn="ctr">
              <a:buNone/>
            </a:pPr>
            <a:r>
              <a:rPr lang="en-US" altLang="zh-CN" sz="5400" b="1" dirty="0">
                <a:solidFill>
                  <a:srgbClr val="9C3535"/>
                </a:solidFill>
              </a:rPr>
              <a:t>Marcello Gandini——</a:t>
            </a:r>
            <a:r>
              <a:rPr lang="zh-CN" altLang="en-US" sz="5400" b="1" dirty="0">
                <a:solidFill>
                  <a:srgbClr val="9C3535"/>
                </a:solidFill>
              </a:rPr>
              <a:t>跑车天才</a:t>
            </a:r>
            <a:endParaRPr lang="zh-CN" altLang="en-US" sz="8800" cap="all" dirty="0">
              <a:solidFill>
                <a:srgbClr val="9C353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0605839" y="6640661"/>
            <a:ext cx="1811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唐简</a:t>
            </a:r>
            <a:r>
              <a:rPr lang="en-US" altLang="zh-CN" sz="18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213020073</a:t>
            </a:r>
            <a:endParaRPr lang="zh-CN" altLang="en-US" sz="1800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798394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2" grpId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46" name="Freeform 2"/>
          <p:cNvSpPr>
            <a:spLocks/>
          </p:cNvSpPr>
          <p:nvPr/>
        </p:nvSpPr>
        <p:spPr bwMode="auto">
          <a:xfrm>
            <a:off x="1" y="1030066"/>
            <a:ext cx="6201668" cy="6201668"/>
          </a:xfrm>
          <a:custGeom>
            <a:avLst/>
            <a:gdLst>
              <a:gd name="T0" fmla="*/ 3519151 w 1386"/>
              <a:gd name="T1" fmla="*/ 4410075 h 1386"/>
              <a:gd name="T2" fmla="*/ 4410075 w 1386"/>
              <a:gd name="T3" fmla="*/ 2497770 h 1386"/>
              <a:gd name="T4" fmla="*/ 1912305 w 1386"/>
              <a:gd name="T5" fmla="*/ 0 h 1386"/>
              <a:gd name="T6" fmla="*/ 0 w 1386"/>
              <a:gd name="T7" fmla="*/ 890924 h 1386"/>
              <a:gd name="T8" fmla="*/ 0 w 1386"/>
              <a:gd name="T9" fmla="*/ 4104615 h 1386"/>
              <a:gd name="T10" fmla="*/ 0 w 1386"/>
              <a:gd name="T11" fmla="*/ 4410075 h 1386"/>
              <a:gd name="T12" fmla="*/ 305460 w 1386"/>
              <a:gd name="T13" fmla="*/ 4410075 h 1386"/>
              <a:gd name="T14" fmla="*/ 3519151 w 1386"/>
              <a:gd name="T15" fmla="*/ 4410075 h 13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86" h="1386">
                <a:moveTo>
                  <a:pt x="1106" y="1386"/>
                </a:moveTo>
                <a:cubicBezTo>
                  <a:pt x="1277" y="1242"/>
                  <a:pt x="1386" y="1026"/>
                  <a:pt x="1386" y="785"/>
                </a:cubicBezTo>
                <a:cubicBezTo>
                  <a:pt x="1386" y="351"/>
                  <a:pt x="1034" y="0"/>
                  <a:pt x="601" y="0"/>
                </a:cubicBezTo>
                <a:cubicBezTo>
                  <a:pt x="360" y="0"/>
                  <a:pt x="144" y="109"/>
                  <a:pt x="0" y="280"/>
                </a:cubicBezTo>
                <a:cubicBezTo>
                  <a:pt x="0" y="1290"/>
                  <a:pt x="0" y="1290"/>
                  <a:pt x="0" y="1290"/>
                </a:cubicBezTo>
                <a:cubicBezTo>
                  <a:pt x="0" y="1386"/>
                  <a:pt x="0" y="1386"/>
                  <a:pt x="0" y="1386"/>
                </a:cubicBezTo>
                <a:cubicBezTo>
                  <a:pt x="96" y="1386"/>
                  <a:pt x="96" y="1386"/>
                  <a:pt x="96" y="1386"/>
                </a:cubicBezTo>
                <a:lnTo>
                  <a:pt x="1106" y="1386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>
            <a:noFill/>
          </a:ln>
        </p:spPr>
        <p:txBody>
          <a:bodyPr/>
          <a:lstStyle/>
          <a:p>
            <a:endParaRPr lang="zh-CN" altLang="en-US" sz="266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Freeform 3"/>
          <p:cNvSpPr>
            <a:spLocks/>
          </p:cNvSpPr>
          <p:nvPr/>
        </p:nvSpPr>
        <p:spPr bwMode="auto">
          <a:xfrm>
            <a:off x="0" y="1853828"/>
            <a:ext cx="5377905" cy="5377905"/>
          </a:xfrm>
          <a:custGeom>
            <a:avLst/>
            <a:gdLst>
              <a:gd name="T0" fmla="*/ 1912144 w 1202"/>
              <a:gd name="T1" fmla="*/ 0 h 1202"/>
              <a:gd name="T2" fmla="*/ 0 w 1202"/>
              <a:gd name="T3" fmla="*/ 1912144 h 1202"/>
              <a:gd name="T4" fmla="*/ 0 w 1202"/>
              <a:gd name="T5" fmla="*/ 3824288 h 1202"/>
              <a:gd name="T6" fmla="*/ 1912144 w 1202"/>
              <a:gd name="T7" fmla="*/ 3824288 h 1202"/>
              <a:gd name="T8" fmla="*/ 3824288 w 1202"/>
              <a:gd name="T9" fmla="*/ 1912144 h 1202"/>
              <a:gd name="T10" fmla="*/ 1912144 w 1202"/>
              <a:gd name="T11" fmla="*/ 0 h 1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cubicBezTo>
                  <a:pt x="269" y="0"/>
                  <a:pt x="0" y="269"/>
                  <a:pt x="0" y="601"/>
                </a:cubicBezTo>
                <a:cubicBezTo>
                  <a:pt x="0" y="1202"/>
                  <a:pt x="0" y="1202"/>
                  <a:pt x="0" y="1202"/>
                </a:cubicBezTo>
                <a:cubicBezTo>
                  <a:pt x="601" y="1202"/>
                  <a:pt x="601" y="1202"/>
                  <a:pt x="601" y="1202"/>
                </a:cubicBezTo>
                <a:cubicBezTo>
                  <a:pt x="933" y="1202"/>
                  <a:pt x="1202" y="933"/>
                  <a:pt x="1202" y="601"/>
                </a:cubicBezTo>
                <a:cubicBezTo>
                  <a:pt x="1202" y="269"/>
                  <a:pt x="933" y="0"/>
                  <a:pt x="601" y="0"/>
                </a:cubicBezTo>
                <a:close/>
              </a:path>
            </a:pathLst>
          </a:custGeom>
          <a:solidFill>
            <a:schemeClr val="accent1">
              <a:alpha val="70195"/>
            </a:schemeClr>
          </a:solidFill>
          <a:ln>
            <a:noFill/>
          </a:ln>
        </p:spPr>
        <p:txBody>
          <a:bodyPr/>
          <a:lstStyle/>
          <a:p>
            <a:endParaRPr lang="zh-CN" altLang="en-US" sz="2669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163468" y="2242271"/>
            <a:ext cx="817066" cy="817066"/>
            <a:chOff x="0" y="0"/>
            <a:chExt cx="366" cy="366"/>
          </a:xfrm>
        </p:grpSpPr>
        <p:sp>
          <p:nvSpPr>
            <p:cNvPr id="6152" name="Oval 5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3" name="Freeform 6"/>
            <p:cNvSpPr>
              <a:spLocks noEditPoints="1"/>
            </p:cNvSpPr>
            <p:nvPr/>
          </p:nvSpPr>
          <p:spPr bwMode="auto">
            <a:xfrm>
              <a:off x="108" y="100"/>
              <a:ext cx="148" cy="164"/>
            </a:xfrm>
            <a:custGeom>
              <a:avLst/>
              <a:gdLst>
                <a:gd name="T0" fmla="*/ 140 w 71"/>
                <a:gd name="T1" fmla="*/ 21 h 79"/>
                <a:gd name="T2" fmla="*/ 144 w 71"/>
                <a:gd name="T3" fmla="*/ 6 h 79"/>
                <a:gd name="T4" fmla="*/ 148 w 71"/>
                <a:gd name="T5" fmla="*/ 17 h 79"/>
                <a:gd name="T6" fmla="*/ 15 w 71"/>
                <a:gd name="T7" fmla="*/ 6 h 79"/>
                <a:gd name="T8" fmla="*/ 60 w 71"/>
                <a:gd name="T9" fmla="*/ 0 h 79"/>
                <a:gd name="T10" fmla="*/ 90 w 71"/>
                <a:gd name="T11" fmla="*/ 6 h 79"/>
                <a:gd name="T12" fmla="*/ 135 w 71"/>
                <a:gd name="T13" fmla="*/ 21 h 79"/>
                <a:gd name="T14" fmla="*/ 15 w 71"/>
                <a:gd name="T15" fmla="*/ 6 h 79"/>
                <a:gd name="T16" fmla="*/ 0 w 71"/>
                <a:gd name="T17" fmla="*/ 10 h 79"/>
                <a:gd name="T18" fmla="*/ 10 w 71"/>
                <a:gd name="T19" fmla="*/ 6 h 79"/>
                <a:gd name="T20" fmla="*/ 6 w 71"/>
                <a:gd name="T21" fmla="*/ 21 h 79"/>
                <a:gd name="T22" fmla="*/ 133 w 71"/>
                <a:gd name="T23" fmla="*/ 27 h 79"/>
                <a:gd name="T24" fmla="*/ 17 w 71"/>
                <a:gd name="T25" fmla="*/ 118 h 79"/>
                <a:gd name="T26" fmla="*/ 133 w 71"/>
                <a:gd name="T27" fmla="*/ 27 h 79"/>
                <a:gd name="T28" fmla="*/ 108 w 71"/>
                <a:gd name="T29" fmla="*/ 102 h 79"/>
                <a:gd name="T30" fmla="*/ 85 w 71"/>
                <a:gd name="T31" fmla="*/ 95 h 79"/>
                <a:gd name="T32" fmla="*/ 85 w 71"/>
                <a:gd name="T33" fmla="*/ 89 h 79"/>
                <a:gd name="T34" fmla="*/ 123 w 71"/>
                <a:gd name="T35" fmla="*/ 83 h 79"/>
                <a:gd name="T36" fmla="*/ 85 w 71"/>
                <a:gd name="T37" fmla="*/ 89 h 79"/>
                <a:gd name="T38" fmla="*/ 123 w 71"/>
                <a:gd name="T39" fmla="*/ 73 h 79"/>
                <a:gd name="T40" fmla="*/ 85 w 71"/>
                <a:gd name="T41" fmla="*/ 66 h 79"/>
                <a:gd name="T42" fmla="*/ 52 w 71"/>
                <a:gd name="T43" fmla="*/ 108 h 79"/>
                <a:gd name="T44" fmla="*/ 48 w 71"/>
                <a:gd name="T45" fmla="*/ 89 h 79"/>
                <a:gd name="T46" fmla="*/ 29 w 71"/>
                <a:gd name="T47" fmla="*/ 85 h 79"/>
                <a:gd name="T48" fmla="*/ 79 w 71"/>
                <a:gd name="T49" fmla="*/ 83 h 79"/>
                <a:gd name="T50" fmla="*/ 54 w 71"/>
                <a:gd name="T51" fmla="*/ 83 h 79"/>
                <a:gd name="T52" fmla="*/ 27 w 71"/>
                <a:gd name="T53" fmla="*/ 46 h 79"/>
                <a:gd name="T54" fmla="*/ 79 w 71"/>
                <a:gd name="T55" fmla="*/ 35 h 79"/>
                <a:gd name="T56" fmla="*/ 27 w 71"/>
                <a:gd name="T57" fmla="*/ 46 h 79"/>
                <a:gd name="T58" fmla="*/ 10 w 71"/>
                <a:gd name="T59" fmla="*/ 135 h 79"/>
                <a:gd name="T60" fmla="*/ 142 w 71"/>
                <a:gd name="T61" fmla="*/ 125 h 79"/>
                <a:gd name="T62" fmla="*/ 65 w 71"/>
                <a:gd name="T63" fmla="*/ 139 h 79"/>
                <a:gd name="T64" fmla="*/ 33 w 71"/>
                <a:gd name="T65" fmla="*/ 164 h 79"/>
                <a:gd name="T66" fmla="*/ 65 w 71"/>
                <a:gd name="T67" fmla="*/ 139 h 79"/>
                <a:gd name="T68" fmla="*/ 100 w 71"/>
                <a:gd name="T69" fmla="*/ 164 h 79"/>
                <a:gd name="T70" fmla="*/ 100 w 71"/>
                <a:gd name="T71" fmla="*/ 139 h 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669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964406" y="4903317"/>
            <a:ext cx="33218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代表作品及由来</a:t>
            </a:r>
            <a:endParaRPr lang="en-US" altLang="zh-CN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/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1991180" y="3508053"/>
            <a:ext cx="1354858" cy="1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594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zh-CN" sz="7594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1446609" y="4724723"/>
            <a:ext cx="2357438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12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46" grpId="0" animBg="1"/>
      <p:bldP spid="6147" grpId="0" animBg="1"/>
      <p:bldP spid="6149" grpId="0"/>
      <p:bldP spid="6150" grpId="0"/>
      <p:bldP spid="61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3A8128-ACA3-299B-EC9D-078AE104523F}"/>
              </a:ext>
            </a:extLst>
          </p:cNvPr>
          <p:cNvSpPr txBox="1"/>
          <p:nvPr/>
        </p:nvSpPr>
        <p:spPr>
          <a:xfrm>
            <a:off x="452711" y="447973"/>
            <a:ext cx="34563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9C3535"/>
                </a:solidFill>
              </a:rPr>
              <a:t>代表作品</a:t>
            </a:r>
            <a:endParaRPr lang="en-US" altLang="zh-CN" sz="2800" b="1" dirty="0">
              <a:solidFill>
                <a:srgbClr val="9C3535"/>
              </a:solidFill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bg1"/>
                </a:solidFill>
              </a:rPr>
              <a:t>兰博基尼 </a:t>
            </a:r>
            <a:r>
              <a:rPr lang="en-US" altLang="zh-CN" b="1" dirty="0">
                <a:solidFill>
                  <a:schemeClr val="bg1"/>
                </a:solidFill>
              </a:rPr>
              <a:t>-MiuraP400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3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43"/>
          <p:cNvGrpSpPr/>
          <p:nvPr/>
        </p:nvGrpSpPr>
        <p:grpSpPr>
          <a:xfrm>
            <a:off x="884759" y="1187079"/>
            <a:ext cx="876637" cy="876637"/>
            <a:chOff x="3245823" y="3429000"/>
            <a:chExt cx="831273" cy="831273"/>
          </a:xfrm>
          <a:solidFill>
            <a:schemeClr val="bg1"/>
          </a:solidFill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grpFill/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Text Placeholder 2"/>
          <p:cNvSpPr txBox="1">
            <a:spLocks/>
          </p:cNvSpPr>
          <p:nvPr/>
        </p:nvSpPr>
        <p:spPr>
          <a:xfrm>
            <a:off x="1749991" y="869641"/>
            <a:ext cx="10944080" cy="5946756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	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兰博基尼所以能在车坛上独树一帜，其前卫的造型应居首功。而担纲捉刀就是博通设计公司的首席设计师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Marcello Gandini,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他有个同业称羡的称号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―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天才车身设计师。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1965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年，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27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岁的他进入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博通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公司，主掌设计的第二年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(1966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年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)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就推出首场好戏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―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超级跑车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Miura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，接下来的</a:t>
            </a:r>
            <a:r>
              <a:rPr lang="en-US" altLang="zh-CN" sz="2000" b="1" dirty="0" err="1">
                <a:solidFill>
                  <a:srgbClr val="9C3535"/>
                </a:solidFill>
                <a:latin typeface="Helvetica Neue"/>
              </a:rPr>
              <a:t>Marzal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、</a:t>
            </a:r>
            <a:r>
              <a:rPr lang="en-US" altLang="zh-CN" sz="2000" b="1" dirty="0" err="1">
                <a:solidFill>
                  <a:srgbClr val="9C3535"/>
                </a:solidFill>
                <a:latin typeface="Helvetica Neue"/>
              </a:rPr>
              <a:t>Urraco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、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Bravo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及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Espada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更是连台好戏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, 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轰动了全世界车坛。</a:t>
            </a:r>
          </a:p>
          <a:p>
            <a:pPr algn="l"/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	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以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Miura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掀起的惊叹旋风尚未完全止息，一辆标榜“突破传统，无暇回顾”的</a:t>
            </a:r>
            <a:r>
              <a:rPr lang="en-US" altLang="zh-CN" sz="2000" b="1" dirty="0" err="1">
                <a:solidFill>
                  <a:srgbClr val="9C3535"/>
                </a:solidFill>
                <a:latin typeface="Helvetica Neue"/>
              </a:rPr>
              <a:t>Countach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 Prototype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已具雏型，厂方代号“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112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计划”的</a:t>
            </a:r>
            <a:r>
              <a:rPr lang="en-US" altLang="zh-CN" sz="2000" b="1" dirty="0" err="1">
                <a:solidFill>
                  <a:srgbClr val="9C3535"/>
                </a:solidFill>
                <a:latin typeface="Helvetica Neue"/>
              </a:rPr>
              <a:t>Countach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，在意大利语里的意思是“惊奇”，而依我们这儿车迷的说法，即是“哇！”，当然还要加个大大的“！”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.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旷世不朽之作</a:t>
            </a:r>
            <a:r>
              <a:rPr lang="en-US" altLang="zh-CN" sz="2000" b="1" dirty="0" err="1">
                <a:solidFill>
                  <a:srgbClr val="9C3535"/>
                </a:solidFill>
                <a:latin typeface="Helvetica Neue"/>
              </a:rPr>
              <a:t>Countach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则是这位设计大师鬼斧神工的纯精演出。特别是</a:t>
            </a:r>
            <a:r>
              <a:rPr lang="en-US" altLang="zh-CN" sz="2000" b="1" dirty="0" err="1">
                <a:solidFill>
                  <a:srgbClr val="9C3535"/>
                </a:solidFill>
                <a:latin typeface="Helvetica Neue"/>
              </a:rPr>
              <a:t>Countach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向上方垂直开启的两扇车门，并不是“鸥翼式”设计，而系甘迪尼的独门巧思“刀鉴式”，也正因此，</a:t>
            </a:r>
            <a:r>
              <a:rPr lang="en-US" altLang="zh-CN" sz="2000" b="1" dirty="0" err="1">
                <a:solidFill>
                  <a:srgbClr val="9C3535"/>
                </a:solidFill>
                <a:latin typeface="Helvetica Neue"/>
              </a:rPr>
              <a:t>Countach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得以获致左看成峰，右看为岭，百看不厌的超凡脱俗、怪异出众的形象。</a:t>
            </a:r>
          </a:p>
          <a:p>
            <a:pPr algn="l"/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	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美国人“天才售车员”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----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艾科卡，第一眼看到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兰博基尼</a:t>
            </a:r>
            <a:r>
              <a:rPr lang="en-US" altLang="zh-CN" sz="2000" b="1" dirty="0" err="1">
                <a:solidFill>
                  <a:srgbClr val="9C3535"/>
                </a:solidFill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Countach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，就被它深深吸引，“我爱上了这部车，甚至连公司也买了下来。”。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1987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年底，艾科卡主持的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克莱斯勒汽车公司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，以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2500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万美金，买下这家意大利的超级跑车制造厂</a:t>
            </a:r>
            <a:r>
              <a:rPr lang="en-US" altLang="zh-CN" sz="2000" b="1" dirty="0">
                <a:solidFill>
                  <a:srgbClr val="9C3535"/>
                </a:solidFill>
                <a:latin typeface="Helvetica Neue"/>
              </a:rPr>
              <a:t>―</a:t>
            </a:r>
            <a:r>
              <a:rPr lang="zh-CN" altLang="en-US" sz="2000" b="1" dirty="0">
                <a:solidFill>
                  <a:srgbClr val="9C3535"/>
                </a:solidFill>
                <a:latin typeface="Helvetica Neue"/>
              </a:rPr>
              <a:t>兰伯基尼。</a:t>
            </a:r>
          </a:p>
        </p:txBody>
      </p:sp>
    </p:spTree>
    <p:extLst>
      <p:ext uri="{BB962C8B-B14F-4D97-AF65-F5344CB8AC3E}">
        <p14:creationId xmlns:p14="http://schemas.microsoft.com/office/powerpoint/2010/main" val="14197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85AF8A-FD81-AE45-6B8B-885B659E163D}"/>
              </a:ext>
            </a:extLst>
          </p:cNvPr>
          <p:cNvSpPr txBox="1"/>
          <p:nvPr/>
        </p:nvSpPr>
        <p:spPr>
          <a:xfrm>
            <a:off x="308695" y="5416525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参考文献及网址：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百度百科；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兰博基尼官网：</a:t>
            </a:r>
            <a:r>
              <a:rPr lang="en-US" altLang="zh-CN" b="1" dirty="0">
                <a:solidFill>
                  <a:schemeClr val="bg1"/>
                </a:solidFill>
              </a:rPr>
              <a:t>https://www.lamborghini.com/</a:t>
            </a:r>
          </a:p>
        </p:txBody>
      </p:sp>
    </p:spTree>
    <p:extLst>
      <p:ext uri="{BB962C8B-B14F-4D97-AF65-F5344CB8AC3E}">
        <p14:creationId xmlns:p14="http://schemas.microsoft.com/office/powerpoint/2010/main" val="362880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33591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2017769"/>
            <a:ext cx="3299296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10332" y="87045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2109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41157" y="807692"/>
            <a:ext cx="3331046" cy="456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个人概况</a:t>
            </a: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10332" y="1739975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2109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41157" y="1677209"/>
            <a:ext cx="3525386" cy="456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10332" y="260949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2109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53428" y="1664947"/>
            <a:ext cx="3525386" cy="456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部分作品展示</a:t>
            </a:r>
          </a:p>
        </p:txBody>
      </p:sp>
      <p:sp>
        <p:nvSpPr>
          <p:cNvPr id="27" name="MH_Entry_4"/>
          <p:cNvSpPr/>
          <p:nvPr>
            <p:custDataLst>
              <p:tags r:id="rId9"/>
            </p:custDataLst>
          </p:nvPr>
        </p:nvSpPr>
        <p:spPr>
          <a:xfrm>
            <a:off x="5421263" y="3299203"/>
            <a:ext cx="3525386" cy="456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-10808" y="0"/>
            <a:ext cx="12880367" cy="7232650"/>
          </a:xfrm>
          <a:custGeom>
            <a:avLst/>
            <a:gdLst>
              <a:gd name="T0" fmla="*/ 0 w 5734"/>
              <a:gd name="T1" fmla="*/ 0 h 931"/>
              <a:gd name="T2" fmla="*/ 167 w 5734"/>
              <a:gd name="T3" fmla="*/ 73 h 931"/>
              <a:gd name="T4" fmla="*/ 340 w 5734"/>
              <a:gd name="T5" fmla="*/ 143 h 931"/>
              <a:gd name="T6" fmla="*/ 522 w 5734"/>
              <a:gd name="T7" fmla="*/ 206 h 931"/>
              <a:gd name="T8" fmla="*/ 711 w 5734"/>
              <a:gd name="T9" fmla="*/ 266 h 931"/>
              <a:gd name="T10" fmla="*/ 907 w 5734"/>
              <a:gd name="T11" fmla="*/ 320 h 931"/>
              <a:gd name="T12" fmla="*/ 1109 w 5734"/>
              <a:gd name="T13" fmla="*/ 369 h 931"/>
              <a:gd name="T14" fmla="*/ 1315 w 5734"/>
              <a:gd name="T15" fmla="*/ 415 h 931"/>
              <a:gd name="T16" fmla="*/ 1529 w 5734"/>
              <a:gd name="T17" fmla="*/ 455 h 931"/>
              <a:gd name="T18" fmla="*/ 1746 w 5734"/>
              <a:gd name="T19" fmla="*/ 490 h 931"/>
              <a:gd name="T20" fmla="*/ 1966 w 5734"/>
              <a:gd name="T21" fmla="*/ 520 h 931"/>
              <a:gd name="T22" fmla="*/ 2189 w 5734"/>
              <a:gd name="T23" fmla="*/ 544 h 931"/>
              <a:gd name="T24" fmla="*/ 2416 w 5734"/>
              <a:gd name="T25" fmla="*/ 563 h 931"/>
              <a:gd name="T26" fmla="*/ 2644 w 5734"/>
              <a:gd name="T27" fmla="*/ 579 h 931"/>
              <a:gd name="T28" fmla="*/ 2873 w 5734"/>
              <a:gd name="T29" fmla="*/ 588 h 931"/>
              <a:gd name="T30" fmla="*/ 3104 w 5734"/>
              <a:gd name="T31" fmla="*/ 593 h 931"/>
              <a:gd name="T32" fmla="*/ 3336 w 5734"/>
              <a:gd name="T33" fmla="*/ 591 h 931"/>
              <a:gd name="T34" fmla="*/ 3567 w 5734"/>
              <a:gd name="T35" fmla="*/ 586 h 931"/>
              <a:gd name="T36" fmla="*/ 3798 w 5734"/>
              <a:gd name="T37" fmla="*/ 576 h 931"/>
              <a:gd name="T38" fmla="*/ 4025 w 5734"/>
              <a:gd name="T39" fmla="*/ 560 h 931"/>
              <a:gd name="T40" fmla="*/ 4253 w 5734"/>
              <a:gd name="T41" fmla="*/ 539 h 931"/>
              <a:gd name="T42" fmla="*/ 4477 w 5734"/>
              <a:gd name="T43" fmla="*/ 511 h 931"/>
              <a:gd name="T44" fmla="*/ 4698 w 5734"/>
              <a:gd name="T45" fmla="*/ 479 h 931"/>
              <a:gd name="T46" fmla="*/ 4915 w 5734"/>
              <a:gd name="T47" fmla="*/ 443 h 931"/>
              <a:gd name="T48" fmla="*/ 5127 w 5734"/>
              <a:gd name="T49" fmla="*/ 401 h 931"/>
              <a:gd name="T50" fmla="*/ 5335 w 5734"/>
              <a:gd name="T51" fmla="*/ 352 h 931"/>
              <a:gd name="T52" fmla="*/ 5538 w 5734"/>
              <a:gd name="T53" fmla="*/ 299 h 931"/>
              <a:gd name="T54" fmla="*/ 5734 w 5734"/>
              <a:gd name="T55" fmla="*/ 240 h 931"/>
              <a:gd name="T56" fmla="*/ 5734 w 5734"/>
              <a:gd name="T57" fmla="*/ 931 h 931"/>
              <a:gd name="T58" fmla="*/ 0 w 5734"/>
              <a:gd name="T59" fmla="*/ 931 h 931"/>
              <a:gd name="T60" fmla="*/ 0 w 5734"/>
              <a:gd name="T6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34" h="931">
                <a:moveTo>
                  <a:pt x="0" y="0"/>
                </a:moveTo>
                <a:lnTo>
                  <a:pt x="167" y="73"/>
                </a:lnTo>
                <a:lnTo>
                  <a:pt x="340" y="143"/>
                </a:lnTo>
                <a:lnTo>
                  <a:pt x="522" y="206"/>
                </a:lnTo>
                <a:lnTo>
                  <a:pt x="711" y="266"/>
                </a:lnTo>
                <a:lnTo>
                  <a:pt x="907" y="320"/>
                </a:lnTo>
                <a:lnTo>
                  <a:pt x="1109" y="369"/>
                </a:lnTo>
                <a:lnTo>
                  <a:pt x="1315" y="415"/>
                </a:lnTo>
                <a:lnTo>
                  <a:pt x="1529" y="455"/>
                </a:lnTo>
                <a:lnTo>
                  <a:pt x="1746" y="490"/>
                </a:lnTo>
                <a:lnTo>
                  <a:pt x="1966" y="520"/>
                </a:lnTo>
                <a:lnTo>
                  <a:pt x="2189" y="544"/>
                </a:lnTo>
                <a:lnTo>
                  <a:pt x="2416" y="563"/>
                </a:lnTo>
                <a:lnTo>
                  <a:pt x="2644" y="579"/>
                </a:lnTo>
                <a:lnTo>
                  <a:pt x="2873" y="588"/>
                </a:lnTo>
                <a:lnTo>
                  <a:pt x="3104" y="593"/>
                </a:lnTo>
                <a:lnTo>
                  <a:pt x="3336" y="591"/>
                </a:lnTo>
                <a:lnTo>
                  <a:pt x="3567" y="586"/>
                </a:lnTo>
                <a:lnTo>
                  <a:pt x="3798" y="576"/>
                </a:lnTo>
                <a:lnTo>
                  <a:pt x="4025" y="560"/>
                </a:lnTo>
                <a:lnTo>
                  <a:pt x="4253" y="539"/>
                </a:lnTo>
                <a:lnTo>
                  <a:pt x="4477" y="511"/>
                </a:lnTo>
                <a:lnTo>
                  <a:pt x="4698" y="479"/>
                </a:lnTo>
                <a:lnTo>
                  <a:pt x="4915" y="443"/>
                </a:lnTo>
                <a:lnTo>
                  <a:pt x="5127" y="401"/>
                </a:lnTo>
                <a:lnTo>
                  <a:pt x="5335" y="352"/>
                </a:lnTo>
                <a:lnTo>
                  <a:pt x="5538" y="299"/>
                </a:lnTo>
                <a:lnTo>
                  <a:pt x="5734" y="240"/>
                </a:lnTo>
                <a:lnTo>
                  <a:pt x="5734" y="931"/>
                </a:lnTo>
                <a:lnTo>
                  <a:pt x="0" y="93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-10808" y="4703022"/>
            <a:ext cx="12880367" cy="2529627"/>
          </a:xfrm>
          <a:custGeom>
            <a:avLst/>
            <a:gdLst>
              <a:gd name="T0" fmla="*/ 5734 w 5734"/>
              <a:gd name="T1" fmla="*/ 0 h 719"/>
              <a:gd name="T2" fmla="*/ 5734 w 5734"/>
              <a:gd name="T3" fmla="*/ 719 h 719"/>
              <a:gd name="T4" fmla="*/ 0 w 5734"/>
              <a:gd name="T5" fmla="*/ 719 h 719"/>
              <a:gd name="T6" fmla="*/ 0 w 5734"/>
              <a:gd name="T7" fmla="*/ 71 h 719"/>
              <a:gd name="T8" fmla="*/ 230 w 5734"/>
              <a:gd name="T9" fmla="*/ 131 h 719"/>
              <a:gd name="T10" fmla="*/ 459 w 5734"/>
              <a:gd name="T11" fmla="*/ 185 h 719"/>
              <a:gd name="T12" fmla="*/ 690 w 5734"/>
              <a:gd name="T13" fmla="*/ 236 h 719"/>
              <a:gd name="T14" fmla="*/ 921 w 5734"/>
              <a:gd name="T15" fmla="*/ 281 h 719"/>
              <a:gd name="T16" fmla="*/ 1154 w 5734"/>
              <a:gd name="T17" fmla="*/ 323 h 719"/>
              <a:gd name="T18" fmla="*/ 1389 w 5734"/>
              <a:gd name="T19" fmla="*/ 358 h 719"/>
              <a:gd name="T20" fmla="*/ 1627 w 5734"/>
              <a:gd name="T21" fmla="*/ 390 h 719"/>
              <a:gd name="T22" fmla="*/ 1865 w 5734"/>
              <a:gd name="T23" fmla="*/ 416 h 719"/>
              <a:gd name="T24" fmla="*/ 2105 w 5734"/>
              <a:gd name="T25" fmla="*/ 435 h 719"/>
              <a:gd name="T26" fmla="*/ 2348 w 5734"/>
              <a:gd name="T27" fmla="*/ 449 h 719"/>
              <a:gd name="T28" fmla="*/ 2593 w 5734"/>
              <a:gd name="T29" fmla="*/ 456 h 719"/>
              <a:gd name="T30" fmla="*/ 2842 w 5734"/>
              <a:gd name="T31" fmla="*/ 456 h 719"/>
              <a:gd name="T32" fmla="*/ 3094 w 5734"/>
              <a:gd name="T33" fmla="*/ 451 h 719"/>
              <a:gd name="T34" fmla="*/ 3348 w 5734"/>
              <a:gd name="T35" fmla="*/ 439 h 719"/>
              <a:gd name="T36" fmla="*/ 3605 w 5734"/>
              <a:gd name="T37" fmla="*/ 420 h 719"/>
              <a:gd name="T38" fmla="*/ 3868 w 5734"/>
              <a:gd name="T39" fmla="*/ 393 h 719"/>
              <a:gd name="T40" fmla="*/ 4132 w 5734"/>
              <a:gd name="T41" fmla="*/ 358 h 719"/>
              <a:gd name="T42" fmla="*/ 4402 w 5734"/>
              <a:gd name="T43" fmla="*/ 316 h 719"/>
              <a:gd name="T44" fmla="*/ 4675 w 5734"/>
              <a:gd name="T45" fmla="*/ 266 h 719"/>
              <a:gd name="T46" fmla="*/ 4953 w 5734"/>
              <a:gd name="T47" fmla="*/ 208 h 719"/>
              <a:gd name="T48" fmla="*/ 5235 w 5734"/>
              <a:gd name="T49" fmla="*/ 141 h 719"/>
              <a:gd name="T50" fmla="*/ 5349 w 5734"/>
              <a:gd name="T51" fmla="*/ 113 h 719"/>
              <a:gd name="T52" fmla="*/ 5456 w 5734"/>
              <a:gd name="T53" fmla="*/ 85 h 719"/>
              <a:gd name="T54" fmla="*/ 5556 w 5734"/>
              <a:gd name="T55" fmla="*/ 57 h 719"/>
              <a:gd name="T56" fmla="*/ 5648 w 5734"/>
              <a:gd name="T57" fmla="*/ 29 h 719"/>
              <a:gd name="T58" fmla="*/ 5734 w 5734"/>
              <a:gd name="T59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734" h="719">
                <a:moveTo>
                  <a:pt x="5734" y="0"/>
                </a:moveTo>
                <a:lnTo>
                  <a:pt x="5734" y="719"/>
                </a:lnTo>
                <a:lnTo>
                  <a:pt x="0" y="719"/>
                </a:lnTo>
                <a:lnTo>
                  <a:pt x="0" y="71"/>
                </a:lnTo>
                <a:lnTo>
                  <a:pt x="230" y="131"/>
                </a:lnTo>
                <a:lnTo>
                  <a:pt x="459" y="185"/>
                </a:lnTo>
                <a:lnTo>
                  <a:pt x="690" y="236"/>
                </a:lnTo>
                <a:lnTo>
                  <a:pt x="921" y="281"/>
                </a:lnTo>
                <a:lnTo>
                  <a:pt x="1154" y="323"/>
                </a:lnTo>
                <a:lnTo>
                  <a:pt x="1389" y="358"/>
                </a:lnTo>
                <a:lnTo>
                  <a:pt x="1627" y="390"/>
                </a:lnTo>
                <a:lnTo>
                  <a:pt x="1865" y="416"/>
                </a:lnTo>
                <a:lnTo>
                  <a:pt x="2105" y="435"/>
                </a:lnTo>
                <a:lnTo>
                  <a:pt x="2348" y="449"/>
                </a:lnTo>
                <a:lnTo>
                  <a:pt x="2593" y="456"/>
                </a:lnTo>
                <a:lnTo>
                  <a:pt x="2842" y="456"/>
                </a:lnTo>
                <a:lnTo>
                  <a:pt x="3094" y="451"/>
                </a:lnTo>
                <a:lnTo>
                  <a:pt x="3348" y="439"/>
                </a:lnTo>
                <a:lnTo>
                  <a:pt x="3605" y="420"/>
                </a:lnTo>
                <a:lnTo>
                  <a:pt x="3868" y="393"/>
                </a:lnTo>
                <a:lnTo>
                  <a:pt x="4132" y="358"/>
                </a:lnTo>
                <a:lnTo>
                  <a:pt x="4402" y="316"/>
                </a:lnTo>
                <a:lnTo>
                  <a:pt x="4675" y="266"/>
                </a:lnTo>
                <a:lnTo>
                  <a:pt x="4953" y="208"/>
                </a:lnTo>
                <a:lnTo>
                  <a:pt x="5235" y="141"/>
                </a:lnTo>
                <a:lnTo>
                  <a:pt x="5349" y="113"/>
                </a:lnTo>
                <a:lnTo>
                  <a:pt x="5456" y="85"/>
                </a:lnTo>
                <a:lnTo>
                  <a:pt x="5556" y="57"/>
                </a:lnTo>
                <a:lnTo>
                  <a:pt x="5648" y="29"/>
                </a:lnTo>
                <a:lnTo>
                  <a:pt x="5734" y="0"/>
                </a:lnTo>
                <a:close/>
              </a:path>
            </a:pathLst>
          </a:custGeom>
          <a:solidFill>
            <a:srgbClr val="9C3535">
              <a:alpha val="6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MH_Entry_3">
            <a:extLst>
              <a:ext uri="{FF2B5EF4-FFF2-40B4-BE49-F238E27FC236}">
                <a16:creationId xmlns:a16="http://schemas.microsoft.com/office/drawing/2014/main" id="{6B3E5070-270D-E572-ED2B-06D01D5563D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226477" y="2609491"/>
            <a:ext cx="3525386" cy="456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代表作品及由来</a:t>
            </a:r>
            <a:endParaRPr lang="en-US" altLang="zh-CN" sz="253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98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000">
        <p14:doors dir="ver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14" grpId="0" animBg="1"/>
      <p:bldP spid="1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46" name="Freeform 2"/>
          <p:cNvSpPr>
            <a:spLocks/>
          </p:cNvSpPr>
          <p:nvPr/>
        </p:nvSpPr>
        <p:spPr bwMode="auto">
          <a:xfrm>
            <a:off x="1" y="1030066"/>
            <a:ext cx="6201668" cy="6201668"/>
          </a:xfrm>
          <a:custGeom>
            <a:avLst/>
            <a:gdLst>
              <a:gd name="T0" fmla="*/ 3519151 w 1386"/>
              <a:gd name="T1" fmla="*/ 4410075 h 1386"/>
              <a:gd name="T2" fmla="*/ 4410075 w 1386"/>
              <a:gd name="T3" fmla="*/ 2497770 h 1386"/>
              <a:gd name="T4" fmla="*/ 1912305 w 1386"/>
              <a:gd name="T5" fmla="*/ 0 h 1386"/>
              <a:gd name="T6" fmla="*/ 0 w 1386"/>
              <a:gd name="T7" fmla="*/ 890924 h 1386"/>
              <a:gd name="T8" fmla="*/ 0 w 1386"/>
              <a:gd name="T9" fmla="*/ 4104615 h 1386"/>
              <a:gd name="T10" fmla="*/ 0 w 1386"/>
              <a:gd name="T11" fmla="*/ 4410075 h 1386"/>
              <a:gd name="T12" fmla="*/ 305460 w 1386"/>
              <a:gd name="T13" fmla="*/ 4410075 h 1386"/>
              <a:gd name="T14" fmla="*/ 3519151 w 1386"/>
              <a:gd name="T15" fmla="*/ 4410075 h 13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86" h="1386">
                <a:moveTo>
                  <a:pt x="1106" y="1386"/>
                </a:moveTo>
                <a:cubicBezTo>
                  <a:pt x="1277" y="1242"/>
                  <a:pt x="1386" y="1026"/>
                  <a:pt x="1386" y="785"/>
                </a:cubicBezTo>
                <a:cubicBezTo>
                  <a:pt x="1386" y="351"/>
                  <a:pt x="1034" y="0"/>
                  <a:pt x="601" y="0"/>
                </a:cubicBezTo>
                <a:cubicBezTo>
                  <a:pt x="360" y="0"/>
                  <a:pt x="144" y="109"/>
                  <a:pt x="0" y="280"/>
                </a:cubicBezTo>
                <a:cubicBezTo>
                  <a:pt x="0" y="1290"/>
                  <a:pt x="0" y="1290"/>
                  <a:pt x="0" y="1290"/>
                </a:cubicBezTo>
                <a:cubicBezTo>
                  <a:pt x="0" y="1386"/>
                  <a:pt x="0" y="1386"/>
                  <a:pt x="0" y="1386"/>
                </a:cubicBezTo>
                <a:cubicBezTo>
                  <a:pt x="96" y="1386"/>
                  <a:pt x="96" y="1386"/>
                  <a:pt x="96" y="1386"/>
                </a:cubicBezTo>
                <a:lnTo>
                  <a:pt x="1106" y="1386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>
            <a:noFill/>
          </a:ln>
        </p:spPr>
        <p:txBody>
          <a:bodyPr/>
          <a:lstStyle/>
          <a:p>
            <a:endParaRPr lang="zh-CN" altLang="en-US" sz="266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Freeform 3"/>
          <p:cNvSpPr>
            <a:spLocks/>
          </p:cNvSpPr>
          <p:nvPr/>
        </p:nvSpPr>
        <p:spPr bwMode="auto">
          <a:xfrm>
            <a:off x="0" y="1853828"/>
            <a:ext cx="5377905" cy="5377905"/>
          </a:xfrm>
          <a:custGeom>
            <a:avLst/>
            <a:gdLst>
              <a:gd name="T0" fmla="*/ 1912144 w 1202"/>
              <a:gd name="T1" fmla="*/ 0 h 1202"/>
              <a:gd name="T2" fmla="*/ 0 w 1202"/>
              <a:gd name="T3" fmla="*/ 1912144 h 1202"/>
              <a:gd name="T4" fmla="*/ 0 w 1202"/>
              <a:gd name="T5" fmla="*/ 3824288 h 1202"/>
              <a:gd name="T6" fmla="*/ 1912144 w 1202"/>
              <a:gd name="T7" fmla="*/ 3824288 h 1202"/>
              <a:gd name="T8" fmla="*/ 3824288 w 1202"/>
              <a:gd name="T9" fmla="*/ 1912144 h 1202"/>
              <a:gd name="T10" fmla="*/ 1912144 w 1202"/>
              <a:gd name="T11" fmla="*/ 0 h 1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cubicBezTo>
                  <a:pt x="269" y="0"/>
                  <a:pt x="0" y="269"/>
                  <a:pt x="0" y="601"/>
                </a:cubicBezTo>
                <a:cubicBezTo>
                  <a:pt x="0" y="1202"/>
                  <a:pt x="0" y="1202"/>
                  <a:pt x="0" y="1202"/>
                </a:cubicBezTo>
                <a:cubicBezTo>
                  <a:pt x="601" y="1202"/>
                  <a:pt x="601" y="1202"/>
                  <a:pt x="601" y="1202"/>
                </a:cubicBezTo>
                <a:cubicBezTo>
                  <a:pt x="933" y="1202"/>
                  <a:pt x="1202" y="933"/>
                  <a:pt x="1202" y="601"/>
                </a:cubicBezTo>
                <a:cubicBezTo>
                  <a:pt x="1202" y="269"/>
                  <a:pt x="933" y="0"/>
                  <a:pt x="601" y="0"/>
                </a:cubicBezTo>
                <a:close/>
              </a:path>
            </a:pathLst>
          </a:custGeom>
          <a:solidFill>
            <a:schemeClr val="accent1">
              <a:alpha val="70195"/>
            </a:schemeClr>
          </a:solidFill>
          <a:ln>
            <a:noFill/>
          </a:ln>
        </p:spPr>
        <p:txBody>
          <a:bodyPr/>
          <a:lstStyle/>
          <a:p>
            <a:endParaRPr lang="zh-CN" altLang="en-US" sz="2669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163468" y="2242271"/>
            <a:ext cx="817066" cy="817066"/>
            <a:chOff x="0" y="0"/>
            <a:chExt cx="366" cy="366"/>
          </a:xfrm>
        </p:grpSpPr>
        <p:sp>
          <p:nvSpPr>
            <p:cNvPr id="6152" name="Oval 5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3" name="Freeform 6"/>
            <p:cNvSpPr>
              <a:spLocks noEditPoints="1"/>
            </p:cNvSpPr>
            <p:nvPr/>
          </p:nvSpPr>
          <p:spPr bwMode="auto">
            <a:xfrm>
              <a:off x="108" y="100"/>
              <a:ext cx="148" cy="164"/>
            </a:xfrm>
            <a:custGeom>
              <a:avLst/>
              <a:gdLst>
                <a:gd name="T0" fmla="*/ 140 w 71"/>
                <a:gd name="T1" fmla="*/ 21 h 79"/>
                <a:gd name="T2" fmla="*/ 144 w 71"/>
                <a:gd name="T3" fmla="*/ 6 h 79"/>
                <a:gd name="T4" fmla="*/ 148 w 71"/>
                <a:gd name="T5" fmla="*/ 17 h 79"/>
                <a:gd name="T6" fmla="*/ 15 w 71"/>
                <a:gd name="T7" fmla="*/ 6 h 79"/>
                <a:gd name="T8" fmla="*/ 60 w 71"/>
                <a:gd name="T9" fmla="*/ 0 h 79"/>
                <a:gd name="T10" fmla="*/ 90 w 71"/>
                <a:gd name="T11" fmla="*/ 6 h 79"/>
                <a:gd name="T12" fmla="*/ 135 w 71"/>
                <a:gd name="T13" fmla="*/ 21 h 79"/>
                <a:gd name="T14" fmla="*/ 15 w 71"/>
                <a:gd name="T15" fmla="*/ 6 h 79"/>
                <a:gd name="T16" fmla="*/ 0 w 71"/>
                <a:gd name="T17" fmla="*/ 10 h 79"/>
                <a:gd name="T18" fmla="*/ 10 w 71"/>
                <a:gd name="T19" fmla="*/ 6 h 79"/>
                <a:gd name="T20" fmla="*/ 6 w 71"/>
                <a:gd name="T21" fmla="*/ 21 h 79"/>
                <a:gd name="T22" fmla="*/ 133 w 71"/>
                <a:gd name="T23" fmla="*/ 27 h 79"/>
                <a:gd name="T24" fmla="*/ 17 w 71"/>
                <a:gd name="T25" fmla="*/ 118 h 79"/>
                <a:gd name="T26" fmla="*/ 133 w 71"/>
                <a:gd name="T27" fmla="*/ 27 h 79"/>
                <a:gd name="T28" fmla="*/ 108 w 71"/>
                <a:gd name="T29" fmla="*/ 102 h 79"/>
                <a:gd name="T30" fmla="*/ 85 w 71"/>
                <a:gd name="T31" fmla="*/ 95 h 79"/>
                <a:gd name="T32" fmla="*/ 85 w 71"/>
                <a:gd name="T33" fmla="*/ 89 h 79"/>
                <a:gd name="T34" fmla="*/ 123 w 71"/>
                <a:gd name="T35" fmla="*/ 83 h 79"/>
                <a:gd name="T36" fmla="*/ 85 w 71"/>
                <a:gd name="T37" fmla="*/ 89 h 79"/>
                <a:gd name="T38" fmla="*/ 123 w 71"/>
                <a:gd name="T39" fmla="*/ 73 h 79"/>
                <a:gd name="T40" fmla="*/ 85 w 71"/>
                <a:gd name="T41" fmla="*/ 66 h 79"/>
                <a:gd name="T42" fmla="*/ 52 w 71"/>
                <a:gd name="T43" fmla="*/ 108 h 79"/>
                <a:gd name="T44" fmla="*/ 48 w 71"/>
                <a:gd name="T45" fmla="*/ 89 h 79"/>
                <a:gd name="T46" fmla="*/ 29 w 71"/>
                <a:gd name="T47" fmla="*/ 85 h 79"/>
                <a:gd name="T48" fmla="*/ 79 w 71"/>
                <a:gd name="T49" fmla="*/ 83 h 79"/>
                <a:gd name="T50" fmla="*/ 54 w 71"/>
                <a:gd name="T51" fmla="*/ 83 h 79"/>
                <a:gd name="T52" fmla="*/ 27 w 71"/>
                <a:gd name="T53" fmla="*/ 46 h 79"/>
                <a:gd name="T54" fmla="*/ 79 w 71"/>
                <a:gd name="T55" fmla="*/ 35 h 79"/>
                <a:gd name="T56" fmla="*/ 27 w 71"/>
                <a:gd name="T57" fmla="*/ 46 h 79"/>
                <a:gd name="T58" fmla="*/ 10 w 71"/>
                <a:gd name="T59" fmla="*/ 135 h 79"/>
                <a:gd name="T60" fmla="*/ 142 w 71"/>
                <a:gd name="T61" fmla="*/ 125 h 79"/>
                <a:gd name="T62" fmla="*/ 65 w 71"/>
                <a:gd name="T63" fmla="*/ 139 h 79"/>
                <a:gd name="T64" fmla="*/ 33 w 71"/>
                <a:gd name="T65" fmla="*/ 164 h 79"/>
                <a:gd name="T66" fmla="*/ 65 w 71"/>
                <a:gd name="T67" fmla="*/ 139 h 79"/>
                <a:gd name="T68" fmla="*/ 100 w 71"/>
                <a:gd name="T69" fmla="*/ 164 h 79"/>
                <a:gd name="T70" fmla="*/ 100 w 71"/>
                <a:gd name="T71" fmla="*/ 139 h 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669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964406" y="4903317"/>
            <a:ext cx="33218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个人概况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1991180" y="3508053"/>
            <a:ext cx="1354858" cy="1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7594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1446609" y="4724723"/>
            <a:ext cx="2357438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4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46" grpId="0" animBg="1"/>
      <p:bldP spid="6147" grpId="0" animBg="1"/>
      <p:bldP spid="6149" grpId="0"/>
      <p:bldP spid="6150" grpId="0"/>
      <p:bldP spid="61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"/>
          <p:cNvSpPr/>
          <p:nvPr/>
        </p:nvSpPr>
        <p:spPr>
          <a:xfrm>
            <a:off x="4028" y="2473664"/>
            <a:ext cx="12858043" cy="551228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dirty="0">
              <a:cs typeface="+mn-ea"/>
              <a:sym typeface="+mn-lt"/>
            </a:endParaRPr>
          </a:p>
        </p:txBody>
      </p:sp>
      <p:grpSp>
        <p:nvGrpSpPr>
          <p:cNvPr id="99" name="Group 43"/>
          <p:cNvGrpSpPr/>
          <p:nvPr/>
        </p:nvGrpSpPr>
        <p:grpSpPr>
          <a:xfrm>
            <a:off x="884759" y="1187079"/>
            <a:ext cx="876637" cy="876637"/>
            <a:chOff x="3245823" y="3429000"/>
            <a:chExt cx="831273" cy="831273"/>
          </a:xfrm>
          <a:solidFill>
            <a:schemeClr val="bg1"/>
          </a:solidFill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grpFill/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Text Placeholder 2"/>
          <p:cNvSpPr txBox="1">
            <a:spLocks/>
          </p:cNvSpPr>
          <p:nvPr/>
        </p:nvSpPr>
        <p:spPr>
          <a:xfrm>
            <a:off x="2091255" y="1527507"/>
            <a:ext cx="10314784" cy="244291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马塞罗</a:t>
            </a:r>
            <a:r>
              <a:rPr lang="en-US" altLang="zh-CN" sz="1800" dirty="0"/>
              <a:t>·</a:t>
            </a:r>
            <a:r>
              <a:rPr lang="zh-CN" altLang="en-US" sz="1800" dirty="0"/>
              <a:t>甘迪尼生于</a:t>
            </a:r>
            <a:r>
              <a:rPr lang="en-US" altLang="zh-CN" sz="1800" dirty="0"/>
              <a:t>1938</a:t>
            </a:r>
            <a:r>
              <a:rPr lang="zh-CN" altLang="en-US" sz="1800" dirty="0"/>
              <a:t>年，与乔治亚罗不仅同年出生，也是同门师兄弟。甘地尼是博通创始人吉奥瓦尼</a:t>
            </a:r>
            <a:r>
              <a:rPr lang="en-US" altLang="zh-CN" sz="1800" dirty="0"/>
              <a:t>·</a:t>
            </a:r>
            <a:r>
              <a:rPr lang="zh-CN" altLang="en-US" sz="1800" dirty="0"/>
              <a:t>博通之子努西奥</a:t>
            </a:r>
            <a:r>
              <a:rPr lang="en-US" altLang="zh-CN" sz="1800" dirty="0"/>
              <a:t>·</a:t>
            </a:r>
            <a:r>
              <a:rPr lang="zh-CN" altLang="en-US" sz="1800" dirty="0"/>
              <a:t>博通（</a:t>
            </a:r>
            <a:r>
              <a:rPr lang="en-US" altLang="zh-CN" sz="1800" dirty="0"/>
              <a:t>Nucci Bertone</a:t>
            </a:r>
            <a:r>
              <a:rPr lang="zh-CN" altLang="en-US" sz="1800" dirty="0"/>
              <a:t>）最宠爱的徒弟，博通形容他在跑车设计方面“简直是天才”。</a:t>
            </a:r>
          </a:p>
          <a:p>
            <a:r>
              <a:rPr lang="zh-CN" altLang="en-US" sz="1800" dirty="0"/>
              <a:t>甘迪尼设计了多款经典跑车，在整个</a:t>
            </a:r>
            <a:r>
              <a:rPr lang="en-US" altLang="zh-CN" sz="1800" dirty="0"/>
              <a:t>70</a:t>
            </a:r>
            <a:r>
              <a:rPr lang="zh-CN" altLang="en-US" sz="1800" dirty="0"/>
              <a:t>年代他的出色作品比努西奥本人的还要多，为建立博通公司的声誉立下汗马功劳。时至今日，还能数出一大批由他设计的脍炙人口的车款，如</a:t>
            </a:r>
            <a:r>
              <a:rPr lang="en-US" altLang="zh-CN" sz="1800" dirty="0"/>
              <a:t>Miura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Countach</a:t>
            </a:r>
            <a:r>
              <a:rPr lang="zh-CN" altLang="en-US" sz="1800" dirty="0"/>
              <a:t>，</a:t>
            </a:r>
            <a:r>
              <a:rPr lang="en-US" altLang="zh-CN" sz="1800" dirty="0"/>
              <a:t>Diablo</a:t>
            </a:r>
            <a:r>
              <a:rPr lang="zh-CN" altLang="en-US" sz="1800" dirty="0"/>
              <a:t>等等。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1471843" y="3645764"/>
            <a:ext cx="1696868" cy="236603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060167" y="3970481"/>
            <a:ext cx="2101364" cy="430695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9711361" y="3634800"/>
            <a:ext cx="1696868" cy="258532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9689511" y="3970481"/>
            <a:ext cx="2101364" cy="430695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</a:p>
        </p:txBody>
      </p:sp>
    </p:spTree>
    <p:extLst>
      <p:ext uri="{BB962C8B-B14F-4D97-AF65-F5344CB8AC3E}">
        <p14:creationId xmlns:p14="http://schemas.microsoft.com/office/powerpoint/2010/main" val="29393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7" grpId="0"/>
      <p:bldP spid="48" grpId="0"/>
      <p:bldP spid="57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46" name="Freeform 2"/>
          <p:cNvSpPr>
            <a:spLocks/>
          </p:cNvSpPr>
          <p:nvPr/>
        </p:nvSpPr>
        <p:spPr bwMode="auto">
          <a:xfrm>
            <a:off x="1" y="1030066"/>
            <a:ext cx="6201668" cy="6201668"/>
          </a:xfrm>
          <a:custGeom>
            <a:avLst/>
            <a:gdLst>
              <a:gd name="T0" fmla="*/ 3519151 w 1386"/>
              <a:gd name="T1" fmla="*/ 4410075 h 1386"/>
              <a:gd name="T2" fmla="*/ 4410075 w 1386"/>
              <a:gd name="T3" fmla="*/ 2497770 h 1386"/>
              <a:gd name="T4" fmla="*/ 1912305 w 1386"/>
              <a:gd name="T5" fmla="*/ 0 h 1386"/>
              <a:gd name="T6" fmla="*/ 0 w 1386"/>
              <a:gd name="T7" fmla="*/ 890924 h 1386"/>
              <a:gd name="T8" fmla="*/ 0 w 1386"/>
              <a:gd name="T9" fmla="*/ 4104615 h 1386"/>
              <a:gd name="T10" fmla="*/ 0 w 1386"/>
              <a:gd name="T11" fmla="*/ 4410075 h 1386"/>
              <a:gd name="T12" fmla="*/ 305460 w 1386"/>
              <a:gd name="T13" fmla="*/ 4410075 h 1386"/>
              <a:gd name="T14" fmla="*/ 3519151 w 1386"/>
              <a:gd name="T15" fmla="*/ 4410075 h 13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86" h="1386">
                <a:moveTo>
                  <a:pt x="1106" y="1386"/>
                </a:moveTo>
                <a:cubicBezTo>
                  <a:pt x="1277" y="1242"/>
                  <a:pt x="1386" y="1026"/>
                  <a:pt x="1386" y="785"/>
                </a:cubicBezTo>
                <a:cubicBezTo>
                  <a:pt x="1386" y="351"/>
                  <a:pt x="1034" y="0"/>
                  <a:pt x="601" y="0"/>
                </a:cubicBezTo>
                <a:cubicBezTo>
                  <a:pt x="360" y="0"/>
                  <a:pt x="144" y="109"/>
                  <a:pt x="0" y="280"/>
                </a:cubicBezTo>
                <a:cubicBezTo>
                  <a:pt x="0" y="1290"/>
                  <a:pt x="0" y="1290"/>
                  <a:pt x="0" y="1290"/>
                </a:cubicBezTo>
                <a:cubicBezTo>
                  <a:pt x="0" y="1386"/>
                  <a:pt x="0" y="1386"/>
                  <a:pt x="0" y="1386"/>
                </a:cubicBezTo>
                <a:cubicBezTo>
                  <a:pt x="96" y="1386"/>
                  <a:pt x="96" y="1386"/>
                  <a:pt x="96" y="1386"/>
                </a:cubicBezTo>
                <a:lnTo>
                  <a:pt x="1106" y="1386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>
            <a:noFill/>
          </a:ln>
        </p:spPr>
        <p:txBody>
          <a:bodyPr/>
          <a:lstStyle/>
          <a:p>
            <a:endParaRPr lang="zh-CN" altLang="en-US" sz="266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Freeform 3"/>
          <p:cNvSpPr>
            <a:spLocks/>
          </p:cNvSpPr>
          <p:nvPr/>
        </p:nvSpPr>
        <p:spPr bwMode="auto">
          <a:xfrm>
            <a:off x="0" y="1853828"/>
            <a:ext cx="5377905" cy="5377905"/>
          </a:xfrm>
          <a:custGeom>
            <a:avLst/>
            <a:gdLst>
              <a:gd name="T0" fmla="*/ 1912144 w 1202"/>
              <a:gd name="T1" fmla="*/ 0 h 1202"/>
              <a:gd name="T2" fmla="*/ 0 w 1202"/>
              <a:gd name="T3" fmla="*/ 1912144 h 1202"/>
              <a:gd name="T4" fmla="*/ 0 w 1202"/>
              <a:gd name="T5" fmla="*/ 3824288 h 1202"/>
              <a:gd name="T6" fmla="*/ 1912144 w 1202"/>
              <a:gd name="T7" fmla="*/ 3824288 h 1202"/>
              <a:gd name="T8" fmla="*/ 3824288 w 1202"/>
              <a:gd name="T9" fmla="*/ 1912144 h 1202"/>
              <a:gd name="T10" fmla="*/ 1912144 w 1202"/>
              <a:gd name="T11" fmla="*/ 0 h 1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cubicBezTo>
                  <a:pt x="269" y="0"/>
                  <a:pt x="0" y="269"/>
                  <a:pt x="0" y="601"/>
                </a:cubicBezTo>
                <a:cubicBezTo>
                  <a:pt x="0" y="1202"/>
                  <a:pt x="0" y="1202"/>
                  <a:pt x="0" y="1202"/>
                </a:cubicBezTo>
                <a:cubicBezTo>
                  <a:pt x="601" y="1202"/>
                  <a:pt x="601" y="1202"/>
                  <a:pt x="601" y="1202"/>
                </a:cubicBezTo>
                <a:cubicBezTo>
                  <a:pt x="933" y="1202"/>
                  <a:pt x="1202" y="933"/>
                  <a:pt x="1202" y="601"/>
                </a:cubicBezTo>
                <a:cubicBezTo>
                  <a:pt x="1202" y="269"/>
                  <a:pt x="933" y="0"/>
                  <a:pt x="601" y="0"/>
                </a:cubicBezTo>
                <a:close/>
              </a:path>
            </a:pathLst>
          </a:custGeom>
          <a:solidFill>
            <a:schemeClr val="accent1">
              <a:alpha val="70195"/>
            </a:schemeClr>
          </a:solidFill>
          <a:ln>
            <a:noFill/>
          </a:ln>
        </p:spPr>
        <p:txBody>
          <a:bodyPr/>
          <a:lstStyle/>
          <a:p>
            <a:endParaRPr lang="zh-CN" altLang="en-US" sz="2669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163468" y="2242271"/>
            <a:ext cx="817066" cy="817066"/>
            <a:chOff x="0" y="0"/>
            <a:chExt cx="366" cy="366"/>
          </a:xfrm>
        </p:grpSpPr>
        <p:sp>
          <p:nvSpPr>
            <p:cNvPr id="6152" name="Oval 5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3" name="Freeform 6"/>
            <p:cNvSpPr>
              <a:spLocks noEditPoints="1"/>
            </p:cNvSpPr>
            <p:nvPr/>
          </p:nvSpPr>
          <p:spPr bwMode="auto">
            <a:xfrm>
              <a:off x="108" y="100"/>
              <a:ext cx="148" cy="164"/>
            </a:xfrm>
            <a:custGeom>
              <a:avLst/>
              <a:gdLst>
                <a:gd name="T0" fmla="*/ 140 w 71"/>
                <a:gd name="T1" fmla="*/ 21 h 79"/>
                <a:gd name="T2" fmla="*/ 144 w 71"/>
                <a:gd name="T3" fmla="*/ 6 h 79"/>
                <a:gd name="T4" fmla="*/ 148 w 71"/>
                <a:gd name="T5" fmla="*/ 17 h 79"/>
                <a:gd name="T6" fmla="*/ 15 w 71"/>
                <a:gd name="T7" fmla="*/ 6 h 79"/>
                <a:gd name="T8" fmla="*/ 60 w 71"/>
                <a:gd name="T9" fmla="*/ 0 h 79"/>
                <a:gd name="T10" fmla="*/ 90 w 71"/>
                <a:gd name="T11" fmla="*/ 6 h 79"/>
                <a:gd name="T12" fmla="*/ 135 w 71"/>
                <a:gd name="T13" fmla="*/ 21 h 79"/>
                <a:gd name="T14" fmla="*/ 15 w 71"/>
                <a:gd name="T15" fmla="*/ 6 h 79"/>
                <a:gd name="T16" fmla="*/ 0 w 71"/>
                <a:gd name="T17" fmla="*/ 10 h 79"/>
                <a:gd name="T18" fmla="*/ 10 w 71"/>
                <a:gd name="T19" fmla="*/ 6 h 79"/>
                <a:gd name="T20" fmla="*/ 6 w 71"/>
                <a:gd name="T21" fmla="*/ 21 h 79"/>
                <a:gd name="T22" fmla="*/ 133 w 71"/>
                <a:gd name="T23" fmla="*/ 27 h 79"/>
                <a:gd name="T24" fmla="*/ 17 w 71"/>
                <a:gd name="T25" fmla="*/ 118 h 79"/>
                <a:gd name="T26" fmla="*/ 133 w 71"/>
                <a:gd name="T27" fmla="*/ 27 h 79"/>
                <a:gd name="T28" fmla="*/ 108 w 71"/>
                <a:gd name="T29" fmla="*/ 102 h 79"/>
                <a:gd name="T30" fmla="*/ 85 w 71"/>
                <a:gd name="T31" fmla="*/ 95 h 79"/>
                <a:gd name="T32" fmla="*/ 85 w 71"/>
                <a:gd name="T33" fmla="*/ 89 h 79"/>
                <a:gd name="T34" fmla="*/ 123 w 71"/>
                <a:gd name="T35" fmla="*/ 83 h 79"/>
                <a:gd name="T36" fmla="*/ 85 w 71"/>
                <a:gd name="T37" fmla="*/ 89 h 79"/>
                <a:gd name="T38" fmla="*/ 123 w 71"/>
                <a:gd name="T39" fmla="*/ 73 h 79"/>
                <a:gd name="T40" fmla="*/ 85 w 71"/>
                <a:gd name="T41" fmla="*/ 66 h 79"/>
                <a:gd name="T42" fmla="*/ 52 w 71"/>
                <a:gd name="T43" fmla="*/ 108 h 79"/>
                <a:gd name="T44" fmla="*/ 48 w 71"/>
                <a:gd name="T45" fmla="*/ 89 h 79"/>
                <a:gd name="T46" fmla="*/ 29 w 71"/>
                <a:gd name="T47" fmla="*/ 85 h 79"/>
                <a:gd name="T48" fmla="*/ 79 w 71"/>
                <a:gd name="T49" fmla="*/ 83 h 79"/>
                <a:gd name="T50" fmla="*/ 54 w 71"/>
                <a:gd name="T51" fmla="*/ 83 h 79"/>
                <a:gd name="T52" fmla="*/ 27 w 71"/>
                <a:gd name="T53" fmla="*/ 46 h 79"/>
                <a:gd name="T54" fmla="*/ 79 w 71"/>
                <a:gd name="T55" fmla="*/ 35 h 79"/>
                <a:gd name="T56" fmla="*/ 27 w 71"/>
                <a:gd name="T57" fmla="*/ 46 h 79"/>
                <a:gd name="T58" fmla="*/ 10 w 71"/>
                <a:gd name="T59" fmla="*/ 135 h 79"/>
                <a:gd name="T60" fmla="*/ 142 w 71"/>
                <a:gd name="T61" fmla="*/ 125 h 79"/>
                <a:gd name="T62" fmla="*/ 65 w 71"/>
                <a:gd name="T63" fmla="*/ 139 h 79"/>
                <a:gd name="T64" fmla="*/ 33 w 71"/>
                <a:gd name="T65" fmla="*/ 164 h 79"/>
                <a:gd name="T66" fmla="*/ 65 w 71"/>
                <a:gd name="T67" fmla="*/ 139 h 79"/>
                <a:gd name="T68" fmla="*/ 100 w 71"/>
                <a:gd name="T69" fmla="*/ 164 h 79"/>
                <a:gd name="T70" fmla="*/ 100 w 71"/>
                <a:gd name="T71" fmla="*/ 139 h 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669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964406" y="4903317"/>
            <a:ext cx="33218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部分作品展示</a:t>
            </a:r>
            <a:endParaRPr lang="en-US" altLang="zh-CN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/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1991180" y="3508053"/>
            <a:ext cx="1354858" cy="1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594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zh-CN" sz="7594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1446609" y="4724723"/>
            <a:ext cx="2357438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2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46" grpId="0" animBg="1"/>
      <p:bldP spid="6147" grpId="0" animBg="1"/>
      <p:bldP spid="6149" grpId="0"/>
      <p:bldP spid="6150" grpId="0"/>
      <p:bldP spid="61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62026" y="159941"/>
            <a:ext cx="3026989" cy="2952327"/>
            <a:chOff x="907095" y="1182315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7095" y="1182315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3333" y="2719586"/>
              <a:ext cx="1334504" cy="110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547" y="1848783"/>
              <a:ext cx="1651154" cy="9603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0" i="0" dirty="0">
                  <a:solidFill>
                    <a:srgbClr val="FFFFFF"/>
                  </a:solidFill>
                  <a:effectLst/>
                  <a:latin typeface="Helvetica Neue"/>
                </a:rPr>
                <a:t>兰博基尼 </a:t>
              </a:r>
              <a:endParaRPr lang="en-US" altLang="zh-CN" sz="3200" b="0" i="0" dirty="0">
                <a:solidFill>
                  <a:srgbClr val="FFFFFF"/>
                </a:solidFill>
                <a:effectLst/>
                <a:latin typeface="Helvetica Neue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3200" b="0" i="0" dirty="0">
                  <a:solidFill>
                    <a:srgbClr val="FFFFFF"/>
                  </a:solidFill>
                  <a:effectLst/>
                  <a:latin typeface="Helvetica Neue"/>
                </a:rPr>
                <a:t>MiuraP400</a:t>
              </a:r>
              <a:endParaRPr lang="en-US" sz="3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68124" y="2514843"/>
              <a:ext cx="53" cy="1937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0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62026" y="159941"/>
            <a:ext cx="3026989" cy="2952327"/>
            <a:chOff x="907095" y="1182315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7095" y="1182315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3333" y="2719586"/>
              <a:ext cx="1334504" cy="110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547" y="1848783"/>
              <a:ext cx="1651154" cy="16456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600" b="0" i="0" dirty="0"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布加迪</a:t>
              </a:r>
              <a:r>
                <a:rPr lang="en-US" altLang="zh-CN" sz="3600" b="0" i="0" dirty="0"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EB110</a:t>
              </a:r>
              <a:r>
                <a:rPr lang="zh-CN" altLang="en-US" sz="3600" b="0" i="0" dirty="0">
                  <a:solidFill>
                    <a:srgbClr val="FFFFFF"/>
                  </a:solidFill>
                  <a:effectLst/>
                  <a:latin typeface="Helvetica Neue"/>
                </a:rPr>
                <a:t> </a:t>
              </a:r>
              <a:endParaRPr lang="en-US" altLang="zh-CN" sz="3600" b="0" i="0" dirty="0">
                <a:solidFill>
                  <a:srgbClr val="FFFFFF"/>
                </a:solidFill>
                <a:effectLst/>
                <a:latin typeface="Helvetica Neue"/>
              </a:endParaRPr>
            </a:p>
            <a:p>
              <a:pPr algn="ctr">
                <a:lnSpc>
                  <a:spcPct val="120000"/>
                </a:lnSpc>
              </a:pPr>
              <a:endParaRPr lang="en-US" sz="3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68124" y="2514843"/>
              <a:ext cx="53" cy="1937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8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62026" y="159941"/>
            <a:ext cx="3026989" cy="2952327"/>
            <a:chOff x="907095" y="1182315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7095" y="1182315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3333" y="2719586"/>
              <a:ext cx="1334504" cy="110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547" y="1848783"/>
              <a:ext cx="1651154" cy="10803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600" b="0" i="0" dirty="0"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奥迪</a:t>
              </a:r>
              <a:endParaRPr lang="en-US" altLang="zh-CN" sz="3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3600" b="0" i="0" dirty="0"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50</a:t>
              </a:r>
              <a:endParaRPr lang="en-US" sz="3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68124" y="2514843"/>
              <a:ext cx="53" cy="1937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6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62026" y="159941"/>
            <a:ext cx="3026989" cy="2952327"/>
            <a:chOff x="907095" y="1182315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7095" y="1182315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3333" y="2719586"/>
              <a:ext cx="1334504" cy="110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5007" y="1613369"/>
              <a:ext cx="1651154" cy="16448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600" b="0" i="0" dirty="0"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法拉利 </a:t>
              </a:r>
              <a:r>
                <a:rPr lang="en-US" altLang="zh-CN" sz="3600" b="0" i="0" dirty="0"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Dino 308 GT4</a:t>
              </a:r>
              <a:endParaRPr lang="en-US" sz="3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68124" y="2514843"/>
              <a:ext cx="53" cy="1937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62C1C35-1F5C-4C66-A4D9-76785B5C635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347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4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3535"/>
      </a:accent1>
      <a:accent2>
        <a:srgbClr val="591E30"/>
      </a:accent2>
      <a:accent3>
        <a:srgbClr val="9C3535"/>
      </a:accent3>
      <a:accent4>
        <a:srgbClr val="591E30"/>
      </a:accent4>
      <a:accent5>
        <a:srgbClr val="9C3535"/>
      </a:accent5>
      <a:accent6>
        <a:srgbClr val="591E30"/>
      </a:accent6>
      <a:hlink>
        <a:srgbClr val="9C3535"/>
      </a:hlink>
      <a:folHlink>
        <a:srgbClr val="591E30"/>
      </a:folHlink>
    </a:clrScheme>
    <a:fontScheme name="pjfvxmvo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549</Words>
  <Application>Microsoft Office PowerPoint</Application>
  <PresentationFormat>自定义</PresentationFormat>
  <Paragraphs>50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Helvetica Neue</vt:lpstr>
      <vt:lpstr>微软雅黑</vt:lpstr>
      <vt:lpstr>Arial</vt:lpstr>
      <vt:lpstr>Arial</vt:lpstr>
      <vt:lpstr>Calibri</vt:lpstr>
      <vt:lpstr>Lato Regular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汽车美容</dc:title>
  <dc:creator/>
  <cp:keywords>www.1ppt.com</cp:keywords>
  <dc:description>www.1ppt.com</dc:description>
  <cp:lastModifiedBy/>
  <cp:revision>1</cp:revision>
  <dcterms:created xsi:type="dcterms:W3CDTF">2016-10-17T14:00:15Z</dcterms:created>
  <dcterms:modified xsi:type="dcterms:W3CDTF">2022-09-14T08:25:44Z</dcterms:modified>
</cp:coreProperties>
</file>