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5B1D2-4436-5E72-09ED-6B03C2299777}" v="23" dt="2024-12-15T04:16:58.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5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simulacrainc-my.sharepoint.com/personal/masaki_hayashi_simulacrainc_onmicrosoft_com/Documents/test_ColumnClust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ja-JP"/>
              <a:t>a3f6004b-6f4f-4ea8-bee3-3741f4dc385f</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2000</c:v>
                </c:pt>
                <c:pt idx="1">
                  <c:v>2001</c:v>
                </c:pt>
                <c:pt idx="2">
                  <c:v>2002</c:v>
                </c:pt>
                <c:pt idx="3">
                  <c:v>2003</c:v>
                </c:pt>
              </c:numCache>
            </c:numRef>
          </c:cat>
          <c:val>
            <c:numRef>
              <c:f>Sheet1!$B$2:$B$5</c:f>
              <c:numCache>
                <c:formatCode>General</c:formatCode>
                <c:ptCount val="4"/>
                <c:pt idx="0">
                  <c:v>2000</c:v>
                </c:pt>
                <c:pt idx="1">
                  <c:v>2001</c:v>
                </c:pt>
                <c:pt idx="2">
                  <c:v>2002</c:v>
                </c:pt>
                <c:pt idx="3">
                  <c:v>2003</c:v>
                </c:pt>
              </c:numCache>
            </c:numRef>
          </c:val>
          <c:extLst>
            <c:ext xmlns:c16="http://schemas.microsoft.com/office/drawing/2014/chart" uri="{C3380CC4-5D6E-409C-BE32-E72D297353CC}">
              <c16:uniqueId val="{00000000-0DAE-475E-9250-3DD6C747232D}"/>
            </c:ext>
          </c:extLst>
        </c:ser>
        <c:dLbls>
          <c:showLegendKey val="0"/>
          <c:showVal val="0"/>
          <c:showCatName val="0"/>
          <c:showSerName val="0"/>
          <c:showPercent val="0"/>
          <c:showBubbleSize val="0"/>
        </c:dLbls>
        <c:gapWidth val="219"/>
        <c:overlap val="-27"/>
        <c:axId val="1305054911"/>
        <c:axId val="1304246911"/>
      </c:barChart>
      <c:catAx>
        <c:axId val="130505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04246911"/>
        <c:crosses val="autoZero"/>
        <c:auto val="1"/>
        <c:lblAlgn val="ctr"/>
        <c:lblOffset val="100"/>
        <c:noMultiLvlLbl val="0"/>
      </c:catAx>
      <c:valAx>
        <c:axId val="1304246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30505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19-DF27-8A2A-5666-CCD3C8035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AF5D9-8B01-21B1-108A-434A017F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77783-6D9C-8662-64AB-51BD0B613EFE}"/>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5" name="Footer Placeholder 4">
            <a:extLst>
              <a:ext uri="{FF2B5EF4-FFF2-40B4-BE49-F238E27FC236}">
                <a16:creationId xmlns:a16="http://schemas.microsoft.com/office/drawing/2014/main" id="{E7A31554-E3FB-FB25-0E81-98858B42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F948-C1FB-C075-0F69-B7D279573217}"/>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520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1E77-40C7-41DE-0082-8E9F64BD5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D0C5-68F4-8E33-2D44-D04BA79A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97ED-4E28-639B-3826-543B3CF968ED}"/>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5" name="Footer Placeholder 4">
            <a:extLst>
              <a:ext uri="{FF2B5EF4-FFF2-40B4-BE49-F238E27FC236}">
                <a16:creationId xmlns:a16="http://schemas.microsoft.com/office/drawing/2014/main" id="{EFAD3600-CEF3-95AB-44E5-24AFFEE9B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122B-F71B-30DC-830E-482A88A2D16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0213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4B75E-EABE-2CD0-0A2B-E12415292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AB45-AD5E-D064-8BC3-B759771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136F-68BF-E1A8-B4F4-1A893C5C2730}"/>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5" name="Footer Placeholder 4">
            <a:extLst>
              <a:ext uri="{FF2B5EF4-FFF2-40B4-BE49-F238E27FC236}">
                <a16:creationId xmlns:a16="http://schemas.microsoft.com/office/drawing/2014/main" id="{EB339F7B-0D44-DD4A-64A0-E9F78DA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DC67-ED19-69DD-5411-6BE7633CC132}"/>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1035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D2-02F2-A0E9-E8C6-5A0E7C43D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A778D-9ADE-C72B-ED1A-34995938F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7FF9-5202-03AF-FF87-F88A556F78BA}"/>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5" name="Footer Placeholder 4">
            <a:extLst>
              <a:ext uri="{FF2B5EF4-FFF2-40B4-BE49-F238E27FC236}">
                <a16:creationId xmlns:a16="http://schemas.microsoft.com/office/drawing/2014/main" id="{18C38724-610E-DC72-F341-E2A1934D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8E457-065B-9751-5FF6-C706C0B179B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9304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4126-4268-FC02-E2B6-35040DF33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7C4F9-38AA-5A82-A2F5-3AA0DE4F6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8E030-CC93-106F-5308-9792A9B91563}"/>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5" name="Footer Placeholder 4">
            <a:extLst>
              <a:ext uri="{FF2B5EF4-FFF2-40B4-BE49-F238E27FC236}">
                <a16:creationId xmlns:a16="http://schemas.microsoft.com/office/drawing/2014/main" id="{F6C3267A-B0D0-1DD3-6E74-62F45370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BBC6-D856-BDB3-2793-06949FC8F0D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991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AF1C-A72A-B483-0066-592CEF10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0C3E-68D5-6BA1-5C93-6F0BE1E6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B9E93-5238-D524-46D2-147EE1CCE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703B-9DE4-AC76-86B9-55CFFD076271}"/>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6" name="Footer Placeholder 5">
            <a:extLst>
              <a:ext uri="{FF2B5EF4-FFF2-40B4-BE49-F238E27FC236}">
                <a16:creationId xmlns:a16="http://schemas.microsoft.com/office/drawing/2014/main" id="{6FB5E81F-766A-7077-C807-2BF855C1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42A4F-F01D-ACB0-A52B-00E22120DFB0}"/>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798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C9E-6427-AF34-2F90-D9B2BAE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82B36-87C4-E9BF-068E-2638B9957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F4135-271D-0329-3A95-790A3E75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0EF30-054E-C2D3-CC9C-78C4993E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9E7FC-317C-6D7E-6925-AD39DB2CD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DAD2D-771A-3F44-EC95-3CB1A453BE82}"/>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8" name="Footer Placeholder 7">
            <a:extLst>
              <a:ext uri="{FF2B5EF4-FFF2-40B4-BE49-F238E27FC236}">
                <a16:creationId xmlns:a16="http://schemas.microsoft.com/office/drawing/2014/main" id="{C6201C91-CA20-B214-B805-B3E8ABD1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A00E-DAA6-4C9A-9DBE-B71E43E021A3}"/>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7219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812E-9F0C-086A-2875-8E3EF9931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F53CC-F455-AAC7-BDD7-9720E63D0243}"/>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4" name="Footer Placeholder 3">
            <a:extLst>
              <a:ext uri="{FF2B5EF4-FFF2-40B4-BE49-F238E27FC236}">
                <a16:creationId xmlns:a16="http://schemas.microsoft.com/office/drawing/2014/main" id="{0F69840E-1323-CAD9-8EC6-D29EEC89C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977BD-E25C-867F-40C7-7CFB98B2753B}"/>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461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B3A02-1031-672F-9ADA-5C9F28734295}"/>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3" name="Footer Placeholder 2">
            <a:extLst>
              <a:ext uri="{FF2B5EF4-FFF2-40B4-BE49-F238E27FC236}">
                <a16:creationId xmlns:a16="http://schemas.microsoft.com/office/drawing/2014/main" id="{9E688987-D201-8B7D-A267-87C4EC363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4527F-EE19-E424-D94E-9A2D66068A4F}"/>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26612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F90-B8C2-EDFC-BC27-204A135FF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214C5-54B2-82BD-85B4-07E70DFA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3F6E-616C-8481-CA11-45FB11B8A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7E5-86E0-86AE-47E4-A7E89ACBC874}"/>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6" name="Footer Placeholder 5">
            <a:extLst>
              <a:ext uri="{FF2B5EF4-FFF2-40B4-BE49-F238E27FC236}">
                <a16:creationId xmlns:a16="http://schemas.microsoft.com/office/drawing/2014/main" id="{601E626E-AEE3-AC98-8050-727C7B88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5DB4-014D-BC17-9BB1-4329CCF950B1}"/>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2113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5B50-241F-C1ED-D322-D32672421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A944A-EED6-9C6E-277F-DC6BE77B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930C8-6B46-4F82-63A9-83179990D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D762-F808-8DC3-DB99-CC2558F087A5}"/>
              </a:ext>
            </a:extLst>
          </p:cNvPr>
          <p:cNvSpPr>
            <a:spLocks noGrp="1"/>
          </p:cNvSpPr>
          <p:nvPr>
            <p:ph type="dt" sz="half" idx="10"/>
          </p:nvPr>
        </p:nvSpPr>
        <p:spPr/>
        <p:txBody>
          <a:bodyPr/>
          <a:lstStyle/>
          <a:p>
            <a:fld id="{71E1FA23-2560-4B92-B796-4AF66AC1B7E7}" type="datetimeFigureOut">
              <a:rPr lang="en-US" smtClean="0"/>
              <a:t>12/14/2024</a:t>
            </a:fld>
            <a:endParaRPr lang="en-US"/>
          </a:p>
        </p:txBody>
      </p:sp>
      <p:sp>
        <p:nvSpPr>
          <p:cNvPr id="6" name="Footer Placeholder 5">
            <a:extLst>
              <a:ext uri="{FF2B5EF4-FFF2-40B4-BE49-F238E27FC236}">
                <a16:creationId xmlns:a16="http://schemas.microsoft.com/office/drawing/2014/main" id="{D69CDC91-1F98-647C-6E32-86BB84B1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F9A70-4421-CDA0-E6E2-6E720CCA5B3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48206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4282F-B6F4-8DD3-5EC5-F85A01D61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2D7A-4B42-B789-7D3D-E352A7DA2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44A80-F244-D817-95B4-BC33B1B0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1FA23-2560-4B92-B796-4AF66AC1B7E7}" type="datetimeFigureOut">
              <a:rPr lang="en-US" smtClean="0"/>
              <a:t>12/14/2024</a:t>
            </a:fld>
            <a:endParaRPr lang="en-US"/>
          </a:p>
        </p:txBody>
      </p:sp>
      <p:sp>
        <p:nvSpPr>
          <p:cNvPr id="5" name="Footer Placeholder 4">
            <a:extLst>
              <a:ext uri="{FF2B5EF4-FFF2-40B4-BE49-F238E27FC236}">
                <a16:creationId xmlns:a16="http://schemas.microsoft.com/office/drawing/2014/main" id="{8E8A7395-08F0-DF4C-C5E0-4DB10264E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2B2F6-96E6-363C-0788-AF2C9FDE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CC45B-2C45-467B-A581-0CEC34AC42F6}" type="slidenum">
              <a:rPr lang="en-US" smtClean="0"/>
              <a:t>‹#›</a:t>
            </a:fld>
            <a:endParaRPr lang="en-US"/>
          </a:p>
        </p:txBody>
      </p:sp>
    </p:spTree>
    <p:extLst>
      <p:ext uri="{BB962C8B-B14F-4D97-AF65-F5344CB8AC3E}">
        <p14:creationId xmlns:p14="http://schemas.microsoft.com/office/powerpoint/2010/main" val="151012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A3C-D0C0-A9D4-0A80-FF95AC839418}"/>
              </a:ext>
            </a:extLst>
          </p:cNvPr>
          <p:cNvSpPr>
            <a:spLocks noGrp="1"/>
          </p:cNvSpPr>
          <p:nvPr>
            <p:ph type="ctrTitle"/>
          </p:nvPr>
        </p:nvSpPr>
        <p:spPr/>
        <p:txBody>
          <a:bodyPr>
            <a:normAutofit fontScale="90000"/>
          </a:bodyPr>
          <a:lstStyle/>
          <a:p>
            <a:r>
              <a:rPr lang="en-US" dirty="0" err="1"/>
              <a:t>AutoGen</a:t>
            </a:r>
            <a:r>
              <a:rPr lang="en-US" dirty="0"/>
              <a:t>: Enabling Next-Gen LLM Applications via Multi-Agent Conversation</a:t>
            </a:r>
          </a:p>
        </p:txBody>
      </p:sp>
      <p:sp>
        <p:nvSpPr>
          <p:cNvPr id="3" name="Subtitle 2">
            <a:extLst>
              <a:ext uri="{FF2B5EF4-FFF2-40B4-BE49-F238E27FC236}">
                <a16:creationId xmlns:a16="http://schemas.microsoft.com/office/drawing/2014/main" id="{465D880C-0B22-11CF-BC62-AE592527420A}"/>
              </a:ext>
            </a:extLst>
          </p:cNvPr>
          <p:cNvSpPr>
            <a:spLocks noGrp="1"/>
          </p:cNvSpPr>
          <p:nvPr>
            <p:ph type="subTitle" idx="1"/>
          </p:nvPr>
        </p:nvSpPr>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Qingyun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 Gagan Bansal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Jieyu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Yiran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Beibin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Erkang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Zhu, Li Jiang,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Xiaoyun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Shaokun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Jiale Liu</a:t>
            </a:r>
            <a:r>
              <a:rPr lang="en-US"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Ahmed Awadallah, Ryen W. White, Doug Burger, Chi Wang</a:t>
            </a:r>
          </a:p>
          <a:p>
            <a:endParaRPr lang="en-US" dirty="0"/>
          </a:p>
        </p:txBody>
      </p:sp>
    </p:spTree>
    <p:extLst>
      <p:ext uri="{BB962C8B-B14F-4D97-AF65-F5344CB8AC3E}">
        <p14:creationId xmlns:p14="http://schemas.microsoft.com/office/powerpoint/2010/main" val="25946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2cdda5c8-e50e-4db4-b5f0-9722a649f455</a:t>
            </a:r>
          </a:p>
        </p:txBody>
      </p:sp>
      <p:sp>
        <p:nvSpPr>
          <p:cNvPr id="3" name="Content Placeholder 2">
            <a:extLst>
              <a:ext uri="{FF2B5EF4-FFF2-40B4-BE49-F238E27FC236}">
                <a16:creationId xmlns:a16="http://schemas.microsoft.com/office/drawing/2014/main" id="{3F08DB1C-9021-9CE5-783F-12D69F2F1904}"/>
              </a:ext>
            </a:extLst>
          </p:cNvPr>
          <p:cNvSpPr>
            <a:spLocks noGrp="1"/>
          </p:cNvSpPr>
          <p:nvPr>
            <p:ph idx="1"/>
          </p:nvPr>
        </p:nvSpPr>
        <p:spPr>
          <a:xfrm>
            <a:off x="838200" y="1825625"/>
            <a:ext cx="5642499" cy="4351338"/>
          </a:xfrm>
        </p:spPr>
        <p:txBody>
          <a:bodyPr>
            <a:normAutofit lnSpcReduction="10000"/>
          </a:bodyPr>
          <a:lstStyle/>
          <a:p>
            <a:pPr marL="0" indent="0">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an open-source framework that allows developers to build LLM applications via multiple agents that can converse with each other to accomplish tasks.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agents are customizable, conversable, and can operate in various modes that employ combinations of LLMs, human inputs, and tools. Using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developers can also flexibly define agent interaction behaviors. Both natural language and 04191ea8-5c73-4215-a1d3-1cfb43aaaf12 can be used to program flexible conversation patterns for different applications.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as a generic framework for building diverse applications of various complexities and LLM capacities. Empirical studies demonstrate the effectiveness of the framework in many example applications, with domains ranging from mathematics, coding, question answering, operations research, online decision-making, entertainment, etc.</a:t>
            </a:r>
          </a:p>
          <a:p>
            <a:endParaRPr lang="en-US" dirty="0"/>
          </a:p>
        </p:txBody>
      </p:sp>
      <p:pic>
        <p:nvPicPr>
          <p:cNvPr id="5" name="Picture 4" descr="The first page of the AutoGen ArXiv paper.  44bf7d06-5e7a-4a40-a2e1-a2e42ef28c8a">
            <a:extLst>
              <a:ext uri="{FF2B5EF4-FFF2-40B4-BE49-F238E27FC236}">
                <a16:creationId xmlns:a16="http://schemas.microsoft.com/office/drawing/2014/main" id="{0E308624-B7DC-0EA2-CAC3-7F6A5B76D4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05924" y="1486948"/>
            <a:ext cx="3850724" cy="46900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82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A table to test parsing:</a:t>
            </a:r>
          </a:p>
        </p:txBody>
      </p:sp>
      <p:graphicFrame>
        <p:nvGraphicFramePr>
          <p:cNvPr id="7" name="Table 6">
            <a:extLst>
              <a:ext uri="{FF2B5EF4-FFF2-40B4-BE49-F238E27FC236}">
                <a16:creationId xmlns:a16="http://schemas.microsoft.com/office/drawing/2014/main" id="{D6E604E4-75ED-C7F1-492B-504E3A0A4A0D}"/>
              </a:ext>
            </a:extLst>
          </p:cNvPr>
          <p:cNvGraphicFramePr>
            <a:graphicFrameLocks noGrp="1"/>
          </p:cNvGraphicFramePr>
          <p:nvPr>
            <p:extLst>
              <p:ext uri="{D42A27DB-BD31-4B8C-83A1-F6EECF244321}">
                <p14:modId xmlns:p14="http://schemas.microsoft.com/office/powerpoint/2010/main" val="2723491523"/>
              </p:ext>
            </p:extLst>
          </p:nvPr>
        </p:nvGraphicFramePr>
        <p:xfrm>
          <a:off x="900783" y="2176107"/>
          <a:ext cx="8128002" cy="2575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5778901"/>
                    </a:ext>
                  </a:extLst>
                </a:gridCol>
                <a:gridCol w="1354667">
                  <a:extLst>
                    <a:ext uri="{9D8B030D-6E8A-4147-A177-3AD203B41FA5}">
                      <a16:colId xmlns:a16="http://schemas.microsoft.com/office/drawing/2014/main" val="1745858570"/>
                    </a:ext>
                  </a:extLst>
                </a:gridCol>
                <a:gridCol w="1354667">
                  <a:extLst>
                    <a:ext uri="{9D8B030D-6E8A-4147-A177-3AD203B41FA5}">
                      <a16:colId xmlns:a16="http://schemas.microsoft.com/office/drawing/2014/main" val="2876619666"/>
                    </a:ext>
                  </a:extLst>
                </a:gridCol>
                <a:gridCol w="1354667">
                  <a:extLst>
                    <a:ext uri="{9D8B030D-6E8A-4147-A177-3AD203B41FA5}">
                      <a16:colId xmlns:a16="http://schemas.microsoft.com/office/drawing/2014/main" val="3743898725"/>
                    </a:ext>
                  </a:extLst>
                </a:gridCol>
                <a:gridCol w="1354667">
                  <a:extLst>
                    <a:ext uri="{9D8B030D-6E8A-4147-A177-3AD203B41FA5}">
                      <a16:colId xmlns:a16="http://schemas.microsoft.com/office/drawing/2014/main" val="3613677744"/>
                    </a:ext>
                  </a:extLst>
                </a:gridCol>
                <a:gridCol w="1354667">
                  <a:extLst>
                    <a:ext uri="{9D8B030D-6E8A-4147-A177-3AD203B41FA5}">
                      <a16:colId xmlns:a16="http://schemas.microsoft.com/office/drawing/2014/main" val="1045377591"/>
                    </a:ext>
                  </a:extLst>
                </a:gridCol>
              </a:tblGrid>
              <a:tr h="370840">
                <a:tc>
                  <a:txBody>
                    <a:bodyPr/>
                    <a:lstStyle/>
                    <a:p>
                      <a:r>
                        <a:rPr lang="en-US" dirty="0" err="1"/>
                        <a:t>ColA</a:t>
                      </a:r>
                      <a:endParaRPr lang="en-US" dirty="0"/>
                    </a:p>
                  </a:txBody>
                  <a:tcPr/>
                </a:tc>
                <a:tc>
                  <a:txBody>
                    <a:bodyPr/>
                    <a:lstStyle/>
                    <a:p>
                      <a:r>
                        <a:rPr lang="en-US" dirty="0" err="1"/>
                        <a:t>ColB</a:t>
                      </a:r>
                      <a:endParaRPr lang="en-US" dirty="0"/>
                    </a:p>
                  </a:txBody>
                  <a:tcPr/>
                </a:tc>
                <a:tc>
                  <a:txBody>
                    <a:bodyPr/>
                    <a:lstStyle/>
                    <a:p>
                      <a:r>
                        <a:rPr lang="en-US" dirty="0" err="1"/>
                        <a:t>ColC</a:t>
                      </a:r>
                      <a:endParaRPr lang="en-US" dirty="0"/>
                    </a:p>
                  </a:txBody>
                  <a:tcPr/>
                </a:tc>
                <a:tc>
                  <a:txBody>
                    <a:bodyPr/>
                    <a:lstStyle/>
                    <a:p>
                      <a:r>
                        <a:rPr lang="en-US" dirty="0" err="1"/>
                        <a:t>ColD</a:t>
                      </a:r>
                      <a:endParaRPr lang="en-US" dirty="0"/>
                    </a:p>
                  </a:txBody>
                  <a:tcPr/>
                </a:tc>
                <a:tc>
                  <a:txBody>
                    <a:bodyPr/>
                    <a:lstStyle/>
                    <a:p>
                      <a:r>
                        <a:rPr lang="en-US" dirty="0" err="1"/>
                        <a:t>ColE</a:t>
                      </a:r>
                      <a:endParaRPr lang="en-US" dirty="0"/>
                    </a:p>
                  </a:txBody>
                  <a:tcPr/>
                </a:tc>
                <a:tc>
                  <a:txBody>
                    <a:bodyPr/>
                    <a:lstStyle/>
                    <a:p>
                      <a:r>
                        <a:rPr lang="en-US" dirty="0" err="1"/>
                        <a:t>ColF</a:t>
                      </a:r>
                      <a:endParaRPr lang="en-US" dirty="0"/>
                    </a:p>
                  </a:txBody>
                  <a:tcPr/>
                </a:tc>
                <a:extLst>
                  <a:ext uri="{0D108BD9-81ED-4DB2-BD59-A6C34878D82A}">
                    <a16:rowId xmlns:a16="http://schemas.microsoft.com/office/drawing/2014/main" val="2500108486"/>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20312752"/>
                  </a:ext>
                </a:extLst>
              </a:tr>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1b92870d-e3b5-4e65-8153-919f4ff45592</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3876775002"/>
                  </a:ext>
                </a:extLst>
              </a:tr>
              <a:tr h="37084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extLst>
                  <a:ext uri="{0D108BD9-81ED-4DB2-BD59-A6C34878D82A}">
                    <a16:rowId xmlns:a16="http://schemas.microsoft.com/office/drawing/2014/main" val="538247677"/>
                  </a:ext>
                </a:extLst>
              </a:tr>
            </a:tbl>
          </a:graphicData>
        </a:graphic>
      </p:graphicFrame>
    </p:spTree>
    <p:extLst>
      <p:ext uri="{BB962C8B-B14F-4D97-AF65-F5344CB8AC3E}">
        <p14:creationId xmlns:p14="http://schemas.microsoft.com/office/powerpoint/2010/main" val="10663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57F28-1FEC-3E54-693C-B995B5F5FC4B}"/>
              </a:ext>
            </a:extLst>
          </p:cNvPr>
          <p:cNvSpPr>
            <a:spLocks noGrp="1"/>
          </p:cNvSpPr>
          <p:nvPr>
            <p:ph type="title"/>
          </p:nvPr>
        </p:nvSpPr>
        <p:spPr/>
        <p:txBody>
          <a:bodyPr/>
          <a:lstStyle/>
          <a:p>
            <a:r>
              <a:rPr lang="en-US" altLang="ja-JP" dirty="0">
                <a:ea typeface="+mj-lt"/>
              </a:rPr>
              <a:t>A chart to test parsing:</a:t>
            </a:r>
            <a:endParaRPr lang="ja-JP" dirty="0"/>
          </a:p>
        </p:txBody>
      </p:sp>
      <p:graphicFrame>
        <p:nvGraphicFramePr>
          <p:cNvPr id="4" name="グラフ 3">
            <a:extLst>
              <a:ext uri="{FF2B5EF4-FFF2-40B4-BE49-F238E27FC236}">
                <a16:creationId xmlns:a16="http://schemas.microsoft.com/office/drawing/2014/main" id="{FF70DCBB-CDF5-6514-7F79-FDC08C42345F}"/>
              </a:ext>
            </a:extLst>
          </p:cNvPr>
          <p:cNvGraphicFramePr/>
          <p:nvPr>
            <p:extLst>
              <p:ext uri="{D42A27DB-BD31-4B8C-83A1-F6EECF244321}">
                <p14:modId xmlns:p14="http://schemas.microsoft.com/office/powerpoint/2010/main" val="1572161445"/>
              </p:ext>
            </p:extLst>
          </p:nvPr>
        </p:nvGraphicFramePr>
        <p:xfrm>
          <a:off x="837570" y="1809147"/>
          <a:ext cx="6096000" cy="4146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68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7</TotalTime>
  <Words>213</Words>
  <Application>Microsoft Office PowerPoint</Application>
  <PresentationFormat>ワイド画面</PresentationFormat>
  <Paragraphs>29</Paragraphs>
  <Slides>4</Slides>
  <Notes>0</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Office Theme</vt:lpstr>
      <vt:lpstr>AutoGen: Enabling Next-Gen LLM Applications via Multi-Agent Conversation</vt:lpstr>
      <vt:lpstr>2cdda5c8-e50e-4db4-b5f0-9722a649f455</vt:lpstr>
      <vt:lpstr>A table to test parsing:</vt:lpstr>
      <vt:lpstr>A chart to test parsing: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 Enabling Next-Gen LLM Applications via Multi-Agent Conversation</dc:title>
  <dc:creator>Adam Fourney</dc:creator>
  <cp:lastModifiedBy>Adam Fourney</cp:lastModifiedBy>
  <cp:revision>18</cp:revision>
  <dcterms:created xsi:type="dcterms:W3CDTF">2024-03-15T05:57:54Z</dcterms:created>
  <dcterms:modified xsi:type="dcterms:W3CDTF">2024-12-15T04:17:48Z</dcterms:modified>
</cp:coreProperties>
</file>