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9" r:id="rId3"/>
    <p:sldId id="258" r:id="rId4"/>
    <p:sldId id="257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2"/>
    <p:restoredTop sz="94712"/>
  </p:normalViewPr>
  <p:slideViewPr>
    <p:cSldViewPr snapToGrid="0">
      <p:cViewPr varScale="1">
        <p:scale>
          <a:sx n="120" d="100"/>
          <a:sy n="120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12B10-5C35-F214-B1F7-4426FF191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1DE0AC-1C96-D7C6-6AA6-4D18FD7B5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6366B-B21B-E0B5-441A-A5D74E7C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E372-90DE-694D-8F9A-3949B8C743F5}" type="datetimeFigureOut">
              <a:rPr kumimoji="1" lang="zh-CN" altLang="en-US" smtClean="0"/>
              <a:t>2025/1/22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01E66-FF9D-8F8F-D02D-BEBF7ED8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9EC09D-5136-CE6B-769A-582C3C72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391-DCDE-C140-9FDA-0A0F0781F4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134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692A7-5FFA-FD7A-1C59-7116BE4C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722A05-07B1-7AC9-B5CE-D319D609A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E5E5C-4007-C8FF-554B-03D56D6C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E372-90DE-694D-8F9A-3949B8C743F5}" type="datetimeFigureOut">
              <a:rPr kumimoji="1" lang="zh-CN" altLang="en-US" smtClean="0"/>
              <a:t>2025/1/22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2F660-1D43-DAAE-F0E9-C99A3DA4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183C94-488B-1332-2816-F3C6789B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391-DCDE-C140-9FDA-0A0F0781F4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26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DF7C51-8699-5F57-2B0B-F5386B70B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78D1DC-587F-CEBC-1C9C-4DB9AE33F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162FC-612F-0AE7-D456-472E75C9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E372-90DE-694D-8F9A-3949B8C743F5}" type="datetimeFigureOut">
              <a:rPr kumimoji="1" lang="zh-CN" altLang="en-US" smtClean="0"/>
              <a:t>2025/1/22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009B5-5CF6-9C16-BE4C-A441528C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98B02-EA57-57E9-C3B6-0973BFA0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391-DCDE-C140-9FDA-0A0F0781F4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27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F61DB-0F34-E280-C28F-CC5AFDAF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C9D2C-073E-29F6-4F74-C93C0548F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F45DC-D3DE-E70C-DDCC-429BBD23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E372-90DE-694D-8F9A-3949B8C743F5}" type="datetimeFigureOut">
              <a:rPr kumimoji="1" lang="zh-CN" altLang="en-US" smtClean="0"/>
              <a:t>2025/1/22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E6F47-028F-465F-82B9-FB00E6B0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FCB067-5F1D-07D0-2178-19678D00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391-DCDE-C140-9FDA-0A0F0781F4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113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A1FF9-1DC3-33FA-7B28-198EA6FF4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93F08-414C-9534-1D28-7A52B433F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77FF5-A132-2BF4-7484-AA971F73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E372-90DE-694D-8F9A-3949B8C743F5}" type="datetimeFigureOut">
              <a:rPr kumimoji="1" lang="zh-CN" altLang="en-US" smtClean="0"/>
              <a:t>2025/1/22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6D025-DD10-9089-FD7F-4050D510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B6E64-06EC-E910-0A0B-7B310A75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391-DCDE-C140-9FDA-0A0F0781F4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93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B1BDC-4684-D223-3B76-557432CF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1CEBAD-7B96-AEC7-F174-276E2FA41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0FF3B7-DCC0-779B-B332-B3F4A7900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2891E-0366-2467-8958-DC4873C3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E372-90DE-694D-8F9A-3949B8C743F5}" type="datetimeFigureOut">
              <a:rPr kumimoji="1" lang="zh-CN" altLang="en-US" smtClean="0"/>
              <a:t>2025/1/22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B5809F-C547-1B60-EE23-1189B2A4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FEE619-00CF-FFC8-E480-73ACBAF5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391-DCDE-C140-9FDA-0A0F0781F4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515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505E8-DE08-96D5-D851-6180C874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CE610-BB2E-7273-E664-A66F9B036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2906D-72BD-6325-9281-888589F0A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DFA988-0BC1-32C8-0C09-272F6EAA2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1A3B87-0C84-D0B5-D59F-D1259C4D5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99FCA1-CA5B-39A8-BF9F-EAD3DDC6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E372-90DE-694D-8F9A-3949B8C743F5}" type="datetimeFigureOut">
              <a:rPr kumimoji="1" lang="zh-CN" altLang="en-US" smtClean="0"/>
              <a:t>2025/1/22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672D92-7E1A-FC52-F4A9-66F2870D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A84573-6DF9-60C8-AD06-81C3B9B7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391-DCDE-C140-9FDA-0A0F0781F4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733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1DDA0-DBD6-BF19-3F8C-479FA1C1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4E2578-98D9-8AB7-9785-7596E1B5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E372-90DE-694D-8F9A-3949B8C743F5}" type="datetimeFigureOut">
              <a:rPr kumimoji="1" lang="zh-CN" altLang="en-US" smtClean="0"/>
              <a:t>2025/1/22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8D0284-032D-0D23-C206-6C4D0990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208DEF-A76A-D984-AA60-577601B9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391-DCDE-C140-9FDA-0A0F0781F4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762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49CC3E-41E3-D5CA-49BA-3AF4BA5B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E372-90DE-694D-8F9A-3949B8C743F5}" type="datetimeFigureOut">
              <a:rPr kumimoji="1" lang="zh-CN" altLang="en-US" smtClean="0"/>
              <a:t>2025/1/22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669624-F714-84CF-82EC-5A8C17D7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484D7A-5A59-AA87-6464-0CEDE3A1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391-DCDE-C140-9FDA-0A0F0781F4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332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6CA11-4A9E-BFCC-A176-715942E9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51F9B-1359-180C-797E-F6B513853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0C0117-F247-0D52-C27E-A9D3D270F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A5453C-B4AE-793C-CD39-4A303C91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E372-90DE-694D-8F9A-3949B8C743F5}" type="datetimeFigureOut">
              <a:rPr kumimoji="1" lang="zh-CN" altLang="en-US" smtClean="0"/>
              <a:t>2025/1/22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A43D53-F589-3C44-D827-1ACB9F91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197065-5451-334F-AD26-3468E5EE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391-DCDE-C140-9FDA-0A0F0781F4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827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679FF-6FCC-4512-BF39-66999FF1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95B71F-239D-CDAB-37C1-01E0560CF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77B6F9-89F1-5132-F3B2-72072F77B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825B16-78A3-2F6B-2898-A17CC443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E372-90DE-694D-8F9A-3949B8C743F5}" type="datetimeFigureOut">
              <a:rPr kumimoji="1" lang="zh-CN" altLang="en-US" smtClean="0"/>
              <a:t>2025/1/22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C0DAD6-0059-6BCC-2626-5D9F4B10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7A86A8-6AD2-9067-F253-52BFC6E4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D0391-DCDE-C140-9FDA-0A0F0781F4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055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AA485A-8A2B-9840-9DAC-EA63B309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1D1485-7DD2-C2EE-1CCE-6A8FFD6C7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D4696A-F1AD-E1F8-6A60-C23390EB1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E372-90DE-694D-8F9A-3949B8C743F5}" type="datetimeFigureOut">
              <a:rPr kumimoji="1" lang="zh-CN" altLang="en-US" smtClean="0"/>
              <a:t>2025/1/22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CE094-1A37-13EB-E303-C2891E344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C451E3-95B4-754B-BB0E-36B43CEBF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D0391-DCDE-C140-9FDA-0A0F0781F4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533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27CD9-7639-ED44-8C4E-01333519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1" y="131209"/>
            <a:ext cx="10515600" cy="1708335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金融多智能体 </a:t>
            </a:r>
            <a:r>
              <a:rPr kumimoji="1" lang="en-US" altLang="zh-CN" dirty="0"/>
              <a:t>Multi-Agent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sz="2800" dirty="0"/>
              <a:t>当前主流的基本框架：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580981-23C1-90D0-9616-5A0A442A5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42" y="2201051"/>
            <a:ext cx="10067661" cy="382761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12D8FEC-B99B-1944-C2B4-0D2326FB7EC2}"/>
              </a:ext>
            </a:extLst>
          </p:cNvPr>
          <p:cNvSpPr txBox="1"/>
          <p:nvPr/>
        </p:nvSpPr>
        <p:spPr>
          <a:xfrm>
            <a:off x="8500730" y="1059804"/>
            <a:ext cx="3512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AIGC</a:t>
            </a:r>
            <a:r>
              <a:rPr kumimoji="1" lang="zh-CN" altLang="en-US" sz="2800" dirty="0"/>
              <a:t>  </a:t>
            </a:r>
            <a:r>
              <a:rPr kumimoji="1" lang="en-US" altLang="zh-CN" sz="2800" dirty="0"/>
              <a:t>/</a:t>
            </a:r>
            <a:r>
              <a:rPr kumimoji="1" lang="zh-CN" altLang="en-US" sz="2800" dirty="0"/>
              <a:t>  </a:t>
            </a:r>
            <a:r>
              <a:rPr kumimoji="1" lang="en-US" altLang="zh-CN" sz="2800" dirty="0">
                <a:solidFill>
                  <a:srgbClr val="FF0000"/>
                </a:solidFill>
              </a:rPr>
              <a:t>multi-agent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8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B5DFE-5F8E-F45C-94B0-BF7DF6B8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9" y="0"/>
            <a:ext cx="10515600" cy="613994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相关文献阅读情况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9486AC1-54DA-BDF6-E1E5-550346438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90047"/>
              </p:ext>
            </p:extLst>
          </p:nvPr>
        </p:nvGraphicFramePr>
        <p:xfrm>
          <a:off x="200722" y="789435"/>
          <a:ext cx="11619571" cy="5731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153">
                  <a:extLst>
                    <a:ext uri="{9D8B030D-6E8A-4147-A177-3AD203B41FA5}">
                      <a16:colId xmlns:a16="http://schemas.microsoft.com/office/drawing/2014/main" val="2061542276"/>
                    </a:ext>
                  </a:extLst>
                </a:gridCol>
                <a:gridCol w="2463013">
                  <a:extLst>
                    <a:ext uri="{9D8B030D-6E8A-4147-A177-3AD203B41FA5}">
                      <a16:colId xmlns:a16="http://schemas.microsoft.com/office/drawing/2014/main" val="3813410652"/>
                    </a:ext>
                  </a:extLst>
                </a:gridCol>
                <a:gridCol w="4148253">
                  <a:extLst>
                    <a:ext uri="{9D8B030D-6E8A-4147-A177-3AD203B41FA5}">
                      <a16:colId xmlns:a16="http://schemas.microsoft.com/office/drawing/2014/main" val="3285689467"/>
                    </a:ext>
                  </a:extLst>
                </a:gridCol>
                <a:gridCol w="4583152">
                  <a:extLst>
                    <a:ext uri="{9D8B030D-6E8A-4147-A177-3AD203B41FA5}">
                      <a16:colId xmlns:a16="http://schemas.microsoft.com/office/drawing/2014/main" val="3109553747"/>
                    </a:ext>
                  </a:extLst>
                </a:gridCol>
              </a:tblGrid>
              <a:tr h="39653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Challenge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Ideal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054702"/>
                  </a:ext>
                </a:extLst>
              </a:tr>
              <a:tr h="1156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FinRobot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An Open-Source AI Agent Platform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Financial Applications using Large Language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决策过程的透明度不足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难以适应更复杂的市场分析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如何调整不同的模型使用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如何实时高效地处理分析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复杂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 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6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集成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多源 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LLM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金融开源平台</a:t>
                      </a:r>
                      <a:endParaRPr lang="en-US" altLang="zh-CN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488066"/>
                  </a:ext>
                </a:extLst>
              </a:tr>
              <a:tr h="989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FINCON: A Synthesized LLM Multi-Agent System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Conceptual Verbal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Reinforcement for Enhanced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Financial Decision Making</a:t>
                      </a:r>
                    </a:p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1.</a:t>
                      </a:r>
                      <a:r>
                        <a:rPr lang="zh-CN" altLang="en-US" sz="1600" dirty="0"/>
                        <a:t> 难以把握市场的长期波动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2.</a:t>
                      </a:r>
                      <a:r>
                        <a:rPr lang="zh-CN" altLang="en-US" sz="1600" dirty="0"/>
                        <a:t> 局限于单资产交易任务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3.</a:t>
                      </a:r>
                      <a:r>
                        <a:rPr lang="zh-CN" altLang="en-US" sz="1600" dirty="0"/>
                        <a:t> 单个智能体难以胜任复杂任务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4.</a:t>
                      </a:r>
                      <a:r>
                        <a:rPr lang="zh-CN" altLang="en-US" sz="1600" dirty="0"/>
                        <a:t> 缺乏明确的优化目标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1.</a:t>
                      </a:r>
                      <a:r>
                        <a:rPr lang="zh-CN" altLang="en-US" sz="1600" dirty="0"/>
                        <a:t> 独特架构使</a:t>
                      </a:r>
                      <a:r>
                        <a:rPr lang="en-US" altLang="zh-CN" sz="1600" dirty="0"/>
                        <a:t>agents</a:t>
                      </a:r>
                      <a:r>
                        <a:rPr lang="zh-CN" altLang="en-US" sz="1600" dirty="0"/>
                        <a:t>之间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高效通信</a:t>
                      </a:r>
                      <a:endParaRPr lang="en-US" altLang="zh-CN" sz="16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600" dirty="0"/>
                        <a:t>2.</a:t>
                      </a:r>
                      <a:r>
                        <a:rPr lang="zh-CN" altLang="en-US" sz="1600" dirty="0"/>
                        <a:t> 扩展到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多投资</a:t>
                      </a:r>
                      <a:r>
                        <a:rPr lang="zh-CN" altLang="en-US" sz="1600" dirty="0"/>
                        <a:t>组合管理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3.</a:t>
                      </a:r>
                      <a:r>
                        <a:rPr lang="zh-CN" altLang="en-US" sz="1600" dirty="0"/>
                        <a:t> 开发内外双重风险控制组件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676779"/>
                  </a:ext>
                </a:extLst>
              </a:tr>
              <a:tr h="989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TradingAgents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Multi-Agents LLM Financial Trading Framework</a:t>
                      </a:r>
                    </a:p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1.</a:t>
                      </a:r>
                      <a:r>
                        <a:rPr lang="zh-CN" altLang="en-US" sz="1600" dirty="0"/>
                        <a:t> 缺乏现实复杂的架构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2.</a:t>
                      </a:r>
                      <a:r>
                        <a:rPr lang="zh-CN" altLang="en-US" sz="1600" dirty="0"/>
                        <a:t> 低效的通信接口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1.</a:t>
                      </a:r>
                      <a:r>
                        <a:rPr lang="zh-CN" altLang="en-US" sz="1600" dirty="0"/>
                        <a:t> 构建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多个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professional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trading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teams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zh-CN" altLang="en-US" sz="1600" dirty="0"/>
                        <a:t>辩论总结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2.</a:t>
                      </a:r>
                      <a:r>
                        <a:rPr lang="zh-CN" altLang="en-US" sz="1600" dirty="0"/>
                        <a:t> 设计结构化的输出提高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通信效率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455740"/>
                  </a:ext>
                </a:extLst>
              </a:tr>
              <a:tr h="1451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Multimodal Foundation Agent for Financial Trading:</a:t>
                      </a:r>
                    </a:p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Tool-Augmented, Diversified, and Generalist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1.</a:t>
                      </a:r>
                      <a:r>
                        <a:rPr lang="zh-CN" altLang="en-US" sz="1600" dirty="0"/>
                        <a:t> 处理多模态数据的能力不足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2.</a:t>
                      </a:r>
                      <a:r>
                        <a:rPr lang="zh-CN" altLang="en-US" sz="1600" dirty="0"/>
                        <a:t> 不精确的信息检索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3.</a:t>
                      </a:r>
                      <a:r>
                        <a:rPr lang="zh-CN" altLang="en-US" sz="1600" dirty="0"/>
                        <a:t> 难以快速适应高速发展的市场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4.</a:t>
                      </a:r>
                      <a:r>
                        <a:rPr lang="zh-CN" altLang="en-US" sz="1600" dirty="0"/>
                        <a:t> 专业知识集成不足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5.</a:t>
                      </a:r>
                      <a:r>
                        <a:rPr lang="zh-CN" altLang="en-US" sz="1600" dirty="0"/>
                        <a:t> 推理行动的黑盒性质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1.</a:t>
                      </a:r>
                      <a:r>
                        <a:rPr lang="zh-CN" altLang="en-US" sz="1600" dirty="0"/>
                        <a:t> 数据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多模态</a:t>
                      </a:r>
                      <a:endParaRPr lang="en-US" altLang="zh-CN" sz="1600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zh-CN" sz="1600" dirty="0"/>
                        <a:t>2.</a:t>
                      </a:r>
                      <a:r>
                        <a:rPr lang="zh-CN" altLang="en-US" sz="1600" dirty="0"/>
                        <a:t> 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双反馈</a:t>
                      </a:r>
                      <a:r>
                        <a:rPr lang="zh-CN" altLang="en-US" sz="1600" dirty="0"/>
                        <a:t>模块更精确检索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3.</a:t>
                      </a:r>
                      <a:r>
                        <a:rPr lang="zh-CN" altLang="en-US" sz="1600" dirty="0"/>
                        <a:t> 多元记忆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检索</a:t>
                      </a:r>
                      <a:r>
                        <a:rPr lang="zh-CN" altLang="en-US" sz="1600" dirty="0"/>
                        <a:t>系统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4.</a:t>
                      </a:r>
                      <a:r>
                        <a:rPr lang="zh-CN" altLang="en-US" sz="1600" dirty="0"/>
                        <a:t> 集成知识再做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推理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133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24198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FC9E44D6-417B-7C3A-81DD-99194651A239}"/>
              </a:ext>
            </a:extLst>
          </p:cNvPr>
          <p:cNvSpPr txBox="1"/>
          <p:nvPr/>
        </p:nvSpPr>
        <p:spPr>
          <a:xfrm>
            <a:off x="4315133" y="336767"/>
            <a:ext cx="645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1.</a:t>
            </a:r>
            <a:r>
              <a:rPr kumimoji="1" lang="zh-CN" altLang="en-US" dirty="0">
                <a:solidFill>
                  <a:srgbClr val="FF0000"/>
                </a:solidFill>
              </a:rPr>
              <a:t> 处理情景复杂     </a:t>
            </a:r>
            <a:r>
              <a:rPr kumimoji="1" lang="en-US" altLang="zh-CN" dirty="0">
                <a:solidFill>
                  <a:srgbClr val="FF0000"/>
                </a:solidFill>
              </a:rPr>
              <a:t>2.</a:t>
            </a:r>
            <a:r>
              <a:rPr kumimoji="1" lang="zh-CN" altLang="en-US" dirty="0">
                <a:solidFill>
                  <a:srgbClr val="FF0000"/>
                </a:solidFill>
              </a:rPr>
              <a:t> 多 </a:t>
            </a:r>
            <a:r>
              <a:rPr kumimoji="1" lang="en-US" altLang="zh-CN" dirty="0">
                <a:solidFill>
                  <a:srgbClr val="FF0000"/>
                </a:solidFill>
              </a:rPr>
              <a:t>Agents</a:t>
            </a:r>
            <a:r>
              <a:rPr kumimoji="1" lang="zh-CN" altLang="en-US" dirty="0">
                <a:solidFill>
                  <a:srgbClr val="FF0000"/>
                </a:solidFill>
              </a:rPr>
              <a:t> 通信问题     </a:t>
            </a:r>
            <a:r>
              <a:rPr kumimoji="1" lang="en-US" altLang="zh-CN" dirty="0">
                <a:solidFill>
                  <a:srgbClr val="FF0000"/>
                </a:solidFill>
              </a:rPr>
              <a:t>3.</a:t>
            </a:r>
            <a:r>
              <a:rPr kumimoji="1" lang="zh-CN" altLang="en-US" dirty="0">
                <a:solidFill>
                  <a:srgbClr val="FF0000"/>
                </a:solidFill>
              </a:rPr>
              <a:t> 提高可解释性</a:t>
            </a:r>
          </a:p>
        </p:txBody>
      </p:sp>
    </p:spTree>
    <p:extLst>
      <p:ext uri="{BB962C8B-B14F-4D97-AF65-F5344CB8AC3E}">
        <p14:creationId xmlns:p14="http://schemas.microsoft.com/office/powerpoint/2010/main" val="171197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3EC0D-9529-2DF2-B8E1-A7A132EB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创新点？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F9F15-5A34-6534-A96B-4358364CF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多 </a:t>
            </a:r>
            <a:r>
              <a:rPr kumimoji="1" lang="en-US" altLang="zh-CN" dirty="0"/>
              <a:t>agents</a:t>
            </a:r>
            <a:r>
              <a:rPr kumimoji="1" lang="zh-CN" altLang="en-US" dirty="0"/>
              <a:t> 之间的</a:t>
            </a:r>
            <a:r>
              <a:rPr kumimoji="1" lang="zh-CN" altLang="en-US" dirty="0">
                <a:solidFill>
                  <a:srgbClr val="FF0000"/>
                </a:solidFill>
              </a:rPr>
              <a:t>通信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 pitchFamily="2" charset="2"/>
              </a:rPr>
              <a:t></a:t>
            </a:r>
            <a:r>
              <a:rPr kumimoji="1" lang="zh-CN" altLang="en-US" dirty="0">
                <a:sym typeface="Wingdings" pitchFamily="2" charset="2"/>
              </a:rPr>
              <a:t> 高效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单独</a:t>
            </a:r>
            <a:r>
              <a:rPr kumimoji="1" lang="zh-CN" altLang="en-US" dirty="0">
                <a:solidFill>
                  <a:srgbClr val="FF0000"/>
                </a:solidFill>
              </a:rPr>
              <a:t>划分出数据类工作</a:t>
            </a:r>
            <a:r>
              <a:rPr kumimoji="1" lang="zh-CN" altLang="en-US" dirty="0"/>
              <a:t>，不再交直接给 </a:t>
            </a:r>
            <a:r>
              <a:rPr kumimoji="1" lang="en-US" altLang="zh-CN" dirty="0"/>
              <a:t>LLM</a:t>
            </a:r>
            <a:r>
              <a:rPr kumimoji="1" lang="zh-CN" altLang="en-US" dirty="0"/>
              <a:t> 看数据，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</a:t>
            </a:r>
            <a:r>
              <a:rPr kumimoji="1" lang="en-US" altLang="zh-CN" dirty="0"/>
              <a:t>LLM </a:t>
            </a:r>
            <a:r>
              <a:rPr kumimoji="1" lang="zh-CN" altLang="en-US" dirty="0">
                <a:solidFill>
                  <a:srgbClr val="FF0000"/>
                </a:solidFill>
              </a:rPr>
              <a:t>只做调用</a:t>
            </a:r>
            <a:r>
              <a:rPr kumimoji="1" lang="zh-CN" altLang="en-US" dirty="0"/>
              <a:t>数据分析的工作，拿到</a:t>
            </a:r>
            <a:r>
              <a:rPr kumimoji="1" lang="zh-CN" altLang="en-US" dirty="0">
                <a:solidFill>
                  <a:srgbClr val="FF0000"/>
                </a:solidFill>
              </a:rPr>
              <a:t>数据报告（语言）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 dirty="0"/>
              <a:t>   即 </a:t>
            </a:r>
            <a:r>
              <a:rPr kumimoji="1" lang="en-US" altLang="zh-CN" dirty="0"/>
              <a:t>LLM </a:t>
            </a:r>
            <a:r>
              <a:rPr kumimoji="1" lang="zh-CN" altLang="en-US" dirty="0"/>
              <a:t>只做擅长的语言工作。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其他可能？</a:t>
            </a:r>
            <a:r>
              <a:rPr kumimoji="1" lang="en-US" altLang="zh-CN" dirty="0"/>
              <a:t>……</a:t>
            </a:r>
          </a:p>
          <a:p>
            <a:pPr marL="0" indent="0">
              <a:buNone/>
            </a:pPr>
            <a:r>
              <a:rPr kumimoji="1" lang="zh-CN" altLang="en-US" dirty="0"/>
              <a:t>结合其他技术？深度强化学习？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228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1D192-6E21-7F78-BDD5-4953311C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48" y="42722"/>
            <a:ext cx="11185634" cy="1034044"/>
          </a:xfrm>
        </p:spPr>
        <p:txBody>
          <a:bodyPr/>
          <a:lstStyle/>
          <a:p>
            <a:r>
              <a:rPr kumimoji="1" lang="en-US" altLang="zh-CN" dirty="0" err="1"/>
              <a:t>FinAgents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sz="4400" dirty="0"/>
              <a:t>Let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LLM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just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do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what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he’s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good</a:t>
            </a:r>
            <a:r>
              <a:rPr kumimoji="1" lang="zh-CN" altLang="en-US" sz="4400" dirty="0"/>
              <a:t> </a:t>
            </a:r>
            <a:r>
              <a:rPr kumimoji="1" lang="en-US" altLang="zh-CN" sz="4400" dirty="0"/>
              <a:t>at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FF4DD1-010C-10C0-4B90-B1FD116BED94}"/>
              </a:ext>
            </a:extLst>
          </p:cNvPr>
          <p:cNvSpPr txBox="1"/>
          <p:nvPr/>
        </p:nvSpPr>
        <p:spPr>
          <a:xfrm>
            <a:off x="749438" y="30290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自然语言类分析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C12CE0-E42B-B4F3-9A5E-FF75BB0E9CDF}"/>
              </a:ext>
            </a:extLst>
          </p:cNvPr>
          <p:cNvSpPr txBox="1"/>
          <p:nvPr/>
        </p:nvSpPr>
        <p:spPr>
          <a:xfrm>
            <a:off x="749438" y="432087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数据信息类分析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57775D-5C26-FDF1-BF15-9377CB0EF14D}"/>
              </a:ext>
            </a:extLst>
          </p:cNvPr>
          <p:cNvSpPr txBox="1"/>
          <p:nvPr/>
        </p:nvSpPr>
        <p:spPr>
          <a:xfrm>
            <a:off x="2920701" y="1167065"/>
            <a:ext cx="5471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新闻分析师           情绪分析师            风险监控员 </a:t>
            </a:r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F03E0F-CA55-7D23-8DC5-435D2FD1ABD0}"/>
              </a:ext>
            </a:extLst>
          </p:cNvPr>
          <p:cNvSpPr txBox="1"/>
          <p:nvPr/>
        </p:nvSpPr>
        <p:spPr>
          <a:xfrm>
            <a:off x="3033418" y="5191056"/>
            <a:ext cx="5860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数据分析员 </a:t>
            </a:r>
            <a:r>
              <a:rPr kumimoji="1" lang="en-US" altLang="zh-CN" dirty="0"/>
              <a:t>--&gt;</a:t>
            </a:r>
            <a:r>
              <a:rPr kumimoji="1" lang="zh-CN" altLang="en-US" dirty="0"/>
              <a:t> 调用 </a:t>
            </a:r>
            <a:r>
              <a:rPr kumimoji="1" lang="en-US" altLang="zh-CN" dirty="0"/>
              <a:t>tool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预设一些数据分析方法函数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允许 </a:t>
            </a:r>
            <a:r>
              <a:rPr kumimoji="1" lang="en-US" altLang="zh-CN" dirty="0"/>
              <a:t>agents</a:t>
            </a:r>
            <a:r>
              <a:rPr kumimoji="1" lang="zh-CN" altLang="en-US" dirty="0"/>
              <a:t> 为特定数据重新设计函数，再执行</a:t>
            </a:r>
            <a:endParaRPr kumimoji="1" lang="en-US" altLang="zh-CN" dirty="0"/>
          </a:p>
        </p:txBody>
      </p:sp>
      <p:pic>
        <p:nvPicPr>
          <p:cNvPr id="10" name="图形 9" descr="机器人 纯色填充">
            <a:extLst>
              <a:ext uri="{FF2B5EF4-FFF2-40B4-BE49-F238E27FC236}">
                <a16:creationId xmlns:a16="http://schemas.microsoft.com/office/drawing/2014/main" id="{BDC8558E-E91D-5241-14C7-5325B03B1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1093" y="5900878"/>
            <a:ext cx="914400" cy="914400"/>
          </a:xfrm>
          <a:prstGeom prst="rect">
            <a:avLst/>
          </a:prstGeom>
        </p:spPr>
      </p:pic>
      <p:pic>
        <p:nvPicPr>
          <p:cNvPr id="12" name="图形 11" descr="用户 纯色填充">
            <a:extLst>
              <a:ext uri="{FF2B5EF4-FFF2-40B4-BE49-F238E27FC236}">
                <a16:creationId xmlns:a16="http://schemas.microsoft.com/office/drawing/2014/main" id="{3FC618F9-F332-E30B-124A-B3A40946D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1359" y="1694917"/>
            <a:ext cx="646331" cy="646331"/>
          </a:xfrm>
          <a:prstGeom prst="rect">
            <a:avLst/>
          </a:prstGeom>
        </p:spPr>
      </p:pic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3523BABA-3097-4FDA-C843-42F99DD0EFF3}"/>
              </a:ext>
            </a:extLst>
          </p:cNvPr>
          <p:cNvCxnSpPr>
            <a:cxnSpLocks/>
            <a:endCxn id="41" idx="3"/>
          </p:cNvCxnSpPr>
          <p:nvPr/>
        </p:nvCxnSpPr>
        <p:spPr>
          <a:xfrm>
            <a:off x="524107" y="3846295"/>
            <a:ext cx="5042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形 19" descr="用户 纯色填充">
            <a:extLst>
              <a:ext uri="{FF2B5EF4-FFF2-40B4-BE49-F238E27FC236}">
                <a16:creationId xmlns:a16="http://schemas.microsoft.com/office/drawing/2014/main" id="{93F9230A-A809-6B6F-768C-D84DFBC55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0575" y="1666944"/>
            <a:ext cx="646331" cy="646331"/>
          </a:xfrm>
          <a:prstGeom prst="rect">
            <a:avLst/>
          </a:prstGeom>
        </p:spPr>
      </p:pic>
      <p:pic>
        <p:nvPicPr>
          <p:cNvPr id="21" name="图形 20" descr="用户 纯色填充">
            <a:extLst>
              <a:ext uri="{FF2B5EF4-FFF2-40B4-BE49-F238E27FC236}">
                <a16:creationId xmlns:a16="http://schemas.microsoft.com/office/drawing/2014/main" id="{B292BFE2-EC64-063F-96A5-5425C25BB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9792" y="1721064"/>
            <a:ext cx="646331" cy="646331"/>
          </a:xfrm>
          <a:prstGeom prst="rect">
            <a:avLst/>
          </a:prstGeom>
        </p:spPr>
      </p:pic>
      <p:pic>
        <p:nvPicPr>
          <p:cNvPr id="22" name="图形 21" descr="机器人 纯色填充">
            <a:extLst>
              <a:ext uri="{FF2B5EF4-FFF2-40B4-BE49-F238E27FC236}">
                <a16:creationId xmlns:a16="http://schemas.microsoft.com/office/drawing/2014/main" id="{13F1DA8E-654B-9AA1-2D98-F8D227F0F9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0124" y="5315783"/>
            <a:ext cx="914400" cy="914400"/>
          </a:xfrm>
          <a:prstGeom prst="rect">
            <a:avLst/>
          </a:prstGeom>
        </p:spPr>
      </p:pic>
      <p:pic>
        <p:nvPicPr>
          <p:cNvPr id="23" name="图形 22" descr="机器人 纯色填充">
            <a:extLst>
              <a:ext uri="{FF2B5EF4-FFF2-40B4-BE49-F238E27FC236}">
                <a16:creationId xmlns:a16="http://schemas.microsoft.com/office/drawing/2014/main" id="{B5930CC2-31B4-C8C7-D03A-C6B1B36D2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9482" y="5900878"/>
            <a:ext cx="914400" cy="914400"/>
          </a:xfrm>
          <a:prstGeom prst="rect">
            <a:avLst/>
          </a:prstGeom>
        </p:spPr>
      </p:pic>
      <p:pic>
        <p:nvPicPr>
          <p:cNvPr id="25" name="图形 24" descr="头上的大脑 纯色填充">
            <a:extLst>
              <a:ext uri="{FF2B5EF4-FFF2-40B4-BE49-F238E27FC236}">
                <a16:creationId xmlns:a16="http://schemas.microsoft.com/office/drawing/2014/main" id="{2B3BEC7A-0E25-E324-436E-6BDF3B3243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2647" y="2795075"/>
            <a:ext cx="914400" cy="9144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BEAA4B2D-9B8B-660E-78AF-4AE239373187}"/>
              </a:ext>
            </a:extLst>
          </p:cNvPr>
          <p:cNvSpPr txBox="1"/>
          <p:nvPr/>
        </p:nvSpPr>
        <p:spPr>
          <a:xfrm>
            <a:off x="5706702" y="3678524"/>
            <a:ext cx="3057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综合信息、指挥方向、最终决策</a:t>
            </a:r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32D53B06-FBED-ED84-FF8B-8F391C10FCB9}"/>
              </a:ext>
            </a:extLst>
          </p:cNvPr>
          <p:cNvSpPr/>
          <p:nvPr/>
        </p:nvSpPr>
        <p:spPr>
          <a:xfrm rot="16200000">
            <a:off x="5077169" y="3316612"/>
            <a:ext cx="582349" cy="2672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右箭头 31">
            <a:extLst>
              <a:ext uri="{FF2B5EF4-FFF2-40B4-BE49-F238E27FC236}">
                <a16:creationId xmlns:a16="http://schemas.microsoft.com/office/drawing/2014/main" id="{BA7B3F5A-BC10-A388-0D25-14926BCFCA3D}"/>
              </a:ext>
            </a:extLst>
          </p:cNvPr>
          <p:cNvSpPr/>
          <p:nvPr/>
        </p:nvSpPr>
        <p:spPr>
          <a:xfrm rot="5400000">
            <a:off x="5067112" y="4105101"/>
            <a:ext cx="582349" cy="2672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7201D161-EBBA-BB83-A8DE-7EEF15C35A1A}"/>
              </a:ext>
            </a:extLst>
          </p:cNvPr>
          <p:cNvSpPr/>
          <p:nvPr/>
        </p:nvSpPr>
        <p:spPr>
          <a:xfrm rot="16200000">
            <a:off x="4960857" y="694599"/>
            <a:ext cx="547713" cy="40012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C3416081-0704-E55F-BA35-F3F00BB1ECCA}"/>
              </a:ext>
            </a:extLst>
          </p:cNvPr>
          <p:cNvSpPr/>
          <p:nvPr/>
        </p:nvSpPr>
        <p:spPr>
          <a:xfrm rot="5400000">
            <a:off x="5021167" y="2898926"/>
            <a:ext cx="547713" cy="40012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右箭头 34">
            <a:extLst>
              <a:ext uri="{FF2B5EF4-FFF2-40B4-BE49-F238E27FC236}">
                <a16:creationId xmlns:a16="http://schemas.microsoft.com/office/drawing/2014/main" id="{FD6FF7AA-61E6-D757-1B98-93AC7DBF9CF1}"/>
              </a:ext>
            </a:extLst>
          </p:cNvPr>
          <p:cNvSpPr/>
          <p:nvPr/>
        </p:nvSpPr>
        <p:spPr>
          <a:xfrm>
            <a:off x="8526682" y="1682080"/>
            <a:ext cx="1745172" cy="3451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右箭头 35">
            <a:extLst>
              <a:ext uri="{FF2B5EF4-FFF2-40B4-BE49-F238E27FC236}">
                <a16:creationId xmlns:a16="http://schemas.microsoft.com/office/drawing/2014/main" id="{411B182A-E6F8-1CC0-AEC1-7CB64B224DAD}"/>
              </a:ext>
            </a:extLst>
          </p:cNvPr>
          <p:cNvSpPr/>
          <p:nvPr/>
        </p:nvSpPr>
        <p:spPr>
          <a:xfrm>
            <a:off x="8495288" y="5571346"/>
            <a:ext cx="1914548" cy="3745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60C0238-E536-27F4-3C62-627BB442355B}"/>
              </a:ext>
            </a:extLst>
          </p:cNvPr>
          <p:cNvSpPr txBox="1"/>
          <p:nvPr/>
        </p:nvSpPr>
        <p:spPr>
          <a:xfrm>
            <a:off x="10271854" y="16579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语言类报告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C11458F-C082-E488-D273-8BAA6284FF4E}"/>
              </a:ext>
            </a:extLst>
          </p:cNvPr>
          <p:cNvSpPr txBox="1"/>
          <p:nvPr/>
        </p:nvSpPr>
        <p:spPr>
          <a:xfrm>
            <a:off x="10463427" y="55315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数据类报表</a:t>
            </a:r>
          </a:p>
        </p:txBody>
      </p:sp>
      <p:sp>
        <p:nvSpPr>
          <p:cNvPr id="39" name="圆角右箭头 38">
            <a:extLst>
              <a:ext uri="{FF2B5EF4-FFF2-40B4-BE49-F238E27FC236}">
                <a16:creationId xmlns:a16="http://schemas.microsoft.com/office/drawing/2014/main" id="{812EE8AB-1BE1-6691-52BA-EDC5B48C4FCB}"/>
              </a:ext>
            </a:extLst>
          </p:cNvPr>
          <p:cNvSpPr/>
          <p:nvPr/>
        </p:nvSpPr>
        <p:spPr>
          <a:xfrm flipH="1" flipV="1">
            <a:off x="7867066" y="2612219"/>
            <a:ext cx="3434685" cy="100678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0" name="圆角右箭头 39">
            <a:extLst>
              <a:ext uri="{FF2B5EF4-FFF2-40B4-BE49-F238E27FC236}">
                <a16:creationId xmlns:a16="http://schemas.microsoft.com/office/drawing/2014/main" id="{F246BDA3-9181-9675-E309-864232364B35}"/>
              </a:ext>
            </a:extLst>
          </p:cNvPr>
          <p:cNvSpPr/>
          <p:nvPr/>
        </p:nvSpPr>
        <p:spPr>
          <a:xfrm flipH="1">
            <a:off x="7867065" y="4132486"/>
            <a:ext cx="3434685" cy="100678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右箭头 40">
            <a:extLst>
              <a:ext uri="{FF2B5EF4-FFF2-40B4-BE49-F238E27FC236}">
                <a16:creationId xmlns:a16="http://schemas.microsoft.com/office/drawing/2014/main" id="{9CA83041-8EA9-7A2A-E1CB-CF9FC9DBEE05}"/>
              </a:ext>
            </a:extLst>
          </p:cNvPr>
          <p:cNvSpPr/>
          <p:nvPr/>
        </p:nvSpPr>
        <p:spPr>
          <a:xfrm flipH="1">
            <a:off x="5566906" y="3455293"/>
            <a:ext cx="3326684" cy="782003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E2DF1AE-A9E1-CF34-90A1-BAB03D944710}"/>
              </a:ext>
            </a:extLst>
          </p:cNvPr>
          <p:cNvSpPr/>
          <p:nvPr/>
        </p:nvSpPr>
        <p:spPr>
          <a:xfrm>
            <a:off x="7695812" y="1927796"/>
            <a:ext cx="3476685" cy="138539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3F6D3FE-44C9-C736-53A0-AE5876B057E6}"/>
              </a:ext>
            </a:extLst>
          </p:cNvPr>
          <p:cNvSpPr/>
          <p:nvPr/>
        </p:nvSpPr>
        <p:spPr>
          <a:xfrm>
            <a:off x="7930650" y="4387287"/>
            <a:ext cx="3241847" cy="126546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8499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8E421-4BB5-9ED0-BF7C-240252644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42" y="78045"/>
            <a:ext cx="10515600" cy="921415"/>
          </a:xfrm>
        </p:spPr>
        <p:txBody>
          <a:bodyPr/>
          <a:lstStyle/>
          <a:p>
            <a:r>
              <a:rPr kumimoji="1" lang="zh-CN" altLang="en-US" dirty="0"/>
              <a:t>实验情况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BB3793-2D5E-B1E1-4E03-186DE588B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31" y="923891"/>
            <a:ext cx="11165958" cy="4690099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已初步复现部分，了解基本情况：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</a:t>
            </a:r>
            <a:r>
              <a:rPr kumimoji="1" lang="en-US" altLang="zh-CN" dirty="0"/>
              <a:t>1.</a:t>
            </a:r>
            <a:r>
              <a:rPr kumimoji="1" lang="zh-CN" altLang="en-US" dirty="0"/>
              <a:t> 模型、数据：</a:t>
            </a:r>
            <a:r>
              <a:rPr kumimoji="1" lang="en-US" altLang="zh-CN" dirty="0"/>
              <a:t> </a:t>
            </a:r>
            <a:r>
              <a:rPr kumimoji="1" lang="zh-CN" altLang="en-US" dirty="0"/>
              <a:t>均以 </a:t>
            </a:r>
            <a:r>
              <a:rPr kumimoji="1" lang="en-US" altLang="zh-CN" dirty="0">
                <a:solidFill>
                  <a:srgbClr val="FF0000"/>
                </a:solidFill>
              </a:rPr>
              <a:t>API</a:t>
            </a:r>
            <a:r>
              <a:rPr kumimoji="1" lang="zh-CN" altLang="en-US" dirty="0"/>
              <a:t> 形式获取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  </a:t>
            </a:r>
            <a:r>
              <a:rPr kumimoji="1" lang="en-US" altLang="zh-CN" dirty="0"/>
              <a:t>2.</a:t>
            </a:r>
            <a:r>
              <a:rPr kumimoji="1" lang="zh-CN" altLang="en-US" dirty="0"/>
              <a:t> 评价指标：各类</a:t>
            </a:r>
            <a:r>
              <a:rPr kumimoji="1" lang="zh-CN" altLang="en-US" dirty="0">
                <a:solidFill>
                  <a:srgbClr val="FF0000"/>
                </a:solidFill>
              </a:rPr>
              <a:t>金融指标</a:t>
            </a:r>
            <a:r>
              <a:rPr kumimoji="1" lang="zh-CN" altLang="en-US" dirty="0"/>
              <a:t>，如夏普率、累积回报、最大回撤</a:t>
            </a:r>
            <a:r>
              <a:rPr kumimoji="1" lang="en-US" altLang="zh-CN" dirty="0"/>
              <a:t>…</a:t>
            </a:r>
          </a:p>
          <a:p>
            <a:pPr marL="0" indent="0">
              <a:buNone/>
            </a:pPr>
            <a:r>
              <a:rPr kumimoji="1" lang="zh-CN" altLang="en-US" dirty="0"/>
              <a:t>     </a:t>
            </a:r>
            <a:r>
              <a:rPr kumimoji="1" lang="en-US" altLang="zh-CN" dirty="0"/>
              <a:t>3.</a:t>
            </a:r>
            <a:r>
              <a:rPr kumimoji="1" lang="zh-CN" altLang="en-US" dirty="0"/>
              <a:t> 最终决策：</a:t>
            </a:r>
            <a:r>
              <a:rPr kumimoji="1" lang="en-US" altLang="zh-CN" dirty="0"/>
              <a:t>buy,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sell,</a:t>
            </a:r>
            <a:r>
              <a:rPr kumimoji="1" lang="zh-CN" altLang="en-US" dirty="0"/>
              <a:t> </a:t>
            </a:r>
            <a:r>
              <a:rPr kumimoji="1" lang="en-US" altLang="zh-CN" dirty="0"/>
              <a:t>hold</a:t>
            </a:r>
          </a:p>
          <a:p>
            <a:pPr marL="0" indent="0">
              <a:buNone/>
            </a:pPr>
            <a:r>
              <a:rPr kumimoji="1" lang="zh-CN" altLang="en-US" dirty="0"/>
              <a:t>     </a:t>
            </a:r>
            <a:r>
              <a:rPr kumimoji="1" lang="en-US" altLang="zh-CN" dirty="0"/>
              <a:t>3.</a:t>
            </a:r>
            <a:r>
              <a:rPr kumimoji="1" lang="zh-CN" altLang="en-US" dirty="0"/>
              <a:t> 设计方向：更高效、透明的 </a:t>
            </a:r>
            <a:r>
              <a:rPr kumimoji="1" lang="en-US" altLang="zh-CN" dirty="0"/>
              <a:t>Framework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Workflow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lnSpc>
                <a:spcPct val="200000"/>
              </a:lnSpc>
              <a:buNone/>
            </a:pPr>
            <a:r>
              <a:rPr kumimoji="1" lang="zh-CN" altLang="en-US" sz="3600" dirty="0"/>
              <a:t>下一步计划</a:t>
            </a:r>
            <a:endParaRPr kumimoji="1" lang="en-US" altLang="zh-CN" sz="3600" dirty="0"/>
          </a:p>
          <a:p>
            <a:r>
              <a:rPr kumimoji="1" lang="zh-CN" altLang="en-US" dirty="0"/>
              <a:t>复现开源的 </a:t>
            </a:r>
            <a:r>
              <a:rPr kumimoji="1" lang="en-US" altLang="zh-CN" dirty="0" err="1"/>
              <a:t>FinAgent</a:t>
            </a:r>
            <a:r>
              <a:rPr kumimoji="1" lang="zh-CN" altLang="en-US" dirty="0"/>
              <a:t>，完整了解实现细节</a:t>
            </a:r>
            <a:endParaRPr kumimoji="1" lang="en-US" altLang="zh-CN" dirty="0"/>
          </a:p>
          <a:p>
            <a:r>
              <a:rPr kumimoji="1" lang="zh-CN" altLang="en-US" dirty="0"/>
              <a:t>在复现过程中找到潜在的问题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7EEE2F-0DEC-6C2D-0954-7A2124D1135E}"/>
              </a:ext>
            </a:extLst>
          </p:cNvPr>
          <p:cNvSpPr txBox="1"/>
          <p:nvPr/>
        </p:nvSpPr>
        <p:spPr>
          <a:xfrm>
            <a:off x="8684631" y="265743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0070C0"/>
                </a:solidFill>
              </a:rPr>
              <a:t>似乎更像工程问题？</a:t>
            </a:r>
            <a:endParaRPr kumimoji="1" lang="en-US" altLang="zh-CN" sz="2400" dirty="0">
              <a:solidFill>
                <a:srgbClr val="0070C0"/>
              </a:solidFill>
            </a:endParaRPr>
          </a:p>
          <a:p>
            <a:r>
              <a:rPr kumimoji="1" lang="zh-CN" altLang="en-US" sz="2400" dirty="0">
                <a:solidFill>
                  <a:srgbClr val="0070C0"/>
                </a:solidFill>
              </a:rPr>
              <a:t>是否可行？</a:t>
            </a:r>
            <a:endParaRPr kumimoji="1" lang="en-US" altLang="zh-CN" sz="2400" dirty="0">
              <a:solidFill>
                <a:srgbClr val="0070C0"/>
              </a:solidFill>
            </a:endParaRPr>
          </a:p>
          <a:p>
            <a:r>
              <a:rPr kumimoji="1" lang="zh-CN" altLang="en-US" sz="2400" dirty="0">
                <a:solidFill>
                  <a:srgbClr val="0070C0"/>
                </a:solidFill>
              </a:rPr>
              <a:t>太宽泛？</a:t>
            </a:r>
            <a:endParaRPr kumimoji="1" lang="en-US" altLang="zh-CN" sz="2400" dirty="0">
              <a:solidFill>
                <a:srgbClr val="0070C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36E7C0-7397-A9F5-C8F6-E3642431FE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44" t="15508"/>
          <a:stretch/>
        </p:blipFill>
        <p:spPr>
          <a:xfrm>
            <a:off x="7041599" y="3133013"/>
            <a:ext cx="5078819" cy="364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4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FDB8B-52C9-1429-8139-C305C37D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老师建议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15B0F-DC9D-BBF3-E362-DD256AB92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zh-CN" altLang="en-US" dirty="0"/>
              <a:t>不必局限于金融，直接看多智能体的论文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 核心工作偏向学术的话，主要是：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研究</a:t>
            </a:r>
            <a:r>
              <a:rPr kumimoji="1" lang="zh-CN" altLang="en-US" dirty="0">
                <a:solidFill>
                  <a:srgbClr val="FF0000"/>
                </a:solidFill>
              </a:rPr>
              <a:t>数据合成</a:t>
            </a:r>
            <a:r>
              <a:rPr kumimoji="1" lang="zh-CN" altLang="en-US" dirty="0"/>
              <a:t>，通过</a:t>
            </a:r>
            <a:r>
              <a:rPr kumimoji="1" lang="zh-CN" altLang="en-US" dirty="0">
                <a:solidFill>
                  <a:srgbClr val="FF0000"/>
                </a:solidFill>
              </a:rPr>
              <a:t>多智能体</a:t>
            </a:r>
            <a:r>
              <a:rPr kumimoji="1" lang="zh-CN" altLang="en-US" dirty="0"/>
              <a:t>去预测未来的</a:t>
            </a:r>
            <a:r>
              <a:rPr kumimoji="1" lang="zh-CN" altLang="en-US" dirty="0">
                <a:solidFill>
                  <a:srgbClr val="FF0000"/>
                </a:solidFill>
              </a:rPr>
              <a:t>金融风险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每一个人相当于一个样本，一个智能体。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3.</a:t>
            </a:r>
            <a:r>
              <a:rPr kumimoji="1" lang="zh-CN" altLang="en-US" dirty="0"/>
              <a:t> 在一边看论文中有什么新点可以再联系老师。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528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607</Words>
  <Application>Microsoft Macintosh PowerPoint</Application>
  <PresentationFormat>宽屏</PresentationFormat>
  <Paragraphs>85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Wingdings</vt:lpstr>
      <vt:lpstr>Office 主题​​</vt:lpstr>
      <vt:lpstr>金融多智能体 Multi-Agent System   当前主流的基本框架：</vt:lpstr>
      <vt:lpstr>相关文献阅读情况</vt:lpstr>
      <vt:lpstr>创新点？</vt:lpstr>
      <vt:lpstr>FinAgents: Let LLM just do what he’s good at</vt:lpstr>
      <vt:lpstr>实验情况</vt:lpstr>
      <vt:lpstr>老师建议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FinAgent: Let LLM just do what he’s good at</dc:title>
  <dc:creator>心成 汪</dc:creator>
  <cp:lastModifiedBy>心成 汪</cp:lastModifiedBy>
  <cp:revision>110</cp:revision>
  <dcterms:created xsi:type="dcterms:W3CDTF">2025-01-10T07:37:17Z</dcterms:created>
  <dcterms:modified xsi:type="dcterms:W3CDTF">2025-01-22T09:44:27Z</dcterms:modified>
</cp:coreProperties>
</file>