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803" r:id="rId14"/>
    <p:sldId id="805" r:id="rId15"/>
    <p:sldId id="80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ur Iskhakov" initials="TI" lastIdx="1" clrIdx="0">
    <p:extLst>
      <p:ext uri="{19B8F6BF-5375-455C-9EA6-DF929625EA0E}">
        <p15:presenceInfo xmlns:p15="http://schemas.microsoft.com/office/powerpoint/2012/main" userId="S-1-5-21-2981870350-3774573728-420955908-47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Лист1!$A$2:$A$13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Лист1!$B$2:$B$13</c:f>
              <c:numCache>
                <c:formatCode>_-* #\ ##0.0_-;\-* #\ ##0.0_-;_-* "-"??_-;_-@_-</c:formatCode>
                <c:ptCount val="12"/>
                <c:pt idx="0">
                  <c:v>188458.09977999999</c:v>
                </c:pt>
                <c:pt idx="1">
                  <c:v>272982.41850000003</c:v>
                </c:pt>
                <c:pt idx="2">
                  <c:v>258181.59225399999</c:v>
                </c:pt>
                <c:pt idx="3">
                  <c:v>51643.713437999999</c:v>
                </c:pt>
                <c:pt idx="4">
                  <c:v>78580.780142000003</c:v>
                </c:pt>
                <c:pt idx="5">
                  <c:v>156668.41341400001</c:v>
                </c:pt>
                <c:pt idx="6">
                  <c:v>56866.854961999998</c:v>
                </c:pt>
                <c:pt idx="7">
                  <c:v>114850.16030800001</c:v>
                </c:pt>
                <c:pt idx="8">
                  <c:v>200000</c:v>
                </c:pt>
                <c:pt idx="9">
                  <c:v>33328.172599999998</c:v>
                </c:pt>
                <c:pt idx="10">
                  <c:v>292855.1581</c:v>
                </c:pt>
                <c:pt idx="11">
                  <c:v>88372.043300000005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E7-4B43-B7EE-4D35D880111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Лист1!$A$2:$A$13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_-* #\ ##0.0_-;\-* #\ ##0.0_-;_-* &quot;-&quot;??_-;_-@_-">
                  <c:v>1648138.4424139999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E7-4B43-B7EE-4D35D8801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95541743"/>
        <c:axId val="1295533839"/>
      </c:barChart>
      <c:catAx>
        <c:axId val="129554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5533839"/>
        <c:crosses val="autoZero"/>
        <c:auto val="1"/>
        <c:lblAlgn val="ctr"/>
        <c:lblOffset val="100"/>
        <c:noMultiLvlLbl val="0"/>
      </c:catAx>
      <c:valAx>
        <c:axId val="129553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5541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Лист1!$A$2:$A$13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Лист1!$B$2:$B$13</c:f>
              <c:numCache>
                <c:formatCode>_-* #\ ##0.0_-;\-* #\ ##0.0_-;_-* "-"??_-;_-@_-</c:formatCode>
                <c:ptCount val="12"/>
                <c:pt idx="0">
                  <c:v>188458.09977999999</c:v>
                </c:pt>
                <c:pt idx="1">
                  <c:v>272982.41850000003</c:v>
                </c:pt>
                <c:pt idx="2">
                  <c:v>258181.59225399999</c:v>
                </c:pt>
                <c:pt idx="3">
                  <c:v>51643.713437999999</c:v>
                </c:pt>
                <c:pt idx="4">
                  <c:v>78580.780142000003</c:v>
                </c:pt>
                <c:pt idx="5">
                  <c:v>156668.41341400001</c:v>
                </c:pt>
                <c:pt idx="6">
                  <c:v>56866.854961999998</c:v>
                </c:pt>
                <c:pt idx="7">
                  <c:v>114850.16030800001</c:v>
                </c:pt>
                <c:pt idx="8">
                  <c:v>200000</c:v>
                </c:pt>
                <c:pt idx="9">
                  <c:v>33328.172599999998</c:v>
                </c:pt>
                <c:pt idx="10">
                  <c:v>292855.1581</c:v>
                </c:pt>
                <c:pt idx="11">
                  <c:v>88372.043300000005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0A5-9D51-163832149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95541743"/>
        <c:axId val="1295533839"/>
      </c:barChart>
      <c:catAx>
        <c:axId val="129554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5533839"/>
        <c:crosses val="autoZero"/>
        <c:auto val="1"/>
        <c:lblAlgn val="ctr"/>
        <c:lblOffset val="100"/>
        <c:noMultiLvlLbl val="0"/>
      </c:catAx>
      <c:valAx>
        <c:axId val="129553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5541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Лист1!$A$2:$A$13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Лист1!$B$2:$B$13</c:f>
              <c:numCache>
                <c:formatCode>_-* #\ ##0.0_-;\-* #\ ##0.0_-;_-* "-"??_-;_-@_-</c:formatCode>
                <c:ptCount val="12"/>
                <c:pt idx="0">
                  <c:v>188458.09977999999</c:v>
                </c:pt>
                <c:pt idx="1">
                  <c:v>272982.41850000003</c:v>
                </c:pt>
                <c:pt idx="2">
                  <c:v>258181.59225399999</c:v>
                </c:pt>
                <c:pt idx="3">
                  <c:v>51643.713437999999</c:v>
                </c:pt>
                <c:pt idx="4">
                  <c:v>78580.780142000003</c:v>
                </c:pt>
                <c:pt idx="5">
                  <c:v>156668.41341400001</c:v>
                </c:pt>
                <c:pt idx="6">
                  <c:v>56866.854961999998</c:v>
                </c:pt>
                <c:pt idx="7">
                  <c:v>114850.16030800001</c:v>
                </c:pt>
                <c:pt idx="8">
                  <c:v>200000</c:v>
                </c:pt>
                <c:pt idx="9">
                  <c:v>33328.172599999998</c:v>
                </c:pt>
                <c:pt idx="10">
                  <c:v>292855.1581</c:v>
                </c:pt>
                <c:pt idx="11">
                  <c:v>88372.043300000005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A-41D4-AE3B-42ED28F16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95541743"/>
        <c:axId val="1295533839"/>
      </c:barChart>
      <c:catAx>
        <c:axId val="129554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5533839"/>
        <c:crosses val="autoZero"/>
        <c:auto val="1"/>
        <c:lblAlgn val="ctr"/>
        <c:lblOffset val="100"/>
        <c:noMultiLvlLbl val="0"/>
      </c:catAx>
      <c:valAx>
        <c:axId val="129553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5541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28449221185319"/>
          <c:y val="8.3899168736260687E-2"/>
          <c:w val="0.77845259559280888"/>
          <c:h val="0.8322016625274786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19-4F0A-BC0F-CD6E87B586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19-4F0A-BC0F-CD6E87B58676}"/>
              </c:ext>
            </c:extLst>
          </c:dPt>
          <c:dPt>
            <c:idx val="2"/>
            <c:bubble3D val="0"/>
            <c:explosion val="19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C1A-4E15-99CA-CD8F8892AC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319-4F0A-BC0F-CD6E87B58676}"/>
              </c:ext>
            </c:extLst>
          </c:dPt>
          <c:dPt>
            <c:idx val="4"/>
            <c:bubble3D val="0"/>
            <c:explosion val="11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C1A-4E15-99CA-CD8F8892AC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1A-4E15-99CA-CD8F8892AC7A}"/>
              </c:ext>
            </c:extLst>
          </c:dPt>
          <c:dPt>
            <c:idx val="6"/>
            <c:bubble3D val="0"/>
            <c:explosion val="12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1A-4E15-99CA-CD8F8892AC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319-4F0A-BC0F-CD6E87B58676}"/>
              </c:ext>
            </c:extLst>
          </c:dPt>
          <c:dLbls>
            <c:dLbl>
              <c:idx val="0"/>
              <c:layout>
                <c:manualLayout>
                  <c:x val="-0.49089089086220483"/>
                  <c:y val="9.7269514524023507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19-4F0A-BC0F-CD6E87B58676}"/>
                </c:ext>
              </c:extLst>
            </c:dLbl>
            <c:dLbl>
              <c:idx val="1"/>
              <c:layout>
                <c:manualLayout>
                  <c:x val="-0.49679015756262035"/>
                  <c:y val="1.9453902904804699E-3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19-4F0A-BC0F-CD6E87B58676}"/>
                </c:ext>
              </c:extLst>
            </c:dLbl>
            <c:dLbl>
              <c:idx val="2"/>
              <c:layout>
                <c:manualLayout>
                  <c:x val="-2.7344899038861489E-2"/>
                  <c:y val="2.1399293195285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AE987E-CF57-412B-95CF-AF2328C54130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[ИМЯ КАТЕГОРИИ]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66321728-1EFA-42EF-9978-115CFD14AE71}" type="VALU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[ЗНАЧЕНИЕ]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C1A-4E15-99CA-CD8F8892AC7A}"/>
                </c:ext>
              </c:extLst>
            </c:dLbl>
            <c:dLbl>
              <c:idx val="3"/>
              <c:layout>
                <c:manualLayout>
                  <c:x val="8.7071471797378494E-2"/>
                  <c:y val="5.447092813345316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19-4F0A-BC0F-CD6E87B58676}"/>
                </c:ext>
              </c:extLst>
            </c:dLbl>
            <c:dLbl>
              <c:idx val="4"/>
              <c:layout>
                <c:manualLayout>
                  <c:x val="-0.18379416085650063"/>
                  <c:y val="-0.1147780271383477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D5BAEE-78A1-4509-8923-555DDE55975A}" type="CATEGORYNAME">
                      <a:rPr lang="en-US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[ИМЯ КАТЕГОРИИ]</a:t>
                    </a:fld>
                    <a:r>
                      <a:rPr lang="en-US" baseline="0" dirty="0">
                        <a:solidFill>
                          <a:sysClr val="windowText" lastClr="000000"/>
                        </a:solidFill>
                      </a:rPr>
                      <a:t>
</a:t>
                    </a:r>
                    <a:fld id="{7642F283-B299-4F57-B026-921FDCE3BB23}" type="VALUE">
                      <a:rPr lang="en-US" baseline="0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[ЗНАЧЕНИЕ]</a:t>
                    </a:fld>
                    <a:endParaRPr lang="en-US" baseline="0" dirty="0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C1A-4E15-99CA-CD8F8892AC7A}"/>
                </c:ext>
              </c:extLst>
            </c:dLbl>
            <c:dLbl>
              <c:idx val="5"/>
              <c:layout>
                <c:manualLayout>
                  <c:x val="5.4592325006881338E-3"/>
                  <c:y val="2.723546406672658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1A-4E15-99CA-CD8F8892AC7A}"/>
                </c:ext>
              </c:extLst>
            </c:dLbl>
            <c:dLbl>
              <c:idx val="6"/>
              <c:layout>
                <c:manualLayout>
                  <c:x val="0.15649799835305986"/>
                  <c:y val="0.1731397358527618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6E81066-545B-4900-8D8B-3D414D85D4D2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[ИМЯ КАТЕГОРИИ]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A925EB41-6E0A-49FA-90BC-C3BE303C3807}" type="VALU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[ЗНАЧЕНИЕ]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1A-4E15-99CA-CD8F8892AC7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319-4F0A-BC0F-CD6E87B58676}"/>
                </c:ext>
              </c:extLst>
            </c:dLbl>
            <c:numFmt formatCode="#,##0" sourceLinked="0"/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Лист1!$A$2:$A$9</c:f>
              <c:strCache>
                <c:ptCount val="8"/>
                <c:pt idx="0">
                  <c:v>CONDITION MONITORING</c:v>
                </c:pt>
                <c:pt idx="1">
                  <c:v>EMERGENCY SHUTDOWN</c:v>
                </c:pt>
                <c:pt idx="2">
                  <c:v>EMERGENCY-24hr</c:v>
                </c:pt>
                <c:pt idx="3">
                  <c:v>ORD</c:v>
                </c:pt>
                <c:pt idx="4">
                  <c:v>PLANNED-4wks</c:v>
                </c:pt>
                <c:pt idx="5">
                  <c:v>TURNAROUND</c:v>
                </c:pt>
                <c:pt idx="6">
                  <c:v>URGENT-72hr</c:v>
                </c:pt>
                <c:pt idx="7">
                  <c:v>undefined</c:v>
                </c:pt>
              </c:strCache>
            </c:strRef>
          </c:cat>
          <c:val>
            <c:numRef>
              <c:f>Лист1!$B$2:$B$9</c:f>
              <c:numCache>
                <c:formatCode>_-* #\ ##0.00_-;\-* #\ ##0.00_-;_-* "-"??_-;_-@_-</c:formatCode>
                <c:ptCount val="8"/>
                <c:pt idx="0">
                  <c:v>600</c:v>
                </c:pt>
                <c:pt idx="1">
                  <c:v>63.393000000000001</c:v>
                </c:pt>
                <c:pt idx="2">
                  <c:v>188757.60216800001</c:v>
                </c:pt>
                <c:pt idx="3">
                  <c:v>22363.824700000001</c:v>
                </c:pt>
                <c:pt idx="4">
                  <c:v>2366571.4700600002</c:v>
                </c:pt>
                <c:pt idx="5">
                  <c:v>1561.8819000000001</c:v>
                </c:pt>
                <c:pt idx="6">
                  <c:v>631281.81195400003</c:v>
                </c:pt>
                <c:pt idx="7">
                  <c:v>29725.865430000002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A-4E15-99CA-CD8F8892AC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 </a:t>
            </a:r>
            <a:r>
              <a:rPr lang="ru-RU" dirty="0"/>
              <a:t>Структура материальных расходов по подразделениям отдела </a:t>
            </a:r>
            <a:r>
              <a:rPr lang="en-US" dirty="0"/>
              <a:t>Maintenance,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/>
              <a:t>$</a:t>
            </a:r>
            <a:endParaRPr lang="en-US" dirty="0"/>
          </a:p>
        </c:rich>
      </c:tx>
      <c:layout>
        <c:manualLayout>
          <c:xMode val="edge"/>
          <c:yMode val="edge"/>
          <c:x val="0.30193360672793451"/>
          <c:y val="3.130118984572148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0837159826646118"/>
          <c:y val="2.7339710026516667E-2"/>
          <c:w val="0.75599819201888574"/>
          <c:h val="0.916500533136899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Value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6E-48A4-8398-3BF8B76FC5A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6E-48A4-8398-3BF8B76FC5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6E-48A4-8398-3BF8B76FC5A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6E-48A4-8398-3BF8B76FC5A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E6E-48A4-8398-3BF8B76FC5A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6E-48A4-8398-3BF8B76FC5A5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E6E-48A4-8398-3BF8B76FC5A5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E6E-48A4-8398-3BF8B76FC5A5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DE6E-48A4-8398-3BF8B76FC5A5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E6E-48A4-8398-3BF8B76FC5A5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DE6E-48A4-8398-3BF8B76FC5A5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E6E-48A4-8398-3BF8B76FC5A5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DE6E-48A4-8398-3BF8B76FC5A5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E6E-48A4-8398-3BF8B76FC5A5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DE6E-48A4-8398-3BF8B76FC5A5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E6E-48A4-8398-3BF8B76FC5A5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DE6E-48A4-8398-3BF8B76FC5A5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E6E-48A4-8398-3BF8B76FC5A5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DE6E-48A4-8398-3BF8B76FC5A5}"/>
              </c:ext>
            </c:extLst>
          </c:dPt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E6E-48A4-8398-3BF8B76FC5A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E6E-48A4-8398-3BF8B76FC5A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E6E-48A4-8398-3BF8B76FC5A5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6E-48A4-8398-3BF8B76FC5A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Лист1!$A$2:$A$39</c:f>
              <c:strCache>
                <c:ptCount val="38"/>
                <c:pt idx="0">
                  <c:v>PWU </c:v>
                </c:pt>
                <c:pt idx="1">
                  <c:v>PWU-Static </c:v>
                </c:pt>
                <c:pt idx="2">
                  <c:v>PWU-Rotating </c:v>
                </c:pt>
                <c:pt idx="3">
                  <c:v>PWU-Instrumentation </c:v>
                </c:pt>
                <c:pt idx="4">
                  <c:v>PWU-Electrical </c:v>
                </c:pt>
                <c:pt idx="5">
                  <c:v>PWU-Analyser </c:v>
                </c:pt>
                <c:pt idx="7">
                  <c:v>SGU </c:v>
                </c:pt>
                <c:pt idx="8">
                  <c:v>SGU-Static </c:v>
                </c:pt>
                <c:pt idx="9">
                  <c:v>SGU-Rotating </c:v>
                </c:pt>
                <c:pt idx="10">
                  <c:v>SGU-Electrical </c:v>
                </c:pt>
                <c:pt idx="11">
                  <c:v>SGU-Instrumentation </c:v>
                </c:pt>
                <c:pt idx="12">
                  <c:v>SGU-Analyser </c:v>
                </c:pt>
                <c:pt idx="14">
                  <c:v>U&amp;O </c:v>
                </c:pt>
                <c:pt idx="15">
                  <c:v>U&amp;O-Static </c:v>
                </c:pt>
                <c:pt idx="16">
                  <c:v>U&amp;O-Rotating </c:v>
                </c:pt>
                <c:pt idx="17">
                  <c:v>U&amp;O-Electrical </c:v>
                </c:pt>
                <c:pt idx="18">
                  <c:v>U&amp;O-Analyser </c:v>
                </c:pt>
                <c:pt idx="20">
                  <c:v>SLU </c:v>
                </c:pt>
                <c:pt idx="21">
                  <c:v>SLU-Rotating </c:v>
                </c:pt>
                <c:pt idx="22">
                  <c:v>SLU-Static </c:v>
                </c:pt>
                <c:pt idx="23">
                  <c:v>SLU-Instrumentation </c:v>
                </c:pt>
                <c:pt idx="24">
                  <c:v>SLU-Electrical </c:v>
                </c:pt>
                <c:pt idx="25">
                  <c:v>SLU-Analyser </c:v>
                </c:pt>
                <c:pt idx="27">
                  <c:v>CofE </c:v>
                </c:pt>
                <c:pt idx="28">
                  <c:v>CIVIL </c:v>
                </c:pt>
                <c:pt idx="29">
                  <c:v>Maintenance General </c:v>
                </c:pt>
                <c:pt idx="30">
                  <c:v>Warehouse </c:v>
                </c:pt>
                <c:pt idx="31">
                  <c:v>MECH (Static) </c:v>
                </c:pt>
                <c:pt idx="32">
                  <c:v>Routine Maintenance Planning Department </c:v>
                </c:pt>
                <c:pt idx="33">
                  <c:v>Electrical </c:v>
                </c:pt>
                <c:pt idx="34">
                  <c:v>MECH (Rotating) </c:v>
                </c:pt>
                <c:pt idx="35">
                  <c:v>CONT SERVICES </c:v>
                </c:pt>
                <c:pt idx="36">
                  <c:v>Instrumentation </c:v>
                </c:pt>
                <c:pt idx="37">
                  <c:v>Turnaround </c:v>
                </c:pt>
              </c:strCache>
            </c:strRef>
          </c:cat>
          <c:val>
            <c:numRef>
              <c:f>Лист1!$B$2:$B$39</c:f>
              <c:numCache>
                <c:formatCode>General</c:formatCode>
                <c:ptCount val="38"/>
                <c:pt idx="0">
                  <c:v>615479.34417399997</c:v>
                </c:pt>
                <c:pt idx="1">
                  <c:v>232243.825874</c:v>
                </c:pt>
                <c:pt idx="2">
                  <c:v>217760.32310000001</c:v>
                </c:pt>
                <c:pt idx="3">
                  <c:v>84097.199099999998</c:v>
                </c:pt>
                <c:pt idx="4">
                  <c:v>72114.236199999999</c:v>
                </c:pt>
                <c:pt idx="5">
                  <c:v>9263.7598999999991</c:v>
                </c:pt>
                <c:pt idx="6">
                  <c:v>0</c:v>
                </c:pt>
                <c:pt idx="7">
                  <c:v>539058.09864999901</c:v>
                </c:pt>
                <c:pt idx="8">
                  <c:v>223423.32544999901</c:v>
                </c:pt>
                <c:pt idx="9">
                  <c:v>161927.6581</c:v>
                </c:pt>
                <c:pt idx="10">
                  <c:v>74127.092499999999</c:v>
                </c:pt>
                <c:pt idx="11">
                  <c:v>73184.380600000004</c:v>
                </c:pt>
                <c:pt idx="12">
                  <c:v>6395.6419999999998</c:v>
                </c:pt>
                <c:pt idx="13">
                  <c:v>0</c:v>
                </c:pt>
                <c:pt idx="14">
                  <c:v>470072.13371600001</c:v>
                </c:pt>
                <c:pt idx="15">
                  <c:v>259540.71698999999</c:v>
                </c:pt>
                <c:pt idx="16">
                  <c:v>71130.307879999993</c:v>
                </c:pt>
                <c:pt idx="17">
                  <c:v>53544.6558</c:v>
                </c:pt>
                <c:pt idx="18">
                  <c:v>8953.4950000000008</c:v>
                </c:pt>
                <c:pt idx="19">
                  <c:v>0</c:v>
                </c:pt>
                <c:pt idx="20">
                  <c:v>398355.90010999999</c:v>
                </c:pt>
                <c:pt idx="21">
                  <c:v>233889.75251999899</c:v>
                </c:pt>
                <c:pt idx="22">
                  <c:v>115951.0025</c:v>
                </c:pt>
                <c:pt idx="23">
                  <c:v>25203.30169</c:v>
                </c:pt>
                <c:pt idx="24">
                  <c:v>16879.225399999999</c:v>
                </c:pt>
                <c:pt idx="25">
                  <c:v>6432.6180000000004</c:v>
                </c:pt>
                <c:pt idx="26">
                  <c:v>0</c:v>
                </c:pt>
                <c:pt idx="27">
                  <c:v>224862.05533999999</c:v>
                </c:pt>
                <c:pt idx="28">
                  <c:v>47119.89</c:v>
                </c:pt>
                <c:pt idx="29">
                  <c:v>21052.301299999999</c:v>
                </c:pt>
                <c:pt idx="30">
                  <c:v>16331.6937</c:v>
                </c:pt>
                <c:pt idx="31">
                  <c:v>13346.992200000001</c:v>
                </c:pt>
                <c:pt idx="32">
                  <c:v>11933.3674999999</c:v>
                </c:pt>
                <c:pt idx="33">
                  <c:v>2442.8000000000002</c:v>
                </c:pt>
                <c:pt idx="34">
                  <c:v>550</c:v>
                </c:pt>
                <c:pt idx="35">
                  <c:v>396.81999999999903</c:v>
                </c:pt>
                <c:pt idx="36">
                  <c:v>209.45</c:v>
                </c:pt>
                <c:pt idx="37">
                  <c:v>472.22089999999997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B-481B-BADD-95D169D27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158450592"/>
        <c:axId val="1"/>
      </c:barChart>
      <c:catAx>
        <c:axId val="1158450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845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139897116801949E-2"/>
          <c:y val="0.11993371918492399"/>
          <c:w val="0.75059809490461205"/>
          <c:h val="0.8246153841558925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22"/>
          <c:dPt>
            <c:idx val="0"/>
            <c:bubble3D val="0"/>
            <c:explosion val="25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19-4F0A-BC0F-CD6E87B586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19-4F0A-BC0F-CD6E87B586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C1A-4E15-99CA-CD8F8892AC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319-4F0A-BC0F-CD6E87B586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C1A-4E15-99CA-CD8F8892AC7A}"/>
              </c:ext>
            </c:extLst>
          </c:dPt>
          <c:dPt>
            <c:idx val="5"/>
            <c:bubble3D val="0"/>
            <c:explosion val="17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1A-4E15-99CA-CD8F8892AC7A}"/>
              </c:ext>
            </c:extLst>
          </c:dPt>
          <c:dPt>
            <c:idx val="6"/>
            <c:bubble3D val="0"/>
            <c:explosion val="2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1A-4E15-99CA-CD8F8892AC7A}"/>
              </c:ext>
            </c:extLst>
          </c:dPt>
          <c:dLbls>
            <c:dLbl>
              <c:idx val="0"/>
              <c:layout>
                <c:manualLayout>
                  <c:x val="-0.17842707021036078"/>
                  <c:y val="-0.132286539752671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1F1269-EF7B-44D5-9C36-3DBB5EF0D352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[ИМЯ КАТЕГОРИИ]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7ED24460-3A23-4789-A96E-C44F9F13D38F}" type="VALU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[ЗНАЧЕНИЕ]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319-4F0A-BC0F-CD6E87B58676}"/>
                </c:ext>
              </c:extLst>
            </c:dLbl>
            <c:dLbl>
              <c:idx val="1"/>
              <c:layout>
                <c:manualLayout>
                  <c:x val="-0.17252754362966399"/>
                  <c:y val="2.5290019633063154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19-4F0A-BC0F-CD6E87B58676}"/>
                </c:ext>
              </c:extLst>
            </c:dLbl>
            <c:dLbl>
              <c:idx val="2"/>
              <c:layout>
                <c:manualLayout>
                  <c:x val="-0.10330295192458784"/>
                  <c:y val="-5.120694729985274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AE987E-CF57-412B-95CF-AF2328C54130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66321728-1EFA-42EF-9978-115CFD14AE71}" type="VALU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[ЗНАЧЕНИЕ]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C1A-4E15-99CA-CD8F8892AC7A}"/>
                </c:ext>
              </c:extLst>
            </c:dLbl>
            <c:dLbl>
              <c:idx val="3"/>
              <c:layout>
                <c:manualLayout>
                  <c:x val="-4.7581440136409137E-2"/>
                  <c:y val="-6.2089879616633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0E96BCD-6D6A-4547-8201-706B0AEEE389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[ИМЯ КАТЕГОРИИ]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BBEB0D2E-E655-4A44-9391-1E5FE4F128A1}" type="VALU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[ЗНАЧЕНИЕ]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319-4F0A-BC0F-CD6E87B58676}"/>
                </c:ext>
              </c:extLst>
            </c:dLbl>
            <c:dLbl>
              <c:idx val="4"/>
              <c:layout>
                <c:manualLayout>
                  <c:x val="0.12349076188047567"/>
                  <c:y val="-1.148116804405739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D5BAEE-78A1-4509-8923-555DDE55975A}" type="CATEGORYNAME">
                      <a:rPr lang="en-US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en-US" baseline="0" dirty="0">
                        <a:solidFill>
                          <a:sysClr val="windowText" lastClr="000000"/>
                        </a:solidFill>
                      </a:rPr>
                      <a:t>
</a:t>
                    </a:r>
                    <a:fld id="{7642F283-B299-4F57-B026-921FDCE3BB23}" type="VALUE">
                      <a:rPr lang="en-US" baseline="0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[ЗНАЧЕНИЕ]</a:t>
                    </a:fld>
                    <a:endParaRPr lang="en-US" baseline="0" dirty="0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061900647736783"/>
                      <c:h val="0.1041966549871818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C1A-4E15-99CA-CD8F8892AC7A}"/>
                </c:ext>
              </c:extLst>
            </c:dLbl>
            <c:dLbl>
              <c:idx val="5"/>
              <c:layout>
                <c:manualLayout>
                  <c:x val="0.25549526879744311"/>
                  <c:y val="1.8965536036982583E-3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1A-4E15-99CA-CD8F8892AC7A}"/>
                </c:ext>
              </c:extLst>
            </c:dLbl>
            <c:dLbl>
              <c:idx val="6"/>
              <c:layout>
                <c:manualLayout>
                  <c:x val="0.13120027316625463"/>
                  <c:y val="6.8568924864668951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1A-4E15-99CA-CD8F8892AC7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Corrective</c:v>
                </c:pt>
                <c:pt idx="1">
                  <c:v>PPE</c:v>
                </c:pt>
                <c:pt idx="2">
                  <c:v>Special Tooling</c:v>
                </c:pt>
                <c:pt idx="3">
                  <c:v>Strategy</c:v>
                </c:pt>
                <c:pt idx="4">
                  <c:v>Strategy Predictive Monitoring/Fault Diagnostic</c:v>
                </c:pt>
                <c:pt idx="5">
                  <c:v>Operational Jobs</c:v>
                </c:pt>
                <c:pt idx="6">
                  <c:v>Service for Air Product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2890326.3411019999</c:v>
                </c:pt>
                <c:pt idx="1">
                  <c:v>21827.790499999999</c:v>
                </c:pt>
                <c:pt idx="2">
                  <c:v>47494.747399999993</c:v>
                </c:pt>
                <c:pt idx="3">
                  <c:v>97268.859505999979</c:v>
                </c:pt>
                <c:pt idx="4">
                  <c:v>23494.286100000001</c:v>
                </c:pt>
                <c:pt idx="5">
                  <c:v>12537.242200000001</c:v>
                </c:pt>
                <c:pt idx="6">
                  <c:v>86711.744899999991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A-4E15-99CA-CD8F8892AC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4FD9A-1A5E-4454-918E-F30C57447615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1D76D-CD37-44EE-986E-2FACC6A75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1D76D-CD37-44EE-986E-2FACC6A7583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3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D9B2A-7B6B-4EDE-88D2-375F23396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D8E05A-E5B4-4678-A55E-48A28AC0F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4B2E3A-E2B2-4787-8B0C-F0197F7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FB9-0A2A-4642-A2F4-C3ED204A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66F906-259B-4532-BDB1-75416868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8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81FF-9328-40E3-92EA-11CA1620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4689D4-C825-4B48-B475-658562058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88EB9-2AF3-488C-B77F-97795260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1D7DA-B999-4340-A613-86E732FC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5123B-A9C1-4BBC-BB1C-FF6733A0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4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0864CB-1F24-404B-9BA3-382AC33C5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18C5D3-FD63-443A-9283-77EEBAA09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AA33-AEFB-4C0C-9942-A67E1D7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D6354D-7C4E-4C8D-A5A3-9E07B385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28D22-1450-4C8A-AE81-7A5227AC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79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BCF6B-2328-4D60-919F-AC7DD002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CA37C-A252-4DF9-B73E-3C4FAE70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D76A14-7CEE-4DA0-AF3E-DAE44A72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0C7ED-366F-4592-8E46-7C89B039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7C769-85EE-4F80-81D4-744F3A8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9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529F-61F5-4D56-B66C-37947EF0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1A3C7-3DC6-4E3B-A906-B17E7A4B1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93093-31FB-4572-BCED-B24177F4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F95FD8-99BD-4E7A-925F-4FB12449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633175-34D0-42A1-B2FD-8E0580F9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9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C6400-CE66-4E2A-BA33-52E627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59432-7059-406C-BA3F-F7FCB2DEE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507369-3BB4-43F0-B612-12A2FD0B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DEDBD2-542C-4DC6-84B4-44DE39CA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518EEF-7D45-4427-861E-E1231132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76F3C-34E2-49F9-9A28-0E35CE69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4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E2A4F-D138-4208-8B96-4A37D88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BE2A4B-A57F-4AD4-BA88-3A293134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7E8844-425C-4292-8A12-84E17D29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50F2BD-DDED-4CFB-9AA2-A4571824A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8EE05B-1AD0-452D-8EF3-2FCB3EB2C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22CE52-E8F7-4652-8E62-AD8C32B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BFADD6-4F9C-43F2-8B53-FDD7FDF1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8C7EBA-95A6-4DE0-94DB-8E273B29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36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0C43-A4F6-4339-90AC-3C11DA77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3397D3-A7F2-474B-8A01-320DE89E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FC85F1-60AA-417C-BCC6-D1F2A228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5D0EDC-9DF9-4880-9E9E-B45A0EB0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38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088762-75A9-4842-96A8-60A235D3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54C25F-438C-40BA-827F-9E82328A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055D1-E6B3-476E-8FDE-0EBCE029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97FD8-5D52-4A63-85F5-24E98D57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7966F-E9B5-4802-9BD1-9CBBFC2D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AF2CD4-446B-4CC6-9D4F-3C5DDDFB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4759FE-A589-4FE4-8D5D-B3A81D20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347B9E-974F-49E1-9B4F-2F3EE8B2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E2997-B5B4-44DF-9C4A-7737C5C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CA253-2792-4E59-B96E-3737AD49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EDB21A-5C59-439A-AF85-8A2B6FCB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51A329-F586-42FA-B150-00C018A7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7C299-CE8B-4876-BB58-91B4266F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3FE87-232F-4149-8241-A3D9001B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507F4A-EF40-4213-A8FD-FED50821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9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F3486-8EE6-4294-9AEF-6C558122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B3551D-1ECA-4A62-AD61-6710CC0B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8026A-9931-4760-8318-E1CC43F4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7D0D-D6E5-4A1F-A677-83C76854B8F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693B7-F241-4376-881F-26C278FE5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4ED1FA-2C76-4F86-A64C-EE8FCEECD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3EC7-C7F7-421C-8499-F357DB450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0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5.xlsx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E9388-B77B-4A9F-83CC-0DAFB4279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2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Контроль расходов отдела </a:t>
            </a:r>
            <a:r>
              <a:rPr lang="en-US" dirty="0"/>
              <a:t>Maintenance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58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50C760-CC1F-451C-A1E3-06089E19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7" y="152401"/>
            <a:ext cx="5970893" cy="2698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Фактические расходы материалов и запасных частей - </a:t>
            </a:r>
            <a:r>
              <a:rPr lang="en-US" b="1" dirty="0"/>
              <a:t>$3,24 </a:t>
            </a:r>
            <a:r>
              <a:rPr lang="ru-RU" b="1" dirty="0"/>
              <a:t>млн.</a:t>
            </a:r>
            <a:r>
              <a:rPr lang="en-US" dirty="0"/>
              <a:t>,</a:t>
            </a:r>
            <a:endParaRPr lang="ru-RU" dirty="0"/>
          </a:p>
          <a:p>
            <a:pPr marL="39688" lvl="1" indent="0">
              <a:buNone/>
            </a:pPr>
            <a:r>
              <a:rPr lang="ru-RU" sz="2800" dirty="0"/>
              <a:t>В т.ч. </a:t>
            </a:r>
            <a:r>
              <a:rPr lang="en-US" sz="2800" dirty="0"/>
              <a:t>$1,6 </a:t>
            </a:r>
            <a:r>
              <a:rPr lang="ru-RU" sz="2800" dirty="0"/>
              <a:t>млн на трубы для ремонта </a:t>
            </a:r>
            <a:r>
              <a:rPr lang="en-US" sz="2800" dirty="0"/>
              <a:t>LTFT. </a:t>
            </a:r>
            <a:r>
              <a:rPr lang="ru-RU" sz="2800" dirty="0"/>
              <a:t>Расходы подобного рода согласно международной практике учитываются как капитальные вложения (</a:t>
            </a:r>
            <a:r>
              <a:rPr lang="en-US" sz="2800" dirty="0"/>
              <a:t>CAPEX)</a:t>
            </a:r>
          </a:p>
          <a:p>
            <a:pPr lvl="1"/>
            <a:endParaRPr lang="en-US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707DD5E-3B6D-46ED-9F03-ED069822F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689286"/>
              </p:ext>
            </p:extLst>
          </p:nvPr>
        </p:nvGraphicFramePr>
        <p:xfrm>
          <a:off x="6096000" y="0"/>
          <a:ext cx="5881914" cy="2850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Объект 2">
            <a:extLst>
              <a:ext uri="{FF2B5EF4-FFF2-40B4-BE49-F238E27FC236}">
                <a16:creationId xmlns:a16="http://schemas.microsoft.com/office/drawing/2014/main" id="{9D35ECC8-8DC3-44CF-8436-E348F7D50378}"/>
              </a:ext>
            </a:extLst>
          </p:cNvPr>
          <p:cNvSpPr txBox="1">
            <a:spLocks/>
          </p:cNvSpPr>
          <p:nvPr/>
        </p:nvSpPr>
        <p:spPr>
          <a:xfrm>
            <a:off x="125107" y="3178840"/>
            <a:ext cx="5040086" cy="91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Расходы на услуги сторонних организаций – </a:t>
            </a:r>
            <a:r>
              <a:rPr lang="en-US" b="1" dirty="0"/>
              <a:t>$4</a:t>
            </a:r>
            <a:r>
              <a:rPr lang="ru-RU" b="1" dirty="0"/>
              <a:t> млн.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FCE0B580-F520-42A5-B170-1D04A16481E2}"/>
              </a:ext>
            </a:extLst>
          </p:cNvPr>
          <p:cNvSpPr txBox="1">
            <a:spLocks/>
          </p:cNvSpPr>
          <p:nvPr/>
        </p:nvSpPr>
        <p:spPr>
          <a:xfrm>
            <a:off x="105072" y="5072024"/>
            <a:ext cx="6116034" cy="1040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Денежные средства, потраченные на закупку материалов, запасных частей -</a:t>
            </a:r>
            <a:endParaRPr lang="en-US" b="1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6ACAF11E-BF63-4450-AC54-8D0A0CC7E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075004"/>
              </p:ext>
            </p:extLst>
          </p:nvPr>
        </p:nvGraphicFramePr>
        <p:xfrm>
          <a:off x="6221106" y="2850849"/>
          <a:ext cx="5970893" cy="1972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B6CE04B6-9C6A-44B9-91B8-AB80D0B69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490743"/>
              </p:ext>
            </p:extLst>
          </p:nvPr>
        </p:nvGraphicFramePr>
        <p:xfrm>
          <a:off x="6221106" y="4777621"/>
          <a:ext cx="5970893" cy="2080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3603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B6A4F7D-636B-49D2-B6C7-62A906111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86182"/>
              </p:ext>
            </p:extLst>
          </p:nvPr>
        </p:nvGraphicFramePr>
        <p:xfrm>
          <a:off x="7374835" y="164873"/>
          <a:ext cx="4691268" cy="2579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8374">
                  <a:extLst>
                    <a:ext uri="{9D8B030D-6E8A-4147-A177-3AD203B41FA5}">
                      <a16:colId xmlns:a16="http://schemas.microsoft.com/office/drawing/2014/main" val="1520331999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488514964"/>
                    </a:ext>
                  </a:extLst>
                </a:gridCol>
                <a:gridCol w="1918251">
                  <a:extLst>
                    <a:ext uri="{9D8B030D-6E8A-4147-A177-3AD203B41FA5}">
                      <a16:colId xmlns:a16="http://schemas.microsoft.com/office/drawing/2014/main" val="366732330"/>
                    </a:ext>
                  </a:extLst>
                </a:gridCol>
              </a:tblGrid>
              <a:tr h="109628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Приоритет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</a:t>
                      </a:r>
                      <a:r>
                        <a:rPr lang="en-US" dirty="0"/>
                        <a:t>WO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Средний расход на </a:t>
                      </a:r>
                      <a:r>
                        <a:rPr lang="en-US" dirty="0"/>
                        <a:t> 1 WO, $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40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EMERGENCY-24hr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241,4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082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44,5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421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PLANNED-4wks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32 053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73,8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261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URGENT-72hr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4 433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142,4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3111453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08B6A8C-A7F0-4773-B2C7-F4EBE0B47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998534"/>
              </p:ext>
            </p:extLst>
          </p:nvPr>
        </p:nvGraphicFramePr>
        <p:xfrm>
          <a:off x="18143" y="164873"/>
          <a:ext cx="7356692" cy="652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24875A-BECF-4984-AC87-C2E6E23E5F1A}"/>
              </a:ext>
            </a:extLst>
          </p:cNvPr>
          <p:cNvSpPr txBox="1"/>
          <p:nvPr/>
        </p:nvSpPr>
        <p:spPr>
          <a:xfrm>
            <a:off x="7374835" y="3003038"/>
            <a:ext cx="46912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Основной объем в 2023 году составили работы с обычным приоритетом – 85% на сумму </a:t>
            </a:r>
            <a:r>
              <a:rPr lang="en-US" dirty="0"/>
              <a:t>$2,4 </a:t>
            </a:r>
            <a:r>
              <a:rPr lang="ru-RU" dirty="0"/>
              <a:t>млн., включая ремонт </a:t>
            </a:r>
            <a:r>
              <a:rPr lang="en-US" dirty="0"/>
              <a:t>LTFT c </a:t>
            </a:r>
            <a:r>
              <a:rPr lang="ru-RU" dirty="0"/>
              <a:t>материалами на </a:t>
            </a:r>
            <a:r>
              <a:rPr lang="en-US" dirty="0"/>
              <a:t>$1,4 </a:t>
            </a:r>
            <a:r>
              <a:rPr lang="ru-RU" dirty="0"/>
              <a:t>млн. </a:t>
            </a:r>
          </a:p>
          <a:p>
            <a:r>
              <a:rPr lang="ru-RU" dirty="0"/>
              <a:t>Однако, несмотря на то, что работ с приоритетом «Экстренный» и «Срочный» было намного меньше – 2% и 11,7% соответственно, материальные затраты на их выполнение в среднем в несколько раз выше обычных.</a:t>
            </a:r>
          </a:p>
          <a:p>
            <a:r>
              <a:rPr lang="ru-RU" dirty="0"/>
              <a:t>Учитывая данное обстоятельство, целесообразно увеличить усилия на превентивные профилактические работы</a:t>
            </a:r>
          </a:p>
        </p:txBody>
      </p:sp>
    </p:spTree>
    <p:extLst>
      <p:ext uri="{BB962C8B-B14F-4D97-AF65-F5344CB8AC3E}">
        <p14:creationId xmlns:p14="http://schemas.microsoft.com/office/powerpoint/2010/main" val="409228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D853E-6B1A-4A7D-9B6A-F18B254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29" y="106708"/>
            <a:ext cx="1154595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Количество выполненных работ на каждом объекте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7CF2D32-99BA-4BFA-826A-A23167B3D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382682"/>
              </p:ext>
            </p:extLst>
          </p:nvPr>
        </p:nvGraphicFramePr>
        <p:xfrm>
          <a:off x="628306" y="1731501"/>
          <a:ext cx="4777468" cy="334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840480" imgH="2750733" progId="Excel.Sheet.12">
                  <p:embed/>
                </p:oleObj>
              </mc:Choice>
              <mc:Fallback>
                <p:oleObj name="Worksheet" r:id="rId2" imgW="3840480" imgH="27507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306" y="1731501"/>
                        <a:ext cx="4777468" cy="3341652"/>
                      </a:xfrm>
                      <a:prstGeom prst="rect">
                        <a:avLst/>
                      </a:prstGeom>
                      <a:ln w="571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FCE5F2C-7D30-40C2-87D4-8477CF6934EE}"/>
              </a:ext>
            </a:extLst>
          </p:cNvPr>
          <p:cNvSpPr txBox="1"/>
          <p:nvPr/>
        </p:nvSpPr>
        <p:spPr>
          <a:xfrm>
            <a:off x="2170030" y="6272157"/>
            <a:ext cx="80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Для просмотра детализированной информации кликнуть 2 раза на таблицу</a:t>
            </a:r>
          </a:p>
        </p:txBody>
      </p:sp>
      <p:pic>
        <p:nvPicPr>
          <p:cNvPr id="13" name="Рисунок 12" descr="Лупа со сплошной заливкой">
            <a:extLst>
              <a:ext uri="{FF2B5EF4-FFF2-40B4-BE49-F238E27FC236}">
                <a16:creationId xmlns:a16="http://schemas.microsoft.com/office/drawing/2014/main" id="{5D4E6A13-33C2-4C04-9651-CFE313159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5774" y="5372383"/>
            <a:ext cx="914400" cy="914400"/>
          </a:xfrm>
          <a:prstGeom prst="rect">
            <a:avLst/>
          </a:prstGeom>
        </p:spPr>
      </p:pic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85EBA731-8144-4CA8-ABDD-2665B1647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06498"/>
              </p:ext>
            </p:extLst>
          </p:nvPr>
        </p:nvGraphicFramePr>
        <p:xfrm>
          <a:off x="6181026" y="1731501"/>
          <a:ext cx="5207768" cy="334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572000" imgH="2933661" progId="Excel.Sheet.12">
                  <p:embed/>
                </p:oleObj>
              </mc:Choice>
              <mc:Fallback>
                <p:oleObj name="Worksheet" r:id="rId6" imgW="4572000" imgH="29336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81026" y="1731501"/>
                        <a:ext cx="5207768" cy="3341652"/>
                      </a:xfrm>
                      <a:prstGeom prst="rect">
                        <a:avLst/>
                      </a:prstGeom>
                      <a:ln w="571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62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D853E-6B1A-4A7D-9B6A-F18B254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29" y="106708"/>
            <a:ext cx="1154595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Стоимость выполненных работ на каждом объекте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7CF2D32-99BA-4BFA-826A-A23167B3D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306" y="1731501"/>
          <a:ext cx="4777468" cy="334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840480" imgH="2750733" progId="Excel.Sheet.12">
                  <p:embed/>
                </p:oleObj>
              </mc:Choice>
              <mc:Fallback>
                <p:oleObj name="Worksheet" r:id="rId2" imgW="3840480" imgH="2750733" progId="Excel.Sheet.12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77CF2D32-99BA-4BFA-826A-A23167B3D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306" y="1731501"/>
                        <a:ext cx="4777468" cy="3341652"/>
                      </a:xfrm>
                      <a:prstGeom prst="rect">
                        <a:avLst/>
                      </a:prstGeom>
                      <a:ln w="571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FCE5F2C-7D30-40C2-87D4-8477CF6934EE}"/>
              </a:ext>
            </a:extLst>
          </p:cNvPr>
          <p:cNvSpPr txBox="1"/>
          <p:nvPr/>
        </p:nvSpPr>
        <p:spPr>
          <a:xfrm>
            <a:off x="2170030" y="6272157"/>
            <a:ext cx="80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Для просмотра детализированной информации кликнуть 2 раза на таблицу</a:t>
            </a:r>
          </a:p>
        </p:txBody>
      </p:sp>
      <p:pic>
        <p:nvPicPr>
          <p:cNvPr id="13" name="Рисунок 12" descr="Лупа со сплошной заливкой">
            <a:extLst>
              <a:ext uri="{FF2B5EF4-FFF2-40B4-BE49-F238E27FC236}">
                <a16:creationId xmlns:a16="http://schemas.microsoft.com/office/drawing/2014/main" id="{5D4E6A13-33C2-4C04-9651-CFE313159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5774" y="5372383"/>
            <a:ext cx="914400" cy="914400"/>
          </a:xfrm>
          <a:prstGeom prst="rect">
            <a:avLst/>
          </a:prstGeom>
        </p:spPr>
      </p:pic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85EBA731-8144-4CA8-ABDD-2665B1647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026" y="1731501"/>
          <a:ext cx="5207768" cy="334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572000" imgH="2933661" progId="Excel.Sheet.12">
                  <p:embed/>
                </p:oleObj>
              </mc:Choice>
              <mc:Fallback>
                <p:oleObj name="Worksheet" r:id="rId6" imgW="4572000" imgH="2933661" progId="Excel.Sheet.12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85EBA731-8144-4CA8-ABDD-2665B1647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81026" y="1731501"/>
                        <a:ext cx="5207768" cy="3341652"/>
                      </a:xfrm>
                      <a:prstGeom prst="rect">
                        <a:avLst/>
                      </a:prstGeom>
                      <a:ln w="571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75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BDEBF890-0FE8-4908-A618-F65FDE2FB0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158276"/>
              </p:ext>
            </p:extLst>
          </p:nvPr>
        </p:nvGraphicFramePr>
        <p:xfrm>
          <a:off x="183322" y="181044"/>
          <a:ext cx="11831982" cy="6491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528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B6A4F7D-636B-49D2-B6C7-62A906111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892014"/>
              </p:ext>
            </p:extLst>
          </p:nvPr>
        </p:nvGraphicFramePr>
        <p:xfrm>
          <a:off x="6096000" y="164873"/>
          <a:ext cx="5970105" cy="64150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72748">
                  <a:extLst>
                    <a:ext uri="{9D8B030D-6E8A-4147-A177-3AD203B41FA5}">
                      <a16:colId xmlns:a16="http://schemas.microsoft.com/office/drawing/2014/main" val="1520331999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488514964"/>
                    </a:ext>
                  </a:extLst>
                </a:gridCol>
                <a:gridCol w="1262269">
                  <a:extLst>
                    <a:ext uri="{9D8B030D-6E8A-4147-A177-3AD203B41FA5}">
                      <a16:colId xmlns:a16="http://schemas.microsoft.com/office/drawing/2014/main" val="366732330"/>
                    </a:ext>
                  </a:extLst>
                </a:gridCol>
                <a:gridCol w="1461053">
                  <a:extLst>
                    <a:ext uri="{9D8B030D-6E8A-4147-A177-3AD203B41FA5}">
                      <a16:colId xmlns:a16="http://schemas.microsoft.com/office/drawing/2014/main" val="2228362998"/>
                    </a:ext>
                  </a:extLst>
                </a:gridCol>
              </a:tblGrid>
              <a:tr h="109628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Приоритет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Кол-во </a:t>
                      </a:r>
                      <a:r>
                        <a:rPr lang="en-US" sz="1600" dirty="0"/>
                        <a:t>WO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Общая стоимость работ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Средний расход </a:t>
                      </a:r>
                      <a:endParaRPr lang="en-US" sz="1600" dirty="0"/>
                    </a:p>
                    <a:p>
                      <a:pPr algn="ctr"/>
                      <a:r>
                        <a:rPr lang="ru-RU" sz="1600" dirty="0"/>
                        <a:t>на </a:t>
                      </a:r>
                      <a:r>
                        <a:rPr lang="en-US" sz="1600" dirty="0"/>
                        <a:t> 1 WO, $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40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2 890 326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254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082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21 828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195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 Tooling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47 495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1 104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219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97 269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901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Predictive Monitoring/Fault Diagnostic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23 494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621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undefined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54 926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108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1 386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069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Corrective after STPdM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118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Jobs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12 537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810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63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Construction/Commissioning Works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512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4 258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2 129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339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for Air Product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86 712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1 14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961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Reservations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606932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08B6A8C-A7F0-4773-B2C7-F4EBE0B47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937466"/>
              </p:ext>
            </p:extLst>
          </p:nvPr>
        </p:nvGraphicFramePr>
        <p:xfrm>
          <a:off x="125897" y="161643"/>
          <a:ext cx="7356692" cy="6696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320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12F3C-159A-42FD-B061-E302A9AC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ea typeface="+mn-ea"/>
                <a:cs typeface="+mn-cs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6FBE1-4CAD-402D-B0CA-4884FDCF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91"/>
            <a:ext cx="10515600" cy="5184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Раздел 1. Текущая система контроля расходов и пути ее совершенствования в 2024 году:</a:t>
            </a:r>
          </a:p>
          <a:p>
            <a:r>
              <a:rPr lang="ru-RU" dirty="0"/>
              <a:t>Экономический анализ</a:t>
            </a:r>
          </a:p>
          <a:p>
            <a:r>
              <a:rPr lang="ru-RU" dirty="0"/>
              <a:t>Бухгалтерский учёт</a:t>
            </a:r>
          </a:p>
          <a:p>
            <a:r>
              <a:rPr lang="ru-RU" dirty="0"/>
              <a:t>План закупок</a:t>
            </a:r>
          </a:p>
          <a:p>
            <a:r>
              <a:rPr lang="en-US" dirty="0"/>
              <a:t>Outsource Service Contracts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Раздел 2. Данные о фактических затратах отдела </a:t>
            </a:r>
            <a:r>
              <a:rPr lang="en-US" b="1" dirty="0"/>
              <a:t>Maintenance </a:t>
            </a:r>
            <a:r>
              <a:rPr lang="ru-RU" b="1" dirty="0"/>
              <a:t>в 2023 году</a:t>
            </a:r>
          </a:p>
          <a:p>
            <a:pPr marL="0" indent="0">
              <a:buNone/>
            </a:pPr>
            <a:r>
              <a:rPr lang="ru-RU" b="1" dirty="0"/>
              <a:t>Раздел 3. Расход средств бюджета для закупок ТМЦ</a:t>
            </a:r>
          </a:p>
          <a:p>
            <a:pPr marL="0" indent="0">
              <a:buNone/>
            </a:pPr>
            <a:r>
              <a:rPr lang="ru-RU" b="1" dirty="0"/>
              <a:t>Раздел 4. Финансово – экономические показатели привлечения сторонних организаций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sz="2800" u="none" dirty="0">
              <a:solidFill>
                <a:schemeClr val="tx1"/>
              </a:solidFill>
              <a:effectLst/>
            </a:endParaRPr>
          </a:p>
          <a:p>
            <a:endParaRPr lang="ru-RU" sz="2800" u="none" dirty="0">
              <a:solidFill>
                <a:schemeClr val="tx1"/>
              </a:solidFill>
              <a:effectLst/>
            </a:endParaRPr>
          </a:p>
          <a:p>
            <a:endParaRPr lang="ru-RU" sz="2800" u="none" dirty="0">
              <a:solidFill>
                <a:schemeClr val="tx1"/>
              </a:solidFill>
              <a:effectLst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53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7C3C2-48C7-48FA-873B-A562951F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Экономический анализ.</a:t>
            </a:r>
            <a:br>
              <a:rPr lang="ru-RU" dirty="0"/>
            </a:br>
            <a:r>
              <a:rPr lang="ru-RU" u="none" dirty="0">
                <a:solidFill>
                  <a:schemeClr val="tx1"/>
                </a:solidFill>
                <a:effectLst/>
              </a:rPr>
              <a:t>Материальные расходы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59E32-09CB-4A7E-8D4B-66319E80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825625"/>
            <a:ext cx="11569147" cy="46672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Оценка стоимости работ с разным приоритетом и типом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Распределение затрат по технологическим объектам</a:t>
            </a:r>
            <a:endParaRPr lang="en-US" sz="2800" u="none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Детализация расходов по подразделениям и дисциплинам</a:t>
            </a:r>
            <a:endParaRPr lang="en-US" sz="2800" u="none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Классификация расходов по счетам учёта (</a:t>
            </a:r>
            <a:r>
              <a:rPr lang="en-US" sz="2800" u="none" dirty="0">
                <a:solidFill>
                  <a:schemeClr val="tx1"/>
                </a:solidFill>
                <a:effectLst/>
              </a:rPr>
              <a:t>account codes)</a:t>
            </a:r>
            <a:endParaRPr lang="ru-RU" sz="2800" u="none" dirty="0">
              <a:solidFill>
                <a:schemeClr val="tx1"/>
              </a:solidFill>
              <a:effectLst/>
            </a:endParaRPr>
          </a:p>
          <a:p>
            <a:pPr marL="285750" indent="-285750" algn="l">
              <a:buFontTx/>
              <a:buChar char="-"/>
            </a:pPr>
            <a:endParaRPr lang="ru-RU" sz="2800" u="none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ru-RU" sz="2800" u="none" dirty="0">
                <a:solidFill>
                  <a:srgbClr val="FF0000"/>
                </a:solidFill>
                <a:effectLst/>
              </a:rPr>
              <a:t>Предлагаемое в 2024 году</a:t>
            </a:r>
          </a:p>
          <a:p>
            <a:r>
              <a:rPr lang="ru-RU" sz="2800" u="none" dirty="0">
                <a:solidFill>
                  <a:srgbClr val="FF0000"/>
                </a:solidFill>
                <a:effectLst/>
              </a:rPr>
              <a:t>Создание системы многоуровневой классификации и группировки товаров</a:t>
            </a:r>
          </a:p>
          <a:p>
            <a:r>
              <a:rPr lang="ru-RU" sz="2800" u="none" dirty="0">
                <a:solidFill>
                  <a:srgbClr val="FF0000"/>
                </a:solidFill>
                <a:effectLst/>
              </a:rPr>
              <a:t>Составление по каждому технологическому объекту перечней материалов/запасных частей, необходимых для ремонтно-профилактических работ </a:t>
            </a:r>
            <a:endParaRPr lang="ru-RU" sz="2800" u="none" dirty="0">
              <a:solidFill>
                <a:schemeClr val="tx1"/>
              </a:solidFill>
              <a:effectLst/>
            </a:endParaRPr>
          </a:p>
          <a:p>
            <a:r>
              <a:rPr lang="ru-RU" dirty="0">
                <a:solidFill>
                  <a:srgbClr val="FF0000"/>
                </a:solidFill>
              </a:rPr>
              <a:t>Оптимизация </a:t>
            </a:r>
            <a:r>
              <a:rPr lang="en-US" dirty="0">
                <a:solidFill>
                  <a:srgbClr val="FF0000"/>
                </a:solidFill>
              </a:rPr>
              <a:t>account codes</a:t>
            </a:r>
            <a:r>
              <a:rPr lang="ru-RU" dirty="0">
                <a:solidFill>
                  <a:srgbClr val="FF0000"/>
                </a:solidFill>
              </a:rPr>
              <a:t>. Инструкция по определению соответствующего счета для расходов</a:t>
            </a:r>
            <a:endParaRPr lang="ru-RU" sz="2800" u="none" dirty="0">
              <a:solidFill>
                <a:srgbClr val="FF0000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4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7C3C2-48C7-48FA-873B-A562951F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Экономический анализ.</a:t>
            </a:r>
            <a:br>
              <a:rPr lang="ru-RU" dirty="0"/>
            </a:br>
            <a:r>
              <a:rPr lang="ru-RU" sz="4400" u="none" dirty="0">
                <a:solidFill>
                  <a:schemeClr val="tx1"/>
                </a:solidFill>
                <a:effectLst/>
              </a:rPr>
              <a:t>Выполняемые работы (</a:t>
            </a:r>
            <a:r>
              <a:rPr lang="en-US" sz="4400" u="none" dirty="0">
                <a:solidFill>
                  <a:schemeClr val="tx1"/>
                </a:solidFill>
                <a:effectLst/>
              </a:rPr>
              <a:t>Work Orders)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59E32-09CB-4A7E-8D4B-66319E80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825625"/>
            <a:ext cx="11569147" cy="466725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Частота ремонтных работ для каждого технологического объекта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Количество операций с детализацией по приоритету и типу работ, подразделению и дисциплине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Завершенные/начатые работы</a:t>
            </a:r>
            <a:endParaRPr lang="en-US" sz="2800" u="none" dirty="0">
              <a:solidFill>
                <a:schemeClr val="tx1"/>
              </a:solidFill>
              <a:effectLst/>
            </a:endParaRPr>
          </a:p>
          <a:p>
            <a:pPr marL="285750" indent="-285750" algn="l">
              <a:buFontTx/>
              <a:buChar char="-"/>
            </a:pPr>
            <a:endParaRPr lang="ru-RU" sz="2800" u="none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ru-RU" sz="2800" u="none" dirty="0">
                <a:solidFill>
                  <a:srgbClr val="FF0000"/>
                </a:solidFill>
                <a:effectLst/>
              </a:rPr>
              <a:t>Предлагаемое в 2024 году</a:t>
            </a:r>
          </a:p>
          <a:p>
            <a:r>
              <a:rPr lang="ru-RU" dirty="0">
                <a:solidFill>
                  <a:srgbClr val="FF0000"/>
                </a:solidFill>
              </a:rPr>
              <a:t>Поиск возможностей оптимизации плана и исполнения </a:t>
            </a:r>
            <a:r>
              <a:rPr lang="en-US" dirty="0">
                <a:solidFill>
                  <a:srgbClr val="FF0000"/>
                </a:solidFill>
              </a:rPr>
              <a:t>Preventative maintenance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Исследование выполненных операций для подготовки библиотеки типовых работ и норм расхода материалов</a:t>
            </a:r>
            <a:endParaRPr lang="ru-RU" sz="2800" u="none" dirty="0">
              <a:solidFill>
                <a:srgbClr val="FF0000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57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7C3C2-48C7-48FA-873B-A562951F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Экономический анализ.</a:t>
            </a:r>
            <a:br>
              <a:rPr lang="ru-RU" dirty="0"/>
            </a:br>
            <a:r>
              <a:rPr lang="ru-RU" sz="4400" u="none" dirty="0">
                <a:solidFill>
                  <a:schemeClr val="tx1"/>
                </a:solidFill>
                <a:effectLst/>
              </a:rPr>
              <a:t>Трудовые затраты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59E32-09CB-4A7E-8D4B-66319E80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3" y="1825625"/>
            <a:ext cx="11400182" cy="466725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Анализ, аналогичный для материальных расходов</a:t>
            </a:r>
            <a:endParaRPr lang="en-US" sz="2800" u="none" dirty="0">
              <a:solidFill>
                <a:schemeClr val="tx1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Задействованное количество человеко-часов каждой профессиональной специальности трудовых ресурсов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u="none" dirty="0">
                <a:solidFill>
                  <a:schemeClr val="tx1"/>
                </a:solidFill>
                <a:effectLst/>
              </a:rPr>
              <a:t> </a:t>
            </a:r>
            <a:r>
              <a:rPr lang="ru-RU" sz="2800" u="none" dirty="0">
                <a:solidFill>
                  <a:schemeClr val="tx1"/>
                </a:solidFill>
                <a:effectLst/>
              </a:rPr>
              <a:t>Частота привлечения к работам конкретных специалистов</a:t>
            </a:r>
            <a:endParaRPr lang="ru-RU" dirty="0"/>
          </a:p>
          <a:p>
            <a:pPr marL="285750" indent="-285750" algn="l">
              <a:buFontTx/>
              <a:buChar char="-"/>
            </a:pPr>
            <a:endParaRPr lang="ru-RU" sz="2800" u="none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ru-RU" sz="2800" u="none" dirty="0">
                <a:solidFill>
                  <a:srgbClr val="FF0000"/>
                </a:solidFill>
                <a:effectLst/>
              </a:rPr>
              <a:t>Предлагаемое в 2024 году</a:t>
            </a:r>
          </a:p>
          <a:p>
            <a:r>
              <a:rPr lang="ru-RU" sz="2800" u="none" dirty="0">
                <a:solidFill>
                  <a:srgbClr val="FF0000"/>
                </a:solidFill>
                <a:effectLst/>
              </a:rPr>
              <a:t>Расчёт среднемесячной и среднегодовой потребности в трудовых ресурсах для выполнения работ</a:t>
            </a:r>
          </a:p>
          <a:p>
            <a:r>
              <a:rPr lang="ru-RU" dirty="0"/>
              <a:t>Организация регулярного обновления в </a:t>
            </a:r>
            <a:r>
              <a:rPr lang="en-US" dirty="0"/>
              <a:t>CMMS </a:t>
            </a:r>
            <a:r>
              <a:rPr lang="ru-RU" dirty="0"/>
              <a:t>информации о ставках, применяемых для оплаты труда</a:t>
            </a:r>
            <a:r>
              <a:rPr lang="en-US" dirty="0"/>
              <a:t> </a:t>
            </a:r>
            <a:r>
              <a:rPr lang="ru-RU" dirty="0"/>
              <a:t>рабочих</a:t>
            </a:r>
          </a:p>
        </p:txBody>
      </p:sp>
    </p:spTree>
    <p:extLst>
      <p:ext uri="{BB962C8B-B14F-4D97-AF65-F5344CB8AC3E}">
        <p14:creationId xmlns:p14="http://schemas.microsoft.com/office/powerpoint/2010/main" val="112431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7C3C2-48C7-48FA-873B-A562951F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Бухгалтерский учёт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59E32-09CB-4A7E-8D4B-66319E80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1825625"/>
            <a:ext cx="11499574" cy="4667250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sz="2800" dirty="0">
                <a:solidFill>
                  <a:schemeClr val="tx1"/>
                </a:solidFill>
                <a:effectLst/>
              </a:rPr>
              <a:t>Составление ежемесячной материальной отчётности по использованным материалам в соответствии с законодательством </a:t>
            </a:r>
            <a:r>
              <a:rPr lang="ru-RU" sz="2800" dirty="0" err="1">
                <a:solidFill>
                  <a:schemeClr val="tx1"/>
                </a:solidFill>
                <a:effectLst/>
              </a:rPr>
              <a:t>РУз</a:t>
            </a:r>
            <a:r>
              <a:rPr lang="ru-RU" sz="2800" dirty="0">
                <a:solidFill>
                  <a:schemeClr val="tx1"/>
                </a:solidFill>
                <a:effectLst/>
              </a:rPr>
              <a:t> и учётной политикой компании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sz="2800" dirty="0">
                <a:solidFill>
                  <a:schemeClr val="tx1"/>
                </a:solidFill>
                <a:effectLst/>
              </a:rPr>
              <a:t>Ведение отдельного учёта материалов, передаваемых для целей </a:t>
            </a:r>
            <a:r>
              <a:rPr lang="en-US" sz="2800" dirty="0">
                <a:solidFill>
                  <a:schemeClr val="tx1"/>
                </a:solidFill>
                <a:effectLst/>
              </a:rPr>
              <a:t>Air Products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sz="2800" dirty="0">
                <a:solidFill>
                  <a:schemeClr val="tx1"/>
                </a:solidFill>
                <a:effectLst/>
              </a:rPr>
              <a:t>Анализ соответствия данных о складских остатках в </a:t>
            </a:r>
            <a:r>
              <a:rPr lang="en-US" sz="2800" dirty="0">
                <a:solidFill>
                  <a:schemeClr val="tx1"/>
                </a:solidFill>
                <a:effectLst/>
              </a:rPr>
              <a:t>CMMS</a:t>
            </a:r>
            <a:r>
              <a:rPr lang="ru-RU" sz="2800" dirty="0">
                <a:solidFill>
                  <a:schemeClr val="tx1"/>
                </a:solidFill>
                <a:effectLst/>
              </a:rPr>
              <a:t> и в 1С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sz="2800" dirty="0">
                <a:solidFill>
                  <a:schemeClr val="tx1"/>
                </a:solidFill>
                <a:effectLst/>
              </a:rPr>
              <a:t>Специальная процедура списания по частям материалов, минимальная учётная единица которых больше, чем требуется для одной работы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pPr marL="285750" indent="-285750" algn="l">
              <a:buFontTx/>
              <a:buChar char="-"/>
            </a:pPr>
            <a:endParaRPr lang="ru-RU" sz="2800" u="none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ru-RU" sz="2800" u="none" dirty="0">
                <a:solidFill>
                  <a:srgbClr val="FF0000"/>
                </a:solidFill>
                <a:effectLst/>
              </a:rPr>
              <a:t>Предлагаемое в 2024 году</a:t>
            </a:r>
          </a:p>
          <a:p>
            <a:r>
              <a:rPr lang="ru-RU" sz="2800" u="none" dirty="0">
                <a:solidFill>
                  <a:srgbClr val="FF0000"/>
                </a:solidFill>
                <a:effectLst/>
              </a:rPr>
              <a:t>Сплошная инвентаризация товарных остатков на складе, очистка и корректировка базы данных</a:t>
            </a:r>
            <a:r>
              <a:rPr lang="en-US" sz="2800" u="none" dirty="0">
                <a:solidFill>
                  <a:srgbClr val="FF0000"/>
                </a:solidFill>
                <a:effectLst/>
              </a:rPr>
              <a:t> CMMS</a:t>
            </a:r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Перевод учетных цен товаров, приходуемых на склад в </a:t>
            </a:r>
            <a:r>
              <a:rPr lang="ru-RU" dirty="0" err="1">
                <a:solidFill>
                  <a:srgbClr val="FF0000"/>
                </a:solidFill>
              </a:rPr>
              <a:t>сумовое</a:t>
            </a:r>
            <a:r>
              <a:rPr lang="ru-RU" dirty="0">
                <a:solidFill>
                  <a:srgbClr val="FF0000"/>
                </a:solidFill>
              </a:rPr>
              <a:t> выражение для синхронизации стоимости запасов с базой данных 1С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2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7C3C2-48C7-48FA-873B-A562951F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закупок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59E32-09CB-4A7E-8D4B-66319E80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ru-RU" sz="2800" dirty="0">
              <a:solidFill>
                <a:schemeClr val="tx1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ru-RU" sz="2800" dirty="0">
                <a:solidFill>
                  <a:schemeClr val="tx1"/>
                </a:solidFill>
                <a:effectLst/>
              </a:rPr>
              <a:t>Сопоставление реестра заключенных контрактов отдела закупок и заявок на закупку в CMMS</a:t>
            </a:r>
          </a:p>
          <a:p>
            <a:pPr marL="0" indent="0" algn="l">
              <a:buNone/>
            </a:pPr>
            <a:endParaRPr lang="ru-RU" sz="2800" u="none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ru-RU" sz="2800" u="none" dirty="0">
                <a:solidFill>
                  <a:srgbClr val="FF0000"/>
                </a:solidFill>
                <a:effectLst/>
              </a:rPr>
              <a:t>Предлагаемое в 2024 году</a:t>
            </a:r>
          </a:p>
          <a:p>
            <a:r>
              <a:rPr lang="ru-RU" sz="2800" u="none" dirty="0">
                <a:solidFill>
                  <a:srgbClr val="FF0000"/>
                </a:solidFill>
                <a:effectLst/>
              </a:rPr>
              <a:t>Изучение и применение данных </a:t>
            </a:r>
            <a:r>
              <a:rPr lang="ru-RU" dirty="0">
                <a:solidFill>
                  <a:srgbClr val="FF0000"/>
                </a:solidFill>
              </a:rPr>
              <a:t>1С «</a:t>
            </a:r>
            <a:r>
              <a:rPr lang="ru-RU" dirty="0" err="1">
                <a:solidFill>
                  <a:srgbClr val="FF0000"/>
                </a:solidFill>
              </a:rPr>
              <a:t>Шартнома</a:t>
            </a:r>
            <a:r>
              <a:rPr lang="ru-RU" dirty="0">
                <a:solidFill>
                  <a:srgbClr val="FF0000"/>
                </a:solidFill>
              </a:rPr>
              <a:t>» для регулярной сверки состояния бюджета и анализа расхода средств</a:t>
            </a:r>
            <a:endParaRPr lang="ru-RU" sz="2800" u="none" dirty="0">
              <a:solidFill>
                <a:srgbClr val="FF0000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71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7C3C2-48C7-48FA-873B-A562951F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Outsource Service Contracts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59E32-09CB-4A7E-8D4B-66319E80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ru-RU" sz="2800" dirty="0"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r>
              <a:rPr lang="ru-RU" dirty="0"/>
              <a:t>В настоящее время затраты на привлечение сторонних организаций администрируются только специальным отделом. </a:t>
            </a:r>
            <a:endParaRPr lang="ru-RU" sz="2800" dirty="0"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endParaRPr lang="ru-RU" sz="2800" u="none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ru-RU" sz="2800" u="none" dirty="0">
                <a:solidFill>
                  <a:srgbClr val="FF0000"/>
                </a:solidFill>
                <a:effectLst/>
              </a:rPr>
              <a:t>Предлагаемое в 2024 году</a:t>
            </a:r>
          </a:p>
          <a:p>
            <a:r>
              <a:rPr lang="ru-RU" dirty="0">
                <a:solidFill>
                  <a:srgbClr val="FF0000"/>
                </a:solidFill>
              </a:rPr>
              <a:t>Организация в </a:t>
            </a:r>
            <a:r>
              <a:rPr lang="en-US" dirty="0">
                <a:solidFill>
                  <a:srgbClr val="FF0000"/>
                </a:solidFill>
              </a:rPr>
              <a:t>CMMS </a:t>
            </a:r>
            <a:r>
              <a:rPr lang="ru-RU" dirty="0">
                <a:solidFill>
                  <a:srgbClr val="FF0000"/>
                </a:solidFill>
              </a:rPr>
              <a:t>учёта работ, выполняемых сторонними организациями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Анализ расходов и детальное планирование работ</a:t>
            </a:r>
            <a:endParaRPr lang="ru-RU" sz="2800" u="none" dirty="0">
              <a:solidFill>
                <a:srgbClr val="FF0000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70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FE39DD-3C84-46F8-8BE9-62B7C01E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Раздел 2. Данные о фактических затратах отдела </a:t>
            </a:r>
            <a:r>
              <a:rPr lang="en-US" b="1" dirty="0"/>
              <a:t>Maintenance </a:t>
            </a:r>
            <a:r>
              <a:rPr lang="ru-RU" b="1" dirty="0"/>
              <a:t>в 2023 году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1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819</Words>
  <Application>Microsoft Office PowerPoint</Application>
  <PresentationFormat>Широкоэкранный</PresentationFormat>
  <Paragraphs>170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Лист Microsoft Excel</vt:lpstr>
      <vt:lpstr>Worksheet</vt:lpstr>
      <vt:lpstr>Контроль расходов отдела Maintenance</vt:lpstr>
      <vt:lpstr>Содержание</vt:lpstr>
      <vt:lpstr>Экономический анализ. Материальные расходы </vt:lpstr>
      <vt:lpstr>Экономический анализ. Выполняемые работы (Work Orders) </vt:lpstr>
      <vt:lpstr>Экономический анализ. Трудовые затраты </vt:lpstr>
      <vt:lpstr>Бухгалтерский учёт</vt:lpstr>
      <vt:lpstr>План закупок</vt:lpstr>
      <vt:lpstr>Outsource Service Contracts</vt:lpstr>
      <vt:lpstr>Раздел 2. Данные о фактических затратах отдела Maintenance в 2023 году</vt:lpstr>
      <vt:lpstr>Презентация PowerPoint</vt:lpstr>
      <vt:lpstr>Презентация PowerPoint</vt:lpstr>
      <vt:lpstr>Количество выполненных работ на каждом объекте</vt:lpstr>
      <vt:lpstr>Стоимость выполненных работ на каждом объекте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Timur Iskhakov</dc:creator>
  <cp:lastModifiedBy>Timur Iskhakov</cp:lastModifiedBy>
  <cp:revision>18</cp:revision>
  <dcterms:created xsi:type="dcterms:W3CDTF">2023-12-20T05:57:37Z</dcterms:created>
  <dcterms:modified xsi:type="dcterms:W3CDTF">2023-12-22T07:18:46Z</dcterms:modified>
</cp:coreProperties>
</file>