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"/>
          <a:ea typeface="Gill Sans"/>
          <a:cs typeface="Gill San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800"/>
            </a:pPr>
            <a:r>
              <a:t>The web was envisioned as a decentralized system where everyone could run a web server.  It remains a collection of independent entities. Bitcoin is like iron man.  Trust no one, every man for himself.</a:t>
            </a:r>
          </a:p>
          <a:p>
            <a:pPr>
              <a:lnSpc>
                <a:spcPct val="100000"/>
              </a:lnSpc>
              <a:defRPr sz="1800"/>
            </a:pPr>
            <a:r>
              <a:t>Centralized systems are more like the military, mongo just pawn in game of life</a:t>
            </a:r>
          </a:p>
          <a:p>
            <a:pPr>
              <a:lnSpc>
                <a:spcPct val="100000"/>
              </a:lnSpc>
              <a:defRPr sz="1800"/>
            </a:pPr>
            <a:r>
              <a:t>MedRec is more like a baseball team:  We work together to do the best in the face of adversity and complexity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19200" y="2840038"/>
            <a:ext cx="13817600" cy="234156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38400" y="5181600"/>
            <a:ext cx="11379200" cy="3962400"/>
          </a:xfrm>
          <a:prstGeom prst="rect">
            <a:avLst/>
          </a:prstGeom>
        </p:spPr>
        <p:txBody>
          <a:bodyPr/>
          <a:lstStyle>
            <a:lvl1pPr marL="0" indent="0"/>
            <a:lvl2pPr marL="0" indent="457200"/>
            <a:lvl3pPr marL="0" indent="914400"/>
            <a:lvl4pPr marL="0" indent="1371600"/>
            <a:lvl5pPr marL="0" indent="1828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black">
    <p:bg>
      <p:bgPr>
        <a:solidFill>
          <a:srgbClr val="1A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5461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MIT_LAB_Keynote_glyphs23-small.jpg" descr="MIT_LAB_Keynote_glyphs23-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6256001" cy="9144001"/>
          </a:xfrm>
          <a:prstGeom prst="rect">
            <a:avLst/>
          </a:prstGeom>
          <a:ln w="3175">
            <a:miter lim="400000"/>
          </a:ln>
        </p:spPr>
      </p:pic>
      <p:sp>
        <p:nvSpPr>
          <p:cNvPr id="44" name="Viral Political Action…"/>
          <p:cNvSpPr txBox="1">
            <a:spLocks noGrp="1"/>
          </p:cNvSpPr>
          <p:nvPr>
            <p:ph type="body" sz="quarter" idx="13"/>
          </p:nvPr>
        </p:nvSpPr>
        <p:spPr>
          <a:xfrm>
            <a:off x="10741099" y="8217222"/>
            <a:ext cx="2595029" cy="54813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/>
          <a:p>
            <a:pPr marL="0" indent="0" algn="l" defTabSz="457200">
              <a:lnSpc>
                <a:spcPts val="1800"/>
              </a:lnSpc>
              <a:defRPr sz="1200" b="1">
                <a:latin typeface="+mn-lt"/>
                <a:ea typeface="+mn-ea"/>
                <a:cs typeface="+mn-cs"/>
                <a:sym typeface="Helvetica"/>
              </a:defRPr>
            </a:pPr>
            <a:r>
              <a:t>Viral Political Action</a:t>
            </a:r>
          </a:p>
          <a:p>
            <a:pPr marL="0" indent="0" algn="l" defTabSz="457200">
              <a:lnSpc>
                <a:spcPts val="1800"/>
              </a:lnSpc>
              <a:defRPr sz="1200" b="1">
                <a:latin typeface="+mn-lt"/>
                <a:ea typeface="+mn-ea"/>
                <a:cs typeface="+mn-cs"/>
                <a:sym typeface="Helvetica"/>
              </a:defRPr>
            </a:pPr>
            <a:r>
              <a:t>November 2018</a:t>
            </a:r>
          </a:p>
        </p:txBody>
      </p:sp>
      <p:sp>
        <p:nvSpPr>
          <p:cNvPr id="45" name="Andrew Lippman"/>
          <p:cNvSpPr txBox="1">
            <a:spLocks noGrp="1"/>
          </p:cNvSpPr>
          <p:nvPr>
            <p:ph type="body" sz="quarter" idx="14"/>
          </p:nvPr>
        </p:nvSpPr>
        <p:spPr>
          <a:xfrm>
            <a:off x="13324780" y="8217222"/>
            <a:ext cx="2400384" cy="77673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/>
          <a:p>
            <a:pPr marL="0" indent="0" algn="l" defTabSz="457200">
              <a:lnSpc>
                <a:spcPts val="18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Andrew Lippman</a:t>
            </a:r>
          </a:p>
          <a:p>
            <a:pPr marL="0" indent="0" algn="l" defTabSz="457200">
              <a:lnSpc>
                <a:spcPts val="18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541736" y="8211208"/>
            <a:ext cx="277466" cy="273051"/>
          </a:xfrm>
          <a:prstGeom prst="rect">
            <a:avLst/>
          </a:prstGeom>
        </p:spPr>
        <p:txBody>
          <a:bodyPr wrap="none" lIns="47625" tIns="47625" rIns="47625" bIns="47625" anchor="t"/>
          <a:lstStyle>
            <a:lvl1pPr defTabSz="584200">
              <a:defRPr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IT_LAB_Keynote_glyphs9-small.jpg" descr="MIT_LAB_Keynote_glyphs9-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6256001" cy="9144001"/>
          </a:xfrm>
          <a:prstGeom prst="rect">
            <a:avLst/>
          </a:prstGeom>
          <a:ln w="3175">
            <a:miter lim="400000"/>
          </a:ln>
        </p:spPr>
      </p:pic>
      <p:sp>
        <p:nvSpPr>
          <p:cNvPr id="54" name="Lifelong Kindergarten"/>
          <p:cNvSpPr txBox="1"/>
          <p:nvPr/>
        </p:nvSpPr>
        <p:spPr>
          <a:xfrm>
            <a:off x="10741099" y="8217222"/>
            <a:ext cx="2734817" cy="776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ts val="1800"/>
              </a:lnSpc>
              <a:defRPr sz="1200" b="1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Lifelong Kindergarten</a:t>
            </a:r>
          </a:p>
          <a:p>
            <a:pPr algn="l" defTabSz="457200">
              <a:lnSpc>
                <a:spcPts val="1800"/>
              </a:lnSpc>
              <a:defRPr sz="1200" b="1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" name="Mitchel Resnick"/>
          <p:cNvSpPr txBox="1"/>
          <p:nvPr/>
        </p:nvSpPr>
        <p:spPr>
          <a:xfrm>
            <a:off x="13324780" y="8217222"/>
            <a:ext cx="1769749" cy="776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ts val="1800"/>
              </a:lnSpc>
              <a:defRPr sz="1200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Mitchel Resnick</a:t>
            </a:r>
          </a:p>
          <a:p>
            <a:pPr algn="l" defTabSz="457200">
              <a:lnSpc>
                <a:spcPts val="1800"/>
              </a:lnSpc>
              <a:defRPr sz="1200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541736" y="8211208"/>
            <a:ext cx="277466" cy="273051"/>
          </a:xfrm>
          <a:prstGeom prst="rect">
            <a:avLst/>
          </a:prstGeom>
        </p:spPr>
        <p:txBody>
          <a:bodyPr wrap="none" lIns="47625" tIns="47625" rIns="47625" bIns="47625" anchor="t"/>
          <a:lstStyle>
            <a:lvl1pPr defTabSz="584200">
              <a:defRPr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"/>
          <p:cNvGrpSpPr/>
          <p:nvPr/>
        </p:nvGrpSpPr>
        <p:grpSpPr>
          <a:xfrm>
            <a:off x="300175" y="8038140"/>
            <a:ext cx="1668695" cy="921534"/>
            <a:chOff x="0" y="0"/>
            <a:chExt cx="1668693" cy="921532"/>
          </a:xfrm>
        </p:grpSpPr>
        <p:sp>
          <p:nvSpPr>
            <p:cNvPr id="63" name="Rectangle"/>
            <p:cNvSpPr/>
            <p:nvPr/>
          </p:nvSpPr>
          <p:spPr>
            <a:xfrm>
              <a:off x="83757" y="113633"/>
              <a:ext cx="1522652" cy="694267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47625" tIns="47625" rIns="47625" bIns="47625" numCol="1" anchor="ctr">
              <a:noAutofit/>
            </a:bodyPr>
            <a:lstStyle/>
            <a:p>
              <a:pPr defTabSz="584200">
                <a:defRPr sz="2000">
                  <a:solidFill>
                    <a:schemeClr val="accent3">
                      <a:lumOff val="44000"/>
                    </a:schemeClr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66" name="Group"/>
            <p:cNvGrpSpPr/>
            <p:nvPr/>
          </p:nvGrpSpPr>
          <p:grpSpPr>
            <a:xfrm>
              <a:off x="-1" y="0"/>
              <a:ext cx="1668695" cy="921533"/>
              <a:chOff x="0" y="0"/>
              <a:chExt cx="1668693" cy="921532"/>
            </a:xfrm>
          </p:grpSpPr>
          <p:pic>
            <p:nvPicPr>
              <p:cNvPr id="64" name="MIT_ML_Symbol_R_RGB.png" descr="MIT_ML_Symbol_R_RGB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590"/>
                <a:ext cx="920353" cy="92035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65" name="ViralCommnunications_Symbol_R_RGB.png" descr="ViralCommnunications_Symbol_R_RGB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60" y="0"/>
                <a:ext cx="921534" cy="9215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68" name="Viral Communications…"/>
          <p:cNvSpPr txBox="1"/>
          <p:nvPr/>
        </p:nvSpPr>
        <p:spPr>
          <a:xfrm>
            <a:off x="10741099" y="8217222"/>
            <a:ext cx="2595029" cy="100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ts val="1800"/>
              </a:lnSpc>
              <a:defRPr sz="1200" b="1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Viral Communications</a:t>
            </a:r>
          </a:p>
          <a:p>
            <a:pPr algn="l" defTabSz="457200">
              <a:lnSpc>
                <a:spcPts val="1800"/>
              </a:lnSpc>
              <a:defRPr sz="1200" b="1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November, 2017</a:t>
            </a:r>
          </a:p>
          <a:p>
            <a:pPr algn="l" defTabSz="457200">
              <a:lnSpc>
                <a:spcPts val="1800"/>
              </a:lnSpc>
              <a:defRPr sz="1200" b="1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" name="Andrew Lippman"/>
          <p:cNvSpPr txBox="1"/>
          <p:nvPr/>
        </p:nvSpPr>
        <p:spPr>
          <a:xfrm>
            <a:off x="13324780" y="8217222"/>
            <a:ext cx="2400384" cy="776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ts val="1800"/>
              </a:lnSpc>
              <a:defRPr sz="1200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Andrew Lippman</a:t>
            </a:r>
          </a:p>
          <a:p>
            <a:pPr algn="l" defTabSz="457200">
              <a:lnSpc>
                <a:spcPts val="1800"/>
              </a:lnSpc>
              <a:defRPr sz="1200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3" name="Group"/>
          <p:cNvGrpSpPr/>
          <p:nvPr/>
        </p:nvGrpSpPr>
        <p:grpSpPr>
          <a:xfrm>
            <a:off x="1932189" y="7931389"/>
            <a:ext cx="2561011" cy="1129751"/>
            <a:chOff x="0" y="0"/>
            <a:chExt cx="2561010" cy="1129750"/>
          </a:xfrm>
        </p:grpSpPr>
        <p:sp>
          <p:nvSpPr>
            <p:cNvPr id="70" name="Rectangle"/>
            <p:cNvSpPr/>
            <p:nvPr/>
          </p:nvSpPr>
          <p:spPr>
            <a:xfrm>
              <a:off x="120192" y="144184"/>
              <a:ext cx="2254555" cy="846667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>
              <a:outerShdw blurRad="635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47625" tIns="47625" rIns="47625" bIns="47625" numCol="1" anchor="ctr">
              <a:noAutofit/>
            </a:bodyPr>
            <a:lstStyle/>
            <a:p>
              <a:pPr defTabSz="584200">
                <a:defRPr sz="2000">
                  <a:solidFill>
                    <a:schemeClr val="accent3">
                      <a:lumOff val="44000"/>
                    </a:schemeClr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71" name="ViralCommnunications_K_RGB.png" descr="ViralCommnunications_K_RGB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126067" cy="11260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72" name="MIT_ML_Logo_K_RGB.png" descr="MIT_ML_Logo_K_RGB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493" y="5284"/>
              <a:ext cx="1738518" cy="11244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74" name="Line"/>
          <p:cNvSpPr/>
          <p:nvPr/>
        </p:nvSpPr>
        <p:spPr>
          <a:xfrm>
            <a:off x="423029" y="8046951"/>
            <a:ext cx="15409942" cy="1"/>
          </a:xfrm>
          <a:prstGeom prst="line">
            <a:avLst/>
          </a:prstGeom>
          <a:ln w="12700">
            <a:solidFill>
              <a:schemeClr val="accent3">
                <a:lumOff val="44000"/>
              </a:schemeClr>
            </a:solidFill>
            <a:miter lim="400000"/>
          </a:ln>
        </p:spPr>
        <p:txBody>
          <a:bodyPr lIns="47625" tIns="47625" rIns="47625" bIns="47625" anchor="ctr"/>
          <a:lstStyle/>
          <a:p>
            <a:pPr defTabSz="584200">
              <a:defRPr sz="2000">
                <a:solidFill>
                  <a:schemeClr val="accent3">
                    <a:lumOff val="44000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514553" y="8330631"/>
            <a:ext cx="333910" cy="336551"/>
          </a:xfrm>
          <a:prstGeom prst="rect">
            <a:avLst/>
          </a:prstGeom>
        </p:spPr>
        <p:txBody>
          <a:bodyPr wrap="none" lIns="47625" tIns="47625" rIns="47625" bIns="47625" anchor="t"/>
          <a:lstStyle>
            <a:lvl1pPr algn="ctr" defTabSz="58420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MIT_LAB_Keynote_glyphs23-small.jpg" descr="MIT_LAB_Keynote_glyphs23-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6256001" cy="9144001"/>
          </a:xfrm>
          <a:prstGeom prst="rect">
            <a:avLst/>
          </a:prstGeom>
          <a:ln w="3175">
            <a:miter lim="400000"/>
          </a:ln>
        </p:spPr>
      </p:pic>
      <p:sp>
        <p:nvSpPr>
          <p:cNvPr id="83" name="Viral Communications…"/>
          <p:cNvSpPr txBox="1">
            <a:spLocks noGrp="1"/>
          </p:cNvSpPr>
          <p:nvPr>
            <p:ph type="body" sz="quarter" idx="13"/>
          </p:nvPr>
        </p:nvSpPr>
        <p:spPr>
          <a:xfrm>
            <a:off x="10741099" y="8217222"/>
            <a:ext cx="2595029" cy="54813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/>
          <a:p>
            <a:pPr marL="0" indent="0" algn="l" defTabSz="457200">
              <a:lnSpc>
                <a:spcPts val="1800"/>
              </a:lnSpc>
              <a:defRPr sz="1200" b="1">
                <a:latin typeface="+mn-lt"/>
                <a:ea typeface="+mn-ea"/>
                <a:cs typeface="+mn-cs"/>
                <a:sym typeface="Helvetica"/>
              </a:defRPr>
            </a:pPr>
            <a:r>
              <a:t>Viral Communications</a:t>
            </a:r>
          </a:p>
          <a:p>
            <a:pPr marL="0" indent="0" algn="l" defTabSz="457200">
              <a:lnSpc>
                <a:spcPts val="1800"/>
              </a:lnSpc>
              <a:defRPr sz="1200" b="1">
                <a:latin typeface="+mn-lt"/>
                <a:ea typeface="+mn-ea"/>
                <a:cs typeface="+mn-cs"/>
                <a:sym typeface="Helvetica"/>
              </a:defRPr>
            </a:pPr>
            <a:r>
              <a:t>October 2017</a:t>
            </a:r>
          </a:p>
        </p:txBody>
      </p:sp>
      <p:sp>
        <p:nvSpPr>
          <p:cNvPr id="84" name="Andrew Lippman"/>
          <p:cNvSpPr txBox="1">
            <a:spLocks noGrp="1"/>
          </p:cNvSpPr>
          <p:nvPr>
            <p:ph type="body" sz="quarter" idx="14"/>
          </p:nvPr>
        </p:nvSpPr>
        <p:spPr>
          <a:xfrm>
            <a:off x="13324780" y="8217222"/>
            <a:ext cx="2400384" cy="77673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/>
          <a:p>
            <a:pPr marL="0" indent="0" algn="l" defTabSz="457200">
              <a:lnSpc>
                <a:spcPts val="18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Andrew Lippman</a:t>
            </a:r>
          </a:p>
          <a:p>
            <a:pPr marL="0" indent="0" algn="l" defTabSz="457200">
              <a:lnSpc>
                <a:spcPts val="18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541736" y="8211208"/>
            <a:ext cx="277466" cy="273051"/>
          </a:xfrm>
          <a:prstGeom prst="rect">
            <a:avLst/>
          </a:prstGeom>
        </p:spPr>
        <p:txBody>
          <a:bodyPr wrap="none" lIns="47625" tIns="47625" rIns="47625" bIns="47625" anchor="t"/>
          <a:lstStyle>
            <a:lvl1pPr defTabSz="584200">
              <a:defRPr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12800" y="366713"/>
            <a:ext cx="14630400" cy="1766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50133" y="8231716"/>
            <a:ext cx="3793067" cy="48683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342900" marR="0" indent="-3429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1pPr>
      <a:lvl2pPr marL="342900" marR="0" indent="1143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2pPr>
      <a:lvl3pPr marL="342900" marR="0" indent="5715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3pPr>
      <a:lvl4pPr marL="342900" marR="0" indent="10287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4pPr>
      <a:lvl5pPr marL="342900" marR="0" indent="14859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5pPr>
      <a:lvl6pPr marL="342900" marR="0" indent="1143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6pPr>
      <a:lvl7pPr marL="342900" marR="0" indent="5715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7pPr>
      <a:lvl8pPr marL="342900" marR="0" indent="10287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8pPr>
      <a:lvl9pPr marL="342900" marR="0" indent="14859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Viral Political Action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 defTabSz="457200">
              <a:lnSpc>
                <a:spcPts val="1800"/>
              </a:lnSpc>
              <a:defRPr sz="1200" b="1">
                <a:latin typeface="+mn-lt"/>
                <a:ea typeface="+mn-ea"/>
                <a:cs typeface="+mn-cs"/>
                <a:sym typeface="Helvetica"/>
              </a:defRPr>
            </a:pPr>
            <a:r>
              <a:t>Viral Political Action</a:t>
            </a:r>
          </a:p>
          <a:p>
            <a:pPr marL="0" indent="0" algn="l" defTabSz="457200">
              <a:lnSpc>
                <a:spcPts val="1800"/>
              </a:lnSpc>
              <a:defRPr sz="1200" b="1">
                <a:latin typeface="+mn-lt"/>
                <a:ea typeface="+mn-ea"/>
                <a:cs typeface="+mn-cs"/>
                <a:sym typeface="Helvetica"/>
              </a:defRPr>
            </a:pPr>
            <a:r>
              <a:t>November 2018</a:t>
            </a:r>
          </a:p>
        </p:txBody>
      </p:sp>
      <p:sp>
        <p:nvSpPr>
          <p:cNvPr id="95" name="Andrew Lippman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 defTabSz="457200">
              <a:lnSpc>
                <a:spcPts val="18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Andrew Lippman</a:t>
            </a:r>
          </a:p>
          <a:p>
            <a:pPr marL="0" indent="0" algn="l" defTabSz="457200">
              <a:lnSpc>
                <a:spcPts val="18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" name="Project Title (more slides are OK)"/>
          <p:cNvSpPr txBox="1"/>
          <p:nvPr/>
        </p:nvSpPr>
        <p:spPr>
          <a:xfrm>
            <a:off x="417987" y="416026"/>
            <a:ext cx="11393529" cy="6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364066">
              <a:lnSpc>
                <a:spcPts val="4300"/>
              </a:lnSpc>
              <a:defRPr sz="4200" b="1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Project Title (more slides are OK)</a:t>
            </a:r>
          </a:p>
        </p:txBody>
      </p:sp>
      <p:sp>
        <p:nvSpPr>
          <p:cNvPr id="97" name="Text"/>
          <p:cNvSpPr txBox="1"/>
          <p:nvPr/>
        </p:nvSpPr>
        <p:spPr>
          <a:xfrm>
            <a:off x="434921" y="2236252"/>
            <a:ext cx="7313460" cy="95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ts val="3300"/>
              </a:lnSpc>
              <a:defRPr sz="3200" b="1"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98" name="Table"/>
          <p:cNvGraphicFramePr/>
          <p:nvPr>
            <p:extLst>
              <p:ext uri="{D42A27DB-BD31-4B8C-83A1-F6EECF244321}">
                <p14:modId xmlns:p14="http://schemas.microsoft.com/office/powerpoint/2010/main" val="25020235"/>
              </p:ext>
            </p:extLst>
          </p:nvPr>
        </p:nvGraphicFramePr>
        <p:xfrm>
          <a:off x="1332339" y="1464332"/>
          <a:ext cx="10744012" cy="6369122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537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4561">
                <a:tc>
                  <a:txBody>
                    <a:bodyPr/>
                    <a:lstStyle/>
                    <a:p>
                      <a:pPr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i="1" dirty="0">
                          <a:solidFill>
                            <a:srgbClr val="F5F033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Who is the team </a:t>
                      </a:r>
                      <a:r>
                        <a:rPr lang="en-US" sz="3200" b="1" i="1">
                          <a:solidFill>
                            <a:srgbClr val="F5F033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with roles</a:t>
                      </a:r>
                      <a:endParaRPr sz="3200" b="1" i="1" dirty="0">
                        <a:solidFill>
                          <a:srgbClr val="F5F033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rPr>
                          <a:solidFill>
                            <a:srgbClr val="F5EF33"/>
                          </a:solidFill>
                        </a:rPr>
                        <a:t>What is the problem it solves?  Who will use it; what data will you gather?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561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rPr>
                          <a:solidFill>
                            <a:srgbClr val="F5EF33"/>
                          </a:solidFill>
                        </a:rPr>
                        <a:t>How will it be deployed; what testing will you build in or done?  At what scale (national, local, targeted…)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i="1" dirty="0">
                          <a:solidFill>
                            <a:srgbClr val="F5EF33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What other ideas come to mind?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Put an image of the project here in place of this rectangle"/>
          <p:cNvSpPr/>
          <p:nvPr/>
        </p:nvSpPr>
        <p:spPr>
          <a:xfrm>
            <a:off x="12961162" y="2468599"/>
            <a:ext cx="2569629" cy="420680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Put an image of the project here in place of this rectangle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Roman</vt:lpstr>
      <vt:lpstr>Gill Sans</vt:lpstr>
      <vt:lpstr>Helvetica</vt:lpstr>
      <vt:lpstr>Helvetica Light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Lippman</cp:lastModifiedBy>
  <cp:revision>1</cp:revision>
  <dcterms:modified xsi:type="dcterms:W3CDTF">2020-09-26T21:17:36Z</dcterms:modified>
</cp:coreProperties>
</file>