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1" r:id="rId5"/>
    <p:sldId id="262" r:id="rId6"/>
    <p:sldId id="272" r:id="rId7"/>
    <p:sldId id="269" r:id="rId8"/>
    <p:sldId id="276" r:id="rId9"/>
    <p:sldId id="274" r:id="rId10"/>
    <p:sldId id="273" r:id="rId11"/>
    <p:sldId id="277" r:id="rId12"/>
    <p:sldId id="278" r:id="rId13"/>
    <p:sldId id="268" r:id="rId14"/>
    <p:sldId id="266" r:id="rId15"/>
    <p:sldId id="26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9664"/>
    <a:srgbClr val="61D7A4"/>
    <a:srgbClr val="CC3399"/>
    <a:srgbClr val="36D792"/>
    <a:srgbClr val="5B9BD5"/>
    <a:srgbClr val="FF33CC"/>
    <a:srgbClr val="A0F0C8"/>
    <a:srgbClr val="8CE6BE"/>
    <a:srgbClr val="64DCAA"/>
    <a:srgbClr val="6E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1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DC4B8-3FF9-4018-902B-2797616E0EB4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BCF3A-6C5C-40A7-91AC-66757D899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27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BCF3A-6C5C-40A7-91AC-66757D8998F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49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E39A-7293-48DD-8294-7EF8828CFDAE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6F80-CA87-4BFE-80B7-9BAE670CA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16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E39A-7293-48DD-8294-7EF8828CFDAE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6F80-CA87-4BFE-80B7-9BAE670CA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32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E39A-7293-48DD-8294-7EF8828CFDAE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6F80-CA87-4BFE-80B7-9BAE670CA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95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E39A-7293-48DD-8294-7EF8828CFDAE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6F80-CA87-4BFE-80B7-9BAE670CA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7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E39A-7293-48DD-8294-7EF8828CFDAE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6F80-CA87-4BFE-80B7-9BAE670CA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04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E39A-7293-48DD-8294-7EF8828CFDAE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6F80-CA87-4BFE-80B7-9BAE670CA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53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E39A-7293-48DD-8294-7EF8828CFDAE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6F80-CA87-4BFE-80B7-9BAE670CA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02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E39A-7293-48DD-8294-7EF8828CFDAE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6F80-CA87-4BFE-80B7-9BAE670CA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58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E39A-7293-48DD-8294-7EF8828CFDAE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6F80-CA87-4BFE-80B7-9BAE670CA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48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E39A-7293-48DD-8294-7EF8828CFDAE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6F80-CA87-4BFE-80B7-9BAE670CA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00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E39A-7293-48DD-8294-7EF8828CFDAE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6F80-CA87-4BFE-80B7-9BAE670CA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3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3E39A-7293-48DD-8294-7EF8828CFDAE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D6F80-CA87-4BFE-80B7-9BAE670CA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68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5008" y="1368639"/>
            <a:ext cx="7122695" cy="3135625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сайта по изучению языка программирования </a:t>
            </a:r>
            <a:r>
              <a:rPr lang="en-US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ru-RU" dirty="0">
              <a:solidFill>
                <a:srgbClr val="5B9B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89648" y="4567590"/>
            <a:ext cx="5802352" cy="2148076"/>
          </a:xfrm>
        </p:spPr>
        <p:txBody>
          <a:bodyPr>
            <a:noAutofit/>
          </a:bodyPr>
          <a:lstStyle/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Выполнил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Быков Иван, ученик 11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«Б»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Научный руководитель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Иванова Юлия Владимировна,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учитель информатики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Государственное Общеобразовательное учреждение «Забайкальский Краевой Лицей-Интернат»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D8EC5-58DF-4F80-8992-5420CA58492C}"/>
              </a:ext>
            </a:extLst>
          </p:cNvPr>
          <p:cNvSpPr txBox="1"/>
          <p:nvPr/>
        </p:nvSpPr>
        <p:spPr>
          <a:xfrm>
            <a:off x="5397571" y="6457890"/>
            <a:ext cx="139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Чита 2024</a:t>
            </a:r>
          </a:p>
        </p:txBody>
      </p:sp>
      <p:grpSp>
        <p:nvGrpSpPr>
          <p:cNvPr id="17" name="Группа 16"/>
          <p:cNvGrpSpPr/>
          <p:nvPr/>
        </p:nvGrpSpPr>
        <p:grpSpPr>
          <a:xfrm>
            <a:off x="937593" y="5396556"/>
            <a:ext cx="3055871" cy="1028446"/>
            <a:chOff x="534048" y="5004174"/>
            <a:chExt cx="2599326" cy="874797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960190" y="5130826"/>
              <a:ext cx="2173184" cy="74814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534048" y="5004174"/>
              <a:ext cx="1730447" cy="595727"/>
            </a:xfrm>
            <a:prstGeom prst="roundRect">
              <a:avLst>
                <a:gd name="adj" fmla="val 50000"/>
              </a:avLst>
            </a:prstGeom>
            <a:solidFill>
              <a:srgbClr val="E7E6E6"/>
            </a:solidFill>
            <a:ln w="38100">
              <a:solidFill>
                <a:srgbClr val="36D7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8357937" y="1419340"/>
            <a:ext cx="3286930" cy="2247092"/>
          </a:xfrm>
          <a:prstGeom prst="round2DiagRect">
            <a:avLst>
              <a:gd name="adj1" fmla="val 15439"/>
              <a:gd name="adj2" fmla="val 0"/>
            </a:avLst>
          </a:prstGeom>
          <a:solidFill>
            <a:schemeClr val="bg2"/>
          </a:solidFill>
          <a:ln w="38100">
            <a:solidFill>
              <a:srgbClr val="36D7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0688897" y="1098453"/>
            <a:ext cx="1309876" cy="0"/>
          </a:xfrm>
          <a:prstGeom prst="line">
            <a:avLst/>
          </a:prstGeom>
          <a:ln w="38100">
            <a:solidFill>
              <a:srgbClr val="36D7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rot="16200000">
            <a:off x="11332290" y="1739638"/>
            <a:ext cx="1309876" cy="0"/>
          </a:xfrm>
          <a:prstGeom prst="line">
            <a:avLst/>
          </a:prstGeom>
          <a:ln w="38100">
            <a:solidFill>
              <a:srgbClr val="36D7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Группа 23"/>
          <p:cNvGrpSpPr/>
          <p:nvPr/>
        </p:nvGrpSpPr>
        <p:grpSpPr>
          <a:xfrm>
            <a:off x="10538283" y="1272754"/>
            <a:ext cx="805552" cy="1641957"/>
            <a:chOff x="1049824" y="3753852"/>
            <a:chExt cx="1424763" cy="2904093"/>
          </a:xfrm>
        </p:grpSpPr>
        <p:sp>
          <p:nvSpPr>
            <p:cNvPr id="20" name="Прямоугольный треугольник 19"/>
            <p:cNvSpPr/>
            <p:nvPr/>
          </p:nvSpPr>
          <p:spPr>
            <a:xfrm flipV="1">
              <a:off x="1049825" y="5945563"/>
              <a:ext cx="712381" cy="712381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ый треугольник 20"/>
            <p:cNvSpPr/>
            <p:nvPr/>
          </p:nvSpPr>
          <p:spPr>
            <a:xfrm rot="5400000" flipV="1">
              <a:off x="1762206" y="5945564"/>
              <a:ext cx="712381" cy="712381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/>
          </p:nvSpPr>
          <p:spPr>
            <a:xfrm flipV="1">
              <a:off x="1049824" y="3753852"/>
              <a:ext cx="1424763" cy="219171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8598090" y="2914710"/>
            <a:ext cx="1004604" cy="543668"/>
            <a:chOff x="8342238" y="2914710"/>
            <a:chExt cx="1363579" cy="737937"/>
          </a:xfrm>
        </p:grpSpPr>
        <p:sp>
          <p:nvSpPr>
            <p:cNvPr id="26" name="Скругленный прямоугольник 25"/>
            <p:cNvSpPr/>
            <p:nvPr/>
          </p:nvSpPr>
          <p:spPr>
            <a:xfrm>
              <a:off x="8342238" y="2914710"/>
              <a:ext cx="1363579" cy="737937"/>
            </a:xfrm>
            <a:prstGeom prst="roundRect">
              <a:avLst>
                <a:gd name="adj" fmla="val 50000"/>
              </a:avLst>
            </a:prstGeom>
            <a:solidFill>
              <a:srgbClr val="FF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8471032" y="3022931"/>
              <a:ext cx="521494" cy="5214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312717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0B6AAA7-0C01-4EF2-8F2D-10D38D03DD57}"/>
              </a:ext>
            </a:extLst>
          </p:cNvPr>
          <p:cNvCxnSpPr>
            <a:cxnSpLocks/>
          </p:cNvCxnSpPr>
          <p:nvPr/>
        </p:nvCxnSpPr>
        <p:spPr>
          <a:xfrm>
            <a:off x="327546" y="0"/>
            <a:ext cx="0" cy="6858000"/>
          </a:xfrm>
          <a:prstGeom prst="line">
            <a:avLst/>
          </a:prstGeom>
          <a:ln w="38100">
            <a:solidFill>
              <a:srgbClr val="36D7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225188" y="3239510"/>
            <a:ext cx="204716" cy="204716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52B8001A-9D8A-4363-9F4F-E2DB181F23A2}"/>
              </a:ext>
            </a:extLst>
          </p:cNvPr>
          <p:cNvSpPr/>
          <p:nvPr/>
        </p:nvSpPr>
        <p:spPr>
          <a:xfrm>
            <a:off x="225188" y="1937634"/>
            <a:ext cx="204716" cy="204716"/>
          </a:xfrm>
          <a:prstGeom prst="ellipse">
            <a:avLst/>
          </a:prstGeom>
          <a:solidFill>
            <a:srgbClr val="E7E6E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F5F1539-36A7-4F81-82D8-EDFDBC01A173}"/>
              </a:ext>
            </a:extLst>
          </p:cNvPr>
          <p:cNvSpPr/>
          <p:nvPr/>
        </p:nvSpPr>
        <p:spPr>
          <a:xfrm>
            <a:off x="225188" y="631761"/>
            <a:ext cx="204716" cy="204716"/>
          </a:xfrm>
          <a:prstGeom prst="ellipse">
            <a:avLst/>
          </a:prstGeom>
          <a:solidFill>
            <a:srgbClr val="E7E6E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F2B3560F-66BE-4752-B717-AF2274B218CA}"/>
              </a:ext>
            </a:extLst>
          </p:cNvPr>
          <p:cNvSpPr/>
          <p:nvPr/>
        </p:nvSpPr>
        <p:spPr>
          <a:xfrm>
            <a:off x="225188" y="4541386"/>
            <a:ext cx="204716" cy="204716"/>
          </a:xfrm>
          <a:prstGeom prst="ellipse">
            <a:avLst/>
          </a:prstGeom>
          <a:solidFill>
            <a:srgbClr val="E7E6E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D506CF43-5542-4104-A6A2-1B03B246842F}"/>
              </a:ext>
            </a:extLst>
          </p:cNvPr>
          <p:cNvSpPr/>
          <p:nvPr/>
        </p:nvSpPr>
        <p:spPr>
          <a:xfrm>
            <a:off x="225188" y="5843262"/>
            <a:ext cx="204716" cy="204716"/>
          </a:xfrm>
          <a:prstGeom prst="ellipse">
            <a:avLst/>
          </a:prstGeom>
          <a:solidFill>
            <a:srgbClr val="E7E6E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437C4AC-40E3-4D65-BD14-E6277EC4CD29}"/>
              </a:ext>
            </a:extLst>
          </p:cNvPr>
          <p:cNvSpPr/>
          <p:nvPr/>
        </p:nvSpPr>
        <p:spPr>
          <a:xfrm>
            <a:off x="532262" y="414950"/>
            <a:ext cx="8024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Размещение сайта в сети интернет</a:t>
            </a:r>
            <a:endParaRPr lang="ru-RU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731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0B6AAA7-0C01-4EF2-8F2D-10D38D03DD57}"/>
              </a:ext>
            </a:extLst>
          </p:cNvPr>
          <p:cNvCxnSpPr>
            <a:cxnSpLocks/>
          </p:cNvCxnSpPr>
          <p:nvPr/>
        </p:nvCxnSpPr>
        <p:spPr>
          <a:xfrm>
            <a:off x="327546" y="0"/>
            <a:ext cx="0" cy="6858000"/>
          </a:xfrm>
          <a:prstGeom prst="line">
            <a:avLst/>
          </a:prstGeom>
          <a:ln w="38100">
            <a:solidFill>
              <a:srgbClr val="36D7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225188" y="4543895"/>
            <a:ext cx="204716" cy="204716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52B8001A-9D8A-4363-9F4F-E2DB181F23A2}"/>
              </a:ext>
            </a:extLst>
          </p:cNvPr>
          <p:cNvSpPr/>
          <p:nvPr/>
        </p:nvSpPr>
        <p:spPr>
          <a:xfrm>
            <a:off x="225188" y="1937634"/>
            <a:ext cx="204716" cy="204716"/>
          </a:xfrm>
          <a:prstGeom prst="ellipse">
            <a:avLst/>
          </a:prstGeom>
          <a:solidFill>
            <a:srgbClr val="E7E6E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F5F1539-36A7-4F81-82D8-EDFDBC01A173}"/>
              </a:ext>
            </a:extLst>
          </p:cNvPr>
          <p:cNvSpPr/>
          <p:nvPr/>
        </p:nvSpPr>
        <p:spPr>
          <a:xfrm>
            <a:off x="225188" y="631761"/>
            <a:ext cx="204716" cy="204716"/>
          </a:xfrm>
          <a:prstGeom prst="ellipse">
            <a:avLst/>
          </a:prstGeom>
          <a:solidFill>
            <a:srgbClr val="E7E6E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F2B3560F-66BE-4752-B717-AF2274B218CA}"/>
              </a:ext>
            </a:extLst>
          </p:cNvPr>
          <p:cNvSpPr/>
          <p:nvPr/>
        </p:nvSpPr>
        <p:spPr>
          <a:xfrm>
            <a:off x="225188" y="3243507"/>
            <a:ext cx="204716" cy="204716"/>
          </a:xfrm>
          <a:prstGeom prst="ellipse">
            <a:avLst/>
          </a:prstGeom>
          <a:solidFill>
            <a:srgbClr val="E7E6E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D506CF43-5542-4104-A6A2-1B03B246842F}"/>
              </a:ext>
            </a:extLst>
          </p:cNvPr>
          <p:cNvSpPr/>
          <p:nvPr/>
        </p:nvSpPr>
        <p:spPr>
          <a:xfrm>
            <a:off x="225188" y="5843262"/>
            <a:ext cx="204716" cy="204716"/>
          </a:xfrm>
          <a:prstGeom prst="ellipse">
            <a:avLst/>
          </a:prstGeom>
          <a:solidFill>
            <a:srgbClr val="E7E6E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E4636-DC97-4914-8DEF-3599CAECBD2F}"/>
              </a:ext>
            </a:extLst>
          </p:cNvPr>
          <p:cNvSpPr txBox="1"/>
          <p:nvPr/>
        </p:nvSpPr>
        <p:spPr>
          <a:xfrm>
            <a:off x="532262" y="414950"/>
            <a:ext cx="3948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курса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783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0B6AAA7-0C01-4EF2-8F2D-10D38D03DD57}"/>
              </a:ext>
            </a:extLst>
          </p:cNvPr>
          <p:cNvCxnSpPr>
            <a:cxnSpLocks/>
          </p:cNvCxnSpPr>
          <p:nvPr/>
        </p:nvCxnSpPr>
        <p:spPr>
          <a:xfrm>
            <a:off x="327546" y="0"/>
            <a:ext cx="0" cy="6858000"/>
          </a:xfrm>
          <a:prstGeom prst="line">
            <a:avLst/>
          </a:prstGeom>
          <a:ln w="38100">
            <a:solidFill>
              <a:srgbClr val="36D7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225188" y="5855253"/>
            <a:ext cx="204716" cy="204716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52B8001A-9D8A-4363-9F4F-E2DB181F23A2}"/>
              </a:ext>
            </a:extLst>
          </p:cNvPr>
          <p:cNvSpPr/>
          <p:nvPr/>
        </p:nvSpPr>
        <p:spPr>
          <a:xfrm>
            <a:off x="225188" y="1937634"/>
            <a:ext cx="204716" cy="204716"/>
          </a:xfrm>
          <a:prstGeom prst="ellipse">
            <a:avLst/>
          </a:prstGeom>
          <a:solidFill>
            <a:srgbClr val="E7E6E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F5F1539-36A7-4F81-82D8-EDFDBC01A173}"/>
              </a:ext>
            </a:extLst>
          </p:cNvPr>
          <p:cNvSpPr/>
          <p:nvPr/>
        </p:nvSpPr>
        <p:spPr>
          <a:xfrm>
            <a:off x="225188" y="631761"/>
            <a:ext cx="204716" cy="204716"/>
          </a:xfrm>
          <a:prstGeom prst="ellipse">
            <a:avLst/>
          </a:prstGeom>
          <a:solidFill>
            <a:srgbClr val="E7E6E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F2B3560F-66BE-4752-B717-AF2274B218CA}"/>
              </a:ext>
            </a:extLst>
          </p:cNvPr>
          <p:cNvSpPr/>
          <p:nvPr/>
        </p:nvSpPr>
        <p:spPr>
          <a:xfrm>
            <a:off x="225188" y="3243507"/>
            <a:ext cx="204716" cy="204716"/>
          </a:xfrm>
          <a:prstGeom prst="ellipse">
            <a:avLst/>
          </a:prstGeom>
          <a:solidFill>
            <a:srgbClr val="E7E6E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D506CF43-5542-4104-A6A2-1B03B246842F}"/>
              </a:ext>
            </a:extLst>
          </p:cNvPr>
          <p:cNvSpPr/>
          <p:nvPr/>
        </p:nvSpPr>
        <p:spPr>
          <a:xfrm>
            <a:off x="225188" y="4549380"/>
            <a:ext cx="204716" cy="204716"/>
          </a:xfrm>
          <a:prstGeom prst="ellipse">
            <a:avLst/>
          </a:prstGeom>
          <a:solidFill>
            <a:srgbClr val="E7E6E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E4636-DC97-4914-8DEF-3599CAECBD2F}"/>
              </a:ext>
            </a:extLst>
          </p:cNvPr>
          <p:cNvSpPr txBox="1"/>
          <p:nvPr/>
        </p:nvSpPr>
        <p:spPr>
          <a:xfrm>
            <a:off x="532262" y="414950"/>
            <a:ext cx="650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Наполнение сайта контентом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022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Скругленный прямоугольник 31"/>
          <p:cNvSpPr/>
          <p:nvPr/>
        </p:nvSpPr>
        <p:spPr>
          <a:xfrm>
            <a:off x="8726424" y="5644742"/>
            <a:ext cx="2053001" cy="630320"/>
          </a:xfrm>
          <a:prstGeom prst="roundRect">
            <a:avLst>
              <a:gd name="adj" fmla="val 50000"/>
            </a:avLst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58" y="990600"/>
            <a:ext cx="4876800" cy="4876800"/>
          </a:xfrm>
          <a:prstGeom prst="rect">
            <a:avLst/>
          </a:prstGeom>
        </p:spPr>
      </p:pic>
      <p:grpSp>
        <p:nvGrpSpPr>
          <p:cNvPr id="3" name="Группа 2"/>
          <p:cNvGrpSpPr/>
          <p:nvPr/>
        </p:nvGrpSpPr>
        <p:grpSpPr>
          <a:xfrm rot="16200000">
            <a:off x="6545499" y="1308350"/>
            <a:ext cx="917493" cy="917492"/>
            <a:chOff x="559558" y="5322626"/>
            <a:chExt cx="1241947" cy="1241946"/>
          </a:xfrm>
        </p:grpSpPr>
        <p:sp>
          <p:nvSpPr>
            <p:cNvPr id="5" name="Дуга 4"/>
            <p:cNvSpPr/>
            <p:nvPr/>
          </p:nvSpPr>
          <p:spPr>
            <a:xfrm>
              <a:off x="559558" y="5322626"/>
              <a:ext cx="1241946" cy="1241946"/>
            </a:xfrm>
            <a:prstGeom prst="arc">
              <a:avLst/>
            </a:prstGeom>
            <a:ln w="38100">
              <a:solidFill>
                <a:srgbClr val="36D7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/>
            <p:cNvCxnSpPr>
              <a:stCxn id="5" idx="0"/>
            </p:cNvCxnSpPr>
            <p:nvPr/>
          </p:nvCxnSpPr>
          <p:spPr>
            <a:xfrm flipH="1">
              <a:off x="559558" y="5322626"/>
              <a:ext cx="620973" cy="0"/>
            </a:xfrm>
            <a:prstGeom prst="line">
              <a:avLst/>
            </a:prstGeom>
            <a:ln w="38100">
              <a:solidFill>
                <a:srgbClr val="36D7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>
              <a:stCxn id="5" idx="2"/>
            </p:cNvCxnSpPr>
            <p:nvPr/>
          </p:nvCxnSpPr>
          <p:spPr>
            <a:xfrm rot="5400000">
              <a:off x="1491018" y="6254085"/>
              <a:ext cx="620973" cy="0"/>
            </a:xfrm>
            <a:prstGeom prst="line">
              <a:avLst/>
            </a:prstGeom>
            <a:ln w="38100">
              <a:solidFill>
                <a:srgbClr val="36D7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Группа 7"/>
          <p:cNvGrpSpPr/>
          <p:nvPr/>
        </p:nvGrpSpPr>
        <p:grpSpPr>
          <a:xfrm>
            <a:off x="7612623" y="797811"/>
            <a:ext cx="2923673" cy="2478505"/>
            <a:chOff x="7868653" y="588726"/>
            <a:chExt cx="2923673" cy="2478505"/>
          </a:xfrm>
        </p:grpSpPr>
        <p:sp>
          <p:nvSpPr>
            <p:cNvPr id="9" name="Прямоугольник с двумя скругленными противолежащими углами 8"/>
            <p:cNvSpPr/>
            <p:nvPr/>
          </p:nvSpPr>
          <p:spPr>
            <a:xfrm>
              <a:off x="7868653" y="588726"/>
              <a:ext cx="2923673" cy="2478505"/>
            </a:xfrm>
            <a:prstGeom prst="round2DiagRect">
              <a:avLst>
                <a:gd name="adj1" fmla="val 8415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8037094" y="709041"/>
              <a:ext cx="252664" cy="2526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8458199" y="709041"/>
              <a:ext cx="252664" cy="2526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8873288" y="709041"/>
              <a:ext cx="252664" cy="2526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3" name="Прямая соединительная линия 12"/>
          <p:cNvCxnSpPr/>
          <p:nvPr/>
        </p:nvCxnSpPr>
        <p:spPr>
          <a:xfrm>
            <a:off x="10792752" y="1305418"/>
            <a:ext cx="595128" cy="0"/>
          </a:xfrm>
          <a:prstGeom prst="line">
            <a:avLst/>
          </a:prstGeom>
          <a:ln w="38100">
            <a:solidFill>
              <a:srgbClr val="36D7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1372072" y="1291013"/>
            <a:ext cx="0" cy="1479083"/>
          </a:xfrm>
          <a:prstGeom prst="line">
            <a:avLst/>
          </a:prstGeom>
          <a:ln w="38100">
            <a:solidFill>
              <a:srgbClr val="36D7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11299404" y="2858991"/>
            <a:ext cx="145335" cy="14533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6545499" y="2225842"/>
            <a:ext cx="0" cy="1836937"/>
          </a:xfrm>
          <a:prstGeom prst="line">
            <a:avLst/>
          </a:prstGeom>
          <a:ln w="38100">
            <a:solidFill>
              <a:srgbClr val="36D7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rot="16200000">
            <a:off x="7266893" y="3305041"/>
            <a:ext cx="0" cy="1479083"/>
          </a:xfrm>
          <a:prstGeom prst="line">
            <a:avLst/>
          </a:prstGeom>
          <a:ln w="38100">
            <a:solidFill>
              <a:srgbClr val="36D7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8152359" y="3727767"/>
            <a:ext cx="1844199" cy="633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rot="16200000">
            <a:off x="10882024" y="3323238"/>
            <a:ext cx="0" cy="1479083"/>
          </a:xfrm>
          <a:prstGeom prst="line">
            <a:avLst/>
          </a:prstGeom>
          <a:ln w="38100">
            <a:solidFill>
              <a:srgbClr val="36D7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602006" y="4043219"/>
            <a:ext cx="0" cy="1484124"/>
          </a:xfrm>
          <a:prstGeom prst="line">
            <a:avLst/>
          </a:prstGeom>
          <a:ln w="38100">
            <a:solidFill>
              <a:srgbClr val="36D7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 flipV="1">
            <a:off x="10684513" y="5415370"/>
            <a:ext cx="917493" cy="917492"/>
            <a:chOff x="559558" y="5322626"/>
            <a:chExt cx="1241947" cy="1241946"/>
          </a:xfrm>
        </p:grpSpPr>
        <p:sp>
          <p:nvSpPr>
            <p:cNvPr id="21" name="Дуга 20"/>
            <p:cNvSpPr/>
            <p:nvPr/>
          </p:nvSpPr>
          <p:spPr>
            <a:xfrm>
              <a:off x="559558" y="5322626"/>
              <a:ext cx="1241946" cy="1241946"/>
            </a:xfrm>
            <a:prstGeom prst="arc">
              <a:avLst/>
            </a:prstGeom>
            <a:ln w="38100">
              <a:solidFill>
                <a:srgbClr val="36D7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2" name="Прямая соединительная линия 21"/>
            <p:cNvCxnSpPr>
              <a:stCxn id="21" idx="0"/>
            </p:cNvCxnSpPr>
            <p:nvPr/>
          </p:nvCxnSpPr>
          <p:spPr>
            <a:xfrm flipH="1">
              <a:off x="559558" y="5322626"/>
              <a:ext cx="620973" cy="0"/>
            </a:xfrm>
            <a:prstGeom prst="line">
              <a:avLst/>
            </a:prstGeom>
            <a:ln w="38100">
              <a:solidFill>
                <a:srgbClr val="36D7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21" idx="2"/>
            </p:cNvCxnSpPr>
            <p:nvPr/>
          </p:nvCxnSpPr>
          <p:spPr>
            <a:xfrm rot="5400000">
              <a:off x="1491018" y="6254085"/>
              <a:ext cx="620973" cy="0"/>
            </a:xfrm>
            <a:prstGeom prst="line">
              <a:avLst/>
            </a:prstGeom>
            <a:ln w="38100">
              <a:solidFill>
                <a:srgbClr val="36D7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Прямоугольник 24"/>
          <p:cNvSpPr/>
          <p:nvPr/>
        </p:nvSpPr>
        <p:spPr>
          <a:xfrm>
            <a:off x="8656674" y="6016047"/>
            <a:ext cx="1844199" cy="633629"/>
          </a:xfrm>
          <a:prstGeom prst="rect">
            <a:avLst/>
          </a:prstGeom>
          <a:solidFill>
            <a:srgbClr val="E7E6E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6" name="Группа 25"/>
          <p:cNvGrpSpPr/>
          <p:nvPr/>
        </p:nvGrpSpPr>
        <p:grpSpPr>
          <a:xfrm flipH="1" flipV="1">
            <a:off x="7471838" y="5415370"/>
            <a:ext cx="917493" cy="917492"/>
            <a:chOff x="559558" y="5322626"/>
            <a:chExt cx="1241947" cy="1241946"/>
          </a:xfrm>
        </p:grpSpPr>
        <p:sp>
          <p:nvSpPr>
            <p:cNvPr id="27" name="Дуга 26"/>
            <p:cNvSpPr/>
            <p:nvPr/>
          </p:nvSpPr>
          <p:spPr>
            <a:xfrm>
              <a:off x="559558" y="5322626"/>
              <a:ext cx="1241946" cy="1241946"/>
            </a:xfrm>
            <a:prstGeom prst="arc">
              <a:avLst/>
            </a:prstGeom>
            <a:ln w="38100">
              <a:solidFill>
                <a:srgbClr val="36D7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/>
            <p:cNvCxnSpPr>
              <a:stCxn id="27" idx="0"/>
            </p:cNvCxnSpPr>
            <p:nvPr/>
          </p:nvCxnSpPr>
          <p:spPr>
            <a:xfrm flipH="1">
              <a:off x="559558" y="5322626"/>
              <a:ext cx="620973" cy="0"/>
            </a:xfrm>
            <a:prstGeom prst="line">
              <a:avLst/>
            </a:prstGeom>
            <a:ln w="38100">
              <a:solidFill>
                <a:srgbClr val="36D7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27" idx="2"/>
            </p:cNvCxnSpPr>
            <p:nvPr/>
          </p:nvCxnSpPr>
          <p:spPr>
            <a:xfrm rot="5400000">
              <a:off x="1491018" y="6254085"/>
              <a:ext cx="620973" cy="0"/>
            </a:xfrm>
            <a:prstGeom prst="line">
              <a:avLst/>
            </a:prstGeom>
            <a:ln w="38100">
              <a:solidFill>
                <a:srgbClr val="36D7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Овал 29"/>
          <p:cNvSpPr/>
          <p:nvPr/>
        </p:nvSpPr>
        <p:spPr>
          <a:xfrm>
            <a:off x="7399170" y="5177537"/>
            <a:ext cx="145335" cy="14533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8389331" y="5568205"/>
            <a:ext cx="1844199" cy="633629"/>
          </a:xfrm>
          <a:prstGeom prst="rect">
            <a:avLst/>
          </a:prstGeom>
          <a:solidFill>
            <a:srgbClr val="A6A6A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10081300" y="3638555"/>
            <a:ext cx="0" cy="31545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rot="16200000">
            <a:off x="9941611" y="3486547"/>
            <a:ext cx="0" cy="31545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rot="16200000">
            <a:off x="8195857" y="4289738"/>
            <a:ext cx="0" cy="31545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rot="10800000">
            <a:off x="8056168" y="4151585"/>
            <a:ext cx="0" cy="31545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065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Скругленный прямоугольник 15">
            <a:extLst>
              <a:ext uri="{FF2B5EF4-FFF2-40B4-BE49-F238E27FC236}">
                <a16:creationId xmlns:a16="http://schemas.microsoft.com/office/drawing/2014/main" id="{D9EE39B8-22F3-44E0-B48B-787CAE6A20DF}"/>
              </a:ext>
            </a:extLst>
          </p:cNvPr>
          <p:cNvSpPr/>
          <p:nvPr/>
        </p:nvSpPr>
        <p:spPr>
          <a:xfrm>
            <a:off x="6573035" y="4617720"/>
            <a:ext cx="1691726" cy="519400"/>
          </a:xfrm>
          <a:prstGeom prst="roundRect">
            <a:avLst>
              <a:gd name="adj" fmla="val 50000"/>
            </a:avLst>
          </a:prstGeom>
          <a:solidFill>
            <a:srgbClr val="A0F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39613" y="1028976"/>
            <a:ext cx="5004509" cy="5113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ходе выполнения проекта был изучен материал по теме «Разработка сайтов», после чего разработаны структура, макет и дизайн сайта. После был прописан внутренний код сайта и добавлены обучающие материалы по теме «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». После завершения разработки сайт размещён в информационной сети интернет и проверен на работоспособность. Цель и задачи проекта были достигнуты.</a:t>
            </a:r>
          </a:p>
        </p:txBody>
      </p:sp>
      <p:sp>
        <p:nvSpPr>
          <p:cNvPr id="43" name="Прямоугольник с двумя скругленными противолежащими углами 3">
            <a:extLst>
              <a:ext uri="{FF2B5EF4-FFF2-40B4-BE49-F238E27FC236}">
                <a16:creationId xmlns:a16="http://schemas.microsoft.com/office/drawing/2014/main" id="{08654E38-750D-4CA8-9491-6487285F688F}"/>
              </a:ext>
            </a:extLst>
          </p:cNvPr>
          <p:cNvSpPr/>
          <p:nvPr/>
        </p:nvSpPr>
        <p:spPr>
          <a:xfrm>
            <a:off x="7790553" y="265560"/>
            <a:ext cx="3153244" cy="2673121"/>
          </a:xfrm>
          <a:prstGeom prst="round2DiagRect">
            <a:avLst>
              <a:gd name="adj1" fmla="val 8415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с двумя скругленными противолежащими углами 3">
            <a:extLst>
              <a:ext uri="{FF2B5EF4-FFF2-40B4-BE49-F238E27FC236}">
                <a16:creationId xmlns:a16="http://schemas.microsoft.com/office/drawing/2014/main" id="{C16F20D0-0C68-42FB-947F-681BD253952F}"/>
              </a:ext>
            </a:extLst>
          </p:cNvPr>
          <p:cNvSpPr/>
          <p:nvPr/>
        </p:nvSpPr>
        <p:spPr>
          <a:xfrm>
            <a:off x="7457445" y="455911"/>
            <a:ext cx="3153244" cy="2673121"/>
          </a:xfrm>
          <a:prstGeom prst="round2DiagRect">
            <a:avLst>
              <a:gd name="adj1" fmla="val 8415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с двумя скругленными противолежащими углами 3">
            <a:extLst>
              <a:ext uri="{FF2B5EF4-FFF2-40B4-BE49-F238E27FC236}">
                <a16:creationId xmlns:a16="http://schemas.microsoft.com/office/drawing/2014/main" id="{3224B9C4-222E-453A-9CFE-C3632F91E002}"/>
              </a:ext>
            </a:extLst>
          </p:cNvPr>
          <p:cNvSpPr/>
          <p:nvPr/>
        </p:nvSpPr>
        <p:spPr>
          <a:xfrm>
            <a:off x="7109123" y="624424"/>
            <a:ext cx="3153244" cy="2673121"/>
          </a:xfrm>
          <a:prstGeom prst="round2DiagRect">
            <a:avLst>
              <a:gd name="adj1" fmla="val 8415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с двумя скругленными противолежащими углами 3">
            <a:extLst>
              <a:ext uri="{FF2B5EF4-FFF2-40B4-BE49-F238E27FC236}">
                <a16:creationId xmlns:a16="http://schemas.microsoft.com/office/drawing/2014/main" id="{0198B16B-E585-4293-919D-B47029AB2A99}"/>
              </a:ext>
            </a:extLst>
          </p:cNvPr>
          <p:cNvSpPr/>
          <p:nvPr/>
        </p:nvSpPr>
        <p:spPr>
          <a:xfrm>
            <a:off x="6791151" y="818649"/>
            <a:ext cx="3153244" cy="2673121"/>
          </a:xfrm>
          <a:prstGeom prst="round2DiagRect">
            <a:avLst>
              <a:gd name="adj1" fmla="val 8415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30419" y="58872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3600" dirty="0">
              <a:solidFill>
                <a:srgbClr val="5B9B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1819" y="265560"/>
            <a:ext cx="2799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en-US" sz="3600" dirty="0">
              <a:solidFill>
                <a:srgbClr val="5B9B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Группа 25"/>
          <p:cNvGrpSpPr/>
          <p:nvPr/>
        </p:nvGrpSpPr>
        <p:grpSpPr>
          <a:xfrm>
            <a:off x="6458094" y="1079895"/>
            <a:ext cx="3153244" cy="2673121"/>
            <a:chOff x="7868653" y="588726"/>
            <a:chExt cx="2923673" cy="2478505"/>
          </a:xfrm>
          <a:solidFill>
            <a:schemeClr val="accent1">
              <a:lumMod val="50000"/>
            </a:schemeClr>
          </a:solidFill>
        </p:grpSpPr>
        <p:sp>
          <p:nvSpPr>
            <p:cNvPr id="4" name="Прямоугольник с двумя скругленными противолежащими углами 3"/>
            <p:cNvSpPr/>
            <p:nvPr/>
          </p:nvSpPr>
          <p:spPr>
            <a:xfrm>
              <a:off x="7868653" y="588726"/>
              <a:ext cx="2923673" cy="2478505"/>
            </a:xfrm>
            <a:prstGeom prst="round2DiagRect">
              <a:avLst>
                <a:gd name="adj1" fmla="val 841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8037094" y="709041"/>
              <a:ext cx="252664" cy="2526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8458199" y="709041"/>
              <a:ext cx="252664" cy="2526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8873288" y="709041"/>
              <a:ext cx="252664" cy="2526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1" name="Скругленный прямоугольник 15">
            <a:extLst>
              <a:ext uri="{FF2B5EF4-FFF2-40B4-BE49-F238E27FC236}">
                <a16:creationId xmlns:a16="http://schemas.microsoft.com/office/drawing/2014/main" id="{F49F4A9F-1CBC-42DE-B0FD-18AA8A012DD8}"/>
              </a:ext>
            </a:extLst>
          </p:cNvPr>
          <p:cNvSpPr/>
          <p:nvPr/>
        </p:nvSpPr>
        <p:spPr>
          <a:xfrm>
            <a:off x="6765150" y="4691511"/>
            <a:ext cx="2342762" cy="719283"/>
          </a:xfrm>
          <a:prstGeom prst="roundRect">
            <a:avLst>
              <a:gd name="adj" fmla="val 50000"/>
            </a:avLst>
          </a:prstGeom>
          <a:solidFill>
            <a:srgbClr val="64D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Скругленный прямоугольник 15">
            <a:extLst>
              <a:ext uri="{FF2B5EF4-FFF2-40B4-BE49-F238E27FC236}">
                <a16:creationId xmlns:a16="http://schemas.microsoft.com/office/drawing/2014/main" id="{54EDE579-AB0D-49D7-9ECA-06776BAF5783}"/>
              </a:ext>
            </a:extLst>
          </p:cNvPr>
          <p:cNvSpPr/>
          <p:nvPr/>
        </p:nvSpPr>
        <p:spPr>
          <a:xfrm>
            <a:off x="7054742" y="4791122"/>
            <a:ext cx="2821161" cy="866163"/>
          </a:xfrm>
          <a:prstGeom prst="roundRect">
            <a:avLst>
              <a:gd name="adj" fmla="val 50000"/>
            </a:avLst>
          </a:prstGeom>
          <a:solidFill>
            <a:srgbClr val="36D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Скругленный прямоугольник 15">
            <a:extLst>
              <a:ext uri="{FF2B5EF4-FFF2-40B4-BE49-F238E27FC236}">
                <a16:creationId xmlns:a16="http://schemas.microsoft.com/office/drawing/2014/main" id="{F91D496E-76B6-4FFD-85FB-DC19BDDB9639}"/>
              </a:ext>
            </a:extLst>
          </p:cNvPr>
          <p:cNvSpPr/>
          <p:nvPr/>
        </p:nvSpPr>
        <p:spPr>
          <a:xfrm>
            <a:off x="7338693" y="4952450"/>
            <a:ext cx="3189403" cy="979222"/>
          </a:xfrm>
          <a:prstGeom prst="roundRect">
            <a:avLst>
              <a:gd name="adj" fmla="val 50000"/>
            </a:avLst>
          </a:prstGeom>
          <a:solidFill>
            <a:srgbClr val="1E9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259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215" y="4402643"/>
            <a:ext cx="7652623" cy="925989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89648" y="4599394"/>
            <a:ext cx="5802352" cy="2148076"/>
          </a:xfrm>
        </p:spPr>
        <p:txBody>
          <a:bodyPr>
            <a:noAutofit/>
          </a:bodyPr>
          <a:lstStyle/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Выполнил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Быков Иван, ученик 11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«Б»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Научный руководитель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Иванова Юлия Владимировна,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учитель информатики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Государственное Общеобразовательное учреждение «Забайкальский Краевой Лицей-Интернат»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D8EC5-58DF-4F80-8992-5420CA58492C}"/>
              </a:ext>
            </a:extLst>
          </p:cNvPr>
          <p:cNvSpPr txBox="1"/>
          <p:nvPr/>
        </p:nvSpPr>
        <p:spPr>
          <a:xfrm>
            <a:off x="5397571" y="6457890"/>
            <a:ext cx="139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Чита 2024</a:t>
            </a:r>
          </a:p>
        </p:txBody>
      </p:sp>
      <p:grpSp>
        <p:nvGrpSpPr>
          <p:cNvPr id="17" name="Группа 16"/>
          <p:cNvGrpSpPr/>
          <p:nvPr/>
        </p:nvGrpSpPr>
        <p:grpSpPr>
          <a:xfrm>
            <a:off x="7762888" y="3411008"/>
            <a:ext cx="3055871" cy="1028446"/>
            <a:chOff x="534048" y="5004174"/>
            <a:chExt cx="2599326" cy="874797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960190" y="5130826"/>
              <a:ext cx="2173184" cy="74814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534048" y="5004174"/>
              <a:ext cx="1730447" cy="595727"/>
            </a:xfrm>
            <a:prstGeom prst="roundRect">
              <a:avLst>
                <a:gd name="adj" fmla="val 50000"/>
              </a:avLst>
            </a:prstGeom>
            <a:solidFill>
              <a:srgbClr val="CC3399"/>
            </a:solidFill>
            <a:ln w="38100">
              <a:solidFill>
                <a:srgbClr val="61D7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8303346" y="1035780"/>
            <a:ext cx="3286930" cy="2247092"/>
          </a:xfrm>
          <a:prstGeom prst="round2DiagRect">
            <a:avLst>
              <a:gd name="adj1" fmla="val 15439"/>
              <a:gd name="adj2" fmla="val 0"/>
            </a:avLst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0634306" y="714893"/>
            <a:ext cx="130987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rot="16200000">
            <a:off x="11277699" y="1356078"/>
            <a:ext cx="130987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Группа 23"/>
          <p:cNvGrpSpPr/>
          <p:nvPr/>
        </p:nvGrpSpPr>
        <p:grpSpPr>
          <a:xfrm>
            <a:off x="10483692" y="889194"/>
            <a:ext cx="805552" cy="1641957"/>
            <a:chOff x="1049824" y="3753852"/>
            <a:chExt cx="1424763" cy="2904093"/>
          </a:xfrm>
          <a:solidFill>
            <a:srgbClr val="FF33CC"/>
          </a:solidFill>
        </p:grpSpPr>
        <p:sp>
          <p:nvSpPr>
            <p:cNvPr id="20" name="Прямоугольный треугольник 19"/>
            <p:cNvSpPr/>
            <p:nvPr/>
          </p:nvSpPr>
          <p:spPr>
            <a:xfrm flipV="1">
              <a:off x="1049825" y="5945563"/>
              <a:ext cx="712381" cy="71238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ый треугольник 20"/>
            <p:cNvSpPr/>
            <p:nvPr/>
          </p:nvSpPr>
          <p:spPr>
            <a:xfrm rot="5400000" flipV="1">
              <a:off x="1762206" y="5945564"/>
              <a:ext cx="712381" cy="71238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/>
          </p:nvSpPr>
          <p:spPr>
            <a:xfrm flipV="1">
              <a:off x="1049824" y="3753852"/>
              <a:ext cx="1424763" cy="21917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8543499" y="2531150"/>
            <a:ext cx="1004604" cy="543668"/>
            <a:chOff x="8342238" y="2914710"/>
            <a:chExt cx="1363579" cy="737937"/>
          </a:xfrm>
        </p:grpSpPr>
        <p:sp>
          <p:nvSpPr>
            <p:cNvPr id="26" name="Скругленный прямоугольник 25"/>
            <p:cNvSpPr/>
            <p:nvPr/>
          </p:nvSpPr>
          <p:spPr>
            <a:xfrm>
              <a:off x="8342238" y="2914710"/>
              <a:ext cx="1363579" cy="737937"/>
            </a:xfrm>
            <a:prstGeom prst="roundRect">
              <a:avLst>
                <a:gd name="adj" fmla="val 50000"/>
              </a:avLst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8471032" y="3022931"/>
              <a:ext cx="521494" cy="521494"/>
            </a:xfrm>
            <a:prstGeom prst="ellipse">
              <a:avLst/>
            </a:prstGeom>
            <a:solidFill>
              <a:srgbClr val="36D7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9" name="Заголовок 1"/>
          <p:cNvSpPr txBox="1">
            <a:spLocks/>
          </p:cNvSpPr>
          <p:nvPr/>
        </p:nvSpPr>
        <p:spPr>
          <a:xfrm>
            <a:off x="62343" y="1103046"/>
            <a:ext cx="7652623" cy="21703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dirty="0">
                <a:solidFill>
                  <a:srgbClr val="1E9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сайта по изучению языка программирования </a:t>
            </a:r>
            <a:r>
              <a:rPr lang="en-US" sz="4800" dirty="0">
                <a:solidFill>
                  <a:srgbClr val="1E9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ru-RU" sz="4800" dirty="0">
              <a:solidFill>
                <a:srgbClr val="1E96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92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 rot="5400000">
            <a:off x="8016628" y="412641"/>
            <a:ext cx="829720" cy="829720"/>
            <a:chOff x="6578221" y="889194"/>
            <a:chExt cx="925958" cy="925958"/>
          </a:xfrm>
        </p:grpSpPr>
        <p:sp>
          <p:nvSpPr>
            <p:cNvPr id="5" name="Овал 4"/>
            <p:cNvSpPr/>
            <p:nvPr/>
          </p:nvSpPr>
          <p:spPr>
            <a:xfrm>
              <a:off x="6578221" y="889194"/>
              <a:ext cx="925958" cy="92595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Стрелка вправо 5"/>
            <p:cNvSpPr/>
            <p:nvPr/>
          </p:nvSpPr>
          <p:spPr>
            <a:xfrm rot="16200000">
              <a:off x="6801033" y="1152104"/>
              <a:ext cx="480334" cy="264176"/>
            </a:xfrm>
            <a:prstGeom prst="rightArrow">
              <a:avLst>
                <a:gd name="adj1" fmla="val 0"/>
                <a:gd name="adj2" fmla="val 6927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" name="Группа 6"/>
          <p:cNvGrpSpPr/>
          <p:nvPr/>
        </p:nvGrpSpPr>
        <p:grpSpPr>
          <a:xfrm rot="5400000">
            <a:off x="3365749" y="388229"/>
            <a:ext cx="829720" cy="829720"/>
            <a:chOff x="6578221" y="889194"/>
            <a:chExt cx="925958" cy="925958"/>
          </a:xfrm>
        </p:grpSpPr>
        <p:sp>
          <p:nvSpPr>
            <p:cNvPr id="8" name="Овал 7"/>
            <p:cNvSpPr/>
            <p:nvPr/>
          </p:nvSpPr>
          <p:spPr>
            <a:xfrm>
              <a:off x="6578221" y="889194"/>
              <a:ext cx="925958" cy="92595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Стрелка вправо 8"/>
            <p:cNvSpPr/>
            <p:nvPr/>
          </p:nvSpPr>
          <p:spPr>
            <a:xfrm rot="16200000">
              <a:off x="6801033" y="1152104"/>
              <a:ext cx="480334" cy="264176"/>
            </a:xfrm>
            <a:prstGeom prst="rightArrow">
              <a:avLst>
                <a:gd name="adj1" fmla="val 0"/>
                <a:gd name="adj2" fmla="val 6927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/>
          <p:cNvGrpSpPr/>
          <p:nvPr/>
        </p:nvGrpSpPr>
        <p:grpSpPr>
          <a:xfrm rot="5400000">
            <a:off x="241143" y="412640"/>
            <a:ext cx="829720" cy="829720"/>
            <a:chOff x="6578221" y="889194"/>
            <a:chExt cx="925958" cy="925958"/>
          </a:xfrm>
        </p:grpSpPr>
        <p:sp>
          <p:nvSpPr>
            <p:cNvPr id="11" name="Овал 10"/>
            <p:cNvSpPr/>
            <p:nvPr/>
          </p:nvSpPr>
          <p:spPr>
            <a:xfrm>
              <a:off x="6578221" y="889194"/>
              <a:ext cx="925958" cy="92595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Стрелка вправо 11"/>
            <p:cNvSpPr/>
            <p:nvPr/>
          </p:nvSpPr>
          <p:spPr>
            <a:xfrm rot="16200000">
              <a:off x="6801033" y="1152104"/>
              <a:ext cx="480334" cy="264176"/>
            </a:xfrm>
            <a:prstGeom prst="rightArrow">
              <a:avLst>
                <a:gd name="adj1" fmla="val 0"/>
                <a:gd name="adj2" fmla="val 6927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4" name="Прямая соединительная линия 13"/>
          <p:cNvCxnSpPr/>
          <p:nvPr/>
        </p:nvCxnSpPr>
        <p:spPr>
          <a:xfrm>
            <a:off x="271435" y="312090"/>
            <a:ext cx="2572249" cy="0"/>
          </a:xfrm>
          <a:prstGeom prst="line">
            <a:avLst/>
          </a:prstGeom>
          <a:ln w="38100">
            <a:solidFill>
              <a:srgbClr val="61D7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424581" y="312090"/>
            <a:ext cx="3762282" cy="0"/>
          </a:xfrm>
          <a:prstGeom prst="line">
            <a:avLst/>
          </a:prstGeom>
          <a:ln w="38100">
            <a:solidFill>
              <a:srgbClr val="61D7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7716253" y="312090"/>
            <a:ext cx="4170947" cy="0"/>
          </a:xfrm>
          <a:prstGeom prst="line">
            <a:avLst/>
          </a:prstGeom>
          <a:ln w="38100">
            <a:solidFill>
              <a:srgbClr val="61D7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cxnSpLocks/>
          </p:cNvCxnSpPr>
          <p:nvPr/>
        </p:nvCxnSpPr>
        <p:spPr>
          <a:xfrm flipV="1">
            <a:off x="3105178" y="666525"/>
            <a:ext cx="0" cy="3292402"/>
          </a:xfrm>
          <a:prstGeom prst="line">
            <a:avLst/>
          </a:prstGeom>
          <a:ln w="38100">
            <a:solidFill>
              <a:srgbClr val="61D7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7401408" y="846649"/>
            <a:ext cx="0" cy="5500676"/>
          </a:xfrm>
          <a:prstGeom prst="line">
            <a:avLst/>
          </a:prstGeom>
          <a:ln w="38100">
            <a:solidFill>
              <a:srgbClr val="61D7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24119" y="519956"/>
            <a:ext cx="1277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33416" y="1378774"/>
            <a:ext cx="282855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" marR="107950">
              <a:spcAft>
                <a:spcPts val="0"/>
              </a:spcAft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создание обучающего сайта «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LPIE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» (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learning python is easy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) по изучении языка программирования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52211" y="449146"/>
            <a:ext cx="1907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7503364" y="1166296"/>
            <a:ext cx="477784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" marR="107950">
              <a:spcAft>
                <a:spcPts val="0"/>
              </a:spcAft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1. Изучение теоретического материала по разделу информатики «сайтостроение»</a:t>
            </a:r>
          </a:p>
          <a:p>
            <a:pPr marL="36195" marR="107950">
              <a:spcAft>
                <a:spcPts val="0"/>
              </a:spcAft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2. Определение среды для разработки по критериям практичности и удобства освоения</a:t>
            </a:r>
          </a:p>
          <a:p>
            <a:pPr marL="36195" marR="107950">
              <a:spcAft>
                <a:spcPts val="0"/>
              </a:spcAft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3. Разработка шаблон сайта и его дизайна </a:t>
            </a:r>
          </a:p>
          <a:p>
            <a:pPr marL="36195" marR="107950">
              <a:spcAft>
                <a:spcPts val="0"/>
              </a:spcAft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4. Разработка внутренней системы сайта, наполнение его пассивным и интерактивным контентом</a:t>
            </a:r>
          </a:p>
          <a:p>
            <a:pPr marL="36195" marR="107950">
              <a:spcAft>
                <a:spcPts val="800"/>
              </a:spcAft>
            </a:pPr>
            <a:r>
              <a:rPr lang="ru-RU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5. Размещение сайта в сети интернет и проверка его работоспособности</a:t>
            </a:r>
            <a:endParaRPr lang="ru-RU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95282" y="472916"/>
            <a:ext cx="3102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3318618" y="1378774"/>
            <a:ext cx="397917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" marR="107950">
              <a:spcAft>
                <a:spcPts val="0"/>
              </a:spcAft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Актуальность выбора данной темы заключается в том, что разработка данного сайта станет отличным помощником в изучении языка программирования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Прямая соединительная линия 42"/>
          <p:cNvCxnSpPr/>
          <p:nvPr/>
        </p:nvCxnSpPr>
        <p:spPr>
          <a:xfrm>
            <a:off x="271434" y="4260554"/>
            <a:ext cx="2572249" cy="0"/>
          </a:xfrm>
          <a:prstGeom prst="line">
            <a:avLst/>
          </a:prstGeom>
          <a:ln w="38100">
            <a:solidFill>
              <a:srgbClr val="61D7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3372537" y="4267739"/>
            <a:ext cx="3762282" cy="0"/>
          </a:xfrm>
          <a:prstGeom prst="line">
            <a:avLst/>
          </a:prstGeom>
          <a:ln w="38100">
            <a:solidFill>
              <a:srgbClr val="61D7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7716253" y="6695775"/>
            <a:ext cx="4170947" cy="0"/>
          </a:xfrm>
          <a:prstGeom prst="line">
            <a:avLst/>
          </a:prstGeom>
          <a:ln w="38100">
            <a:solidFill>
              <a:srgbClr val="61D7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46DA308-AF33-4E0A-9E76-D01630355211}"/>
              </a:ext>
            </a:extLst>
          </p:cNvPr>
          <p:cNvSpPr txBox="1"/>
          <p:nvPr/>
        </p:nvSpPr>
        <p:spPr>
          <a:xfrm>
            <a:off x="388532" y="5261627"/>
            <a:ext cx="672646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незнание школьниками языка программирования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который является основным для решения задач по информатике школьного курса </a:t>
            </a:r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356D5C6-3F21-4075-A969-31D13BC04BBE}"/>
              </a:ext>
            </a:extLst>
          </p:cNvPr>
          <p:cNvCxnSpPr>
            <a:cxnSpLocks/>
          </p:cNvCxnSpPr>
          <p:nvPr/>
        </p:nvCxnSpPr>
        <p:spPr>
          <a:xfrm>
            <a:off x="271434" y="6695775"/>
            <a:ext cx="6960661" cy="0"/>
          </a:xfrm>
          <a:prstGeom prst="line">
            <a:avLst/>
          </a:prstGeom>
          <a:ln w="38100">
            <a:solidFill>
              <a:srgbClr val="61D7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A901AC6B-CE23-414B-BC30-BF98CE0F588F}"/>
              </a:ext>
            </a:extLst>
          </p:cNvPr>
          <p:cNvGrpSpPr/>
          <p:nvPr/>
        </p:nvGrpSpPr>
        <p:grpSpPr>
          <a:xfrm rot="5400000">
            <a:off x="270296" y="4389903"/>
            <a:ext cx="829720" cy="829720"/>
            <a:chOff x="6578221" y="889194"/>
            <a:chExt cx="925958" cy="925958"/>
          </a:xfrm>
        </p:grpSpPr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4D0C4C68-F9E5-4F08-8A9E-34078D1AD6C8}"/>
                </a:ext>
              </a:extLst>
            </p:cNvPr>
            <p:cNvSpPr/>
            <p:nvPr/>
          </p:nvSpPr>
          <p:spPr>
            <a:xfrm>
              <a:off x="6578221" y="889194"/>
              <a:ext cx="925958" cy="92595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Стрелка вправо 11">
              <a:extLst>
                <a:ext uri="{FF2B5EF4-FFF2-40B4-BE49-F238E27FC236}">
                  <a16:creationId xmlns:a16="http://schemas.microsoft.com/office/drawing/2014/main" id="{BE40E1B7-503C-426A-BB35-23137A048D22}"/>
                </a:ext>
              </a:extLst>
            </p:cNvPr>
            <p:cNvSpPr/>
            <p:nvPr/>
          </p:nvSpPr>
          <p:spPr>
            <a:xfrm rot="16200000">
              <a:off x="6801033" y="1152104"/>
              <a:ext cx="480334" cy="264176"/>
            </a:xfrm>
            <a:prstGeom prst="rightArrow">
              <a:avLst>
                <a:gd name="adj1" fmla="val 0"/>
                <a:gd name="adj2" fmla="val 6927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6C6EA50-1385-4CC5-B686-CEB95D1DF0B7}"/>
              </a:ext>
            </a:extLst>
          </p:cNvPr>
          <p:cNvSpPr txBox="1"/>
          <p:nvPr/>
        </p:nvSpPr>
        <p:spPr>
          <a:xfrm>
            <a:off x="1353272" y="4497219"/>
            <a:ext cx="2372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Проблема</a:t>
            </a:r>
          </a:p>
        </p:txBody>
      </p:sp>
    </p:spTree>
    <p:extLst>
      <p:ext uri="{BB962C8B-B14F-4D97-AF65-F5344CB8AC3E}">
        <p14:creationId xmlns:p14="http://schemas.microsoft.com/office/powerpoint/2010/main" val="162108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6443" y="415238"/>
            <a:ext cx="11354938" cy="6100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30419" y="588726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ru-RU" sz="3600" dirty="0">
              <a:solidFill>
                <a:srgbClr val="5B9B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1104" y1="55429" x2="54139" y2="36323"/>
                      </a14:backgroundRemoval>
                    </a14:imgEffect>
                  </a14:imgLayer>
                </a14:imgProps>
              </a:ext>
            </a:extLst>
          </a:blip>
          <a:srcRect l="20157" t="20234" r="20048" b="20120"/>
          <a:stretch/>
        </p:blipFill>
        <p:spPr>
          <a:xfrm>
            <a:off x="3208833" y="401355"/>
            <a:ext cx="1311020" cy="1307751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75828" y="1735912"/>
            <a:ext cx="4519250" cy="4556567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30419" y="180327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ru-RU" sz="2800" dirty="0">
              <a:solidFill>
                <a:srgbClr val="5B9B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505290" y="955345"/>
            <a:ext cx="5922878" cy="2889761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5559880" y="1012538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ru-RU" sz="2800" dirty="0">
              <a:solidFill>
                <a:srgbClr val="5B9B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505732" y="4014195"/>
            <a:ext cx="5922436" cy="2278284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0323" y="4081561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ru-RU" sz="2800" dirty="0">
              <a:solidFill>
                <a:srgbClr val="5B9B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75828" y="2372167"/>
            <a:ext cx="45192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Гвидо </a:t>
            </a:r>
            <a:r>
              <a:rPr lang="ru-RU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ван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Россум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задумал Python в 1980-х годах, а приступил к его созданию в декабре 1989 года в центре математики и информатики в Нидерландах. Язык Python был задуман как потомок языка программирования ABC, способный к обработке исключений и взаимодействию с операционной системой </a:t>
            </a:r>
            <a:r>
              <a:rPr lang="ru-RU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Amoeba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Ван </a:t>
            </a:r>
            <a:r>
              <a:rPr lang="ru-RU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Россум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является основным автором Python и продолжал выполнять центральную роль в принятии решений относительно развития языка вплоть до 12 июля 2018 года.</a:t>
            </a:r>
            <a:endParaRPr lang="ru-RU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595743" y="1494128"/>
            <a:ext cx="58324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Версия Python 2.0 была выпущена 16 октября 2000 года и включала в себя много новых крупных функций — таких как полный сборщик мусора и поддержка </a:t>
            </a:r>
            <a:r>
              <a:rPr lang="ru-RU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Unicode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Однако наиболее важным из всех изменений было изменение самого процесса развития языка и переход на более прозрачный процесс его создания.</a:t>
            </a:r>
            <a:endParaRPr lang="ru-RU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559879" y="4538153"/>
            <a:ext cx="57404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Первая обратно-несовместимая версия Python 3.0 была выпущена 3 декабря 2008 года после длительного периода тестирования. Многие её функции были </a:t>
            </a:r>
            <a:r>
              <a:rPr lang="ru-RU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портированы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и обратно совместимы с Python 2.6 и Python 2.7.</a:t>
            </a:r>
            <a:endParaRPr lang="ru-RU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06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6522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Инструменты для разработки</a:t>
            </a:r>
          </a:p>
        </p:txBody>
      </p:sp>
      <p:grpSp>
        <p:nvGrpSpPr>
          <p:cNvPr id="6" name="Группа 5"/>
          <p:cNvGrpSpPr/>
          <p:nvPr/>
        </p:nvGrpSpPr>
        <p:grpSpPr>
          <a:xfrm rot="16200000" flipH="1">
            <a:off x="10641888" y="5848053"/>
            <a:ext cx="925958" cy="925958"/>
            <a:chOff x="6578221" y="889194"/>
            <a:chExt cx="925958" cy="925958"/>
          </a:xfrm>
        </p:grpSpPr>
        <p:sp>
          <p:nvSpPr>
            <p:cNvPr id="7" name="Овал 6"/>
            <p:cNvSpPr/>
            <p:nvPr/>
          </p:nvSpPr>
          <p:spPr>
            <a:xfrm>
              <a:off x="6578221" y="889194"/>
              <a:ext cx="925958" cy="92595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Стрелка вправо 7"/>
            <p:cNvSpPr/>
            <p:nvPr/>
          </p:nvSpPr>
          <p:spPr>
            <a:xfrm rot="16200000">
              <a:off x="6801033" y="1152104"/>
              <a:ext cx="480334" cy="264176"/>
            </a:xfrm>
            <a:prstGeom prst="rightArrow">
              <a:avLst>
                <a:gd name="adj1" fmla="val 0"/>
                <a:gd name="adj2" fmla="val 6927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9498343" y="5848053"/>
            <a:ext cx="925958" cy="925958"/>
            <a:chOff x="6578221" y="889194"/>
            <a:chExt cx="925958" cy="925958"/>
          </a:xfrm>
        </p:grpSpPr>
        <p:sp>
          <p:nvSpPr>
            <p:cNvPr id="10" name="Овал 9"/>
            <p:cNvSpPr/>
            <p:nvPr/>
          </p:nvSpPr>
          <p:spPr>
            <a:xfrm>
              <a:off x="6578221" y="889194"/>
              <a:ext cx="925958" cy="92595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трелка вправо 10"/>
            <p:cNvSpPr/>
            <p:nvPr/>
          </p:nvSpPr>
          <p:spPr>
            <a:xfrm rot="16200000">
              <a:off x="6801033" y="1152104"/>
              <a:ext cx="480334" cy="264176"/>
            </a:xfrm>
            <a:prstGeom prst="rightArrow">
              <a:avLst>
                <a:gd name="adj1" fmla="val 0"/>
                <a:gd name="adj2" fmla="val 6927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aphicFrame>
        <p:nvGraphicFramePr>
          <p:cNvPr id="4" name="Таблица 11">
            <a:extLst>
              <a:ext uri="{FF2B5EF4-FFF2-40B4-BE49-F238E27FC236}">
                <a16:creationId xmlns:a16="http://schemas.microsoft.com/office/drawing/2014/main" id="{390E961E-1861-4AB4-BA82-1E3B7D2A1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803567"/>
              </p:ext>
            </p:extLst>
          </p:nvPr>
        </p:nvGraphicFramePr>
        <p:xfrm>
          <a:off x="232575" y="977223"/>
          <a:ext cx="11726849" cy="4539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619">
                  <a:extLst>
                    <a:ext uri="{9D8B030D-6E8A-4147-A177-3AD203B41FA5}">
                      <a16:colId xmlns:a16="http://schemas.microsoft.com/office/drawing/2014/main" val="2854376090"/>
                    </a:ext>
                  </a:extLst>
                </a:gridCol>
                <a:gridCol w="1949037">
                  <a:extLst>
                    <a:ext uri="{9D8B030D-6E8A-4147-A177-3AD203B41FA5}">
                      <a16:colId xmlns:a16="http://schemas.microsoft.com/office/drawing/2014/main" val="3802898011"/>
                    </a:ext>
                  </a:extLst>
                </a:gridCol>
                <a:gridCol w="1846904">
                  <a:extLst>
                    <a:ext uri="{9D8B030D-6E8A-4147-A177-3AD203B41FA5}">
                      <a16:colId xmlns:a16="http://schemas.microsoft.com/office/drawing/2014/main" val="3699792046"/>
                    </a:ext>
                  </a:extLst>
                </a:gridCol>
                <a:gridCol w="1489439">
                  <a:extLst>
                    <a:ext uri="{9D8B030D-6E8A-4147-A177-3AD203B41FA5}">
                      <a16:colId xmlns:a16="http://schemas.microsoft.com/office/drawing/2014/main" val="810937803"/>
                    </a:ext>
                  </a:extLst>
                </a:gridCol>
                <a:gridCol w="1591572">
                  <a:extLst>
                    <a:ext uri="{9D8B030D-6E8A-4147-A177-3AD203B41FA5}">
                      <a16:colId xmlns:a16="http://schemas.microsoft.com/office/drawing/2014/main" val="2310527717"/>
                    </a:ext>
                  </a:extLst>
                </a:gridCol>
                <a:gridCol w="1472417">
                  <a:extLst>
                    <a:ext uri="{9D8B030D-6E8A-4147-A177-3AD203B41FA5}">
                      <a16:colId xmlns:a16="http://schemas.microsoft.com/office/drawing/2014/main" val="1483101205"/>
                    </a:ext>
                  </a:extLst>
                </a:gridCol>
                <a:gridCol w="1429861">
                  <a:extLst>
                    <a:ext uri="{9D8B030D-6E8A-4147-A177-3AD203B41FA5}">
                      <a16:colId xmlns:a16="http://schemas.microsoft.com/office/drawing/2014/main" val="232492671"/>
                    </a:ext>
                  </a:extLst>
                </a:gridCol>
              </a:tblGrid>
              <a:tr h="433268">
                <a:tc rowSpan="2"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Название инструмента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D79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Html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ru-RU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(язык гипертекстовой разметки)</a:t>
                      </a:r>
                    </a:p>
                    <a:p>
                      <a:pPr algn="l"/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Bootstrap</a:t>
                      </a:r>
                      <a:endParaRPr lang="ru-RU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Django</a:t>
                      </a:r>
                    </a:p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(Python)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(язык программирования)</a:t>
                      </a:r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PyCharm</a:t>
                      </a:r>
                      <a:endParaRPr lang="ru-RU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sz="18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среда разработки</a:t>
                      </a:r>
                      <a:r>
                        <a:rPr lang="ru-RU" sz="18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Mozilla Firefox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(браузер)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4743428"/>
                  </a:ext>
                </a:extLst>
              </a:tr>
              <a:tr h="169974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JavaScript</a:t>
                      </a:r>
                      <a:endParaRPr lang="ru-RU" sz="2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sz="18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(язык программирования)</a:t>
                      </a:r>
                    </a:p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CSS</a:t>
                      </a:r>
                      <a:endParaRPr lang="ru-RU" sz="2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(язык программирования)</a:t>
                      </a:r>
                    </a:p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AD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990899"/>
                  </a:ext>
                </a:extLst>
              </a:tr>
              <a:tr h="2406926"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Применение в проекте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DC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Создание</a:t>
                      </a:r>
                      <a:r>
                        <a:rPr lang="ru-RU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макета сайта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ru-RU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создание дизайна сайта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Разработка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backend </a:t>
                      </a:r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составляющей сайта</a:t>
                      </a:r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Среда</a:t>
                      </a:r>
                      <a:r>
                        <a:rPr lang="ru-RU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для разработки сайта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Проверка</a:t>
                      </a:r>
                      <a:r>
                        <a:rPr lang="ru-RU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работоспособности сайта на этапах разработки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5393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34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1325" y="778813"/>
            <a:ext cx="11609349" cy="27898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430685" y="1523131"/>
            <a:ext cx="5898334" cy="0"/>
          </a:xfrm>
          <a:prstGeom prst="line">
            <a:avLst/>
          </a:prstGeom>
          <a:ln w="38100">
            <a:solidFill>
              <a:srgbClr val="36D7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0685" y="834692"/>
            <a:ext cx="3706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endParaRPr lang="ru-RU" sz="3200" dirty="0">
              <a:solidFill>
                <a:srgbClr val="5B9B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87" y="1872856"/>
            <a:ext cx="2688543" cy="1223287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291325" y="3862523"/>
            <a:ext cx="11609349" cy="27898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430685" y="4606841"/>
            <a:ext cx="5898334" cy="0"/>
          </a:xfrm>
          <a:prstGeom prst="line">
            <a:avLst/>
          </a:prstGeom>
          <a:ln w="38100">
            <a:solidFill>
              <a:srgbClr val="36D7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0685" y="3918402"/>
            <a:ext cx="3706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endParaRPr lang="ru-RU" sz="3200" dirty="0">
              <a:solidFill>
                <a:srgbClr val="5B9B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87" y="5034685"/>
            <a:ext cx="2893152" cy="126575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0" y="-793"/>
            <a:ext cx="2837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Фреймворки</a:t>
            </a:r>
            <a:endParaRPr lang="en-US" sz="3600" dirty="0">
              <a:solidFill>
                <a:srgbClr val="5B9B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23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4789" y="893643"/>
            <a:ext cx="6697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Структура, макет и дизайн сайта 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65210" y="2120966"/>
            <a:ext cx="548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Внутренние механизмы  сайта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06906" y="5773984"/>
            <a:ext cx="5208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Наполнение сайта контентом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873807" y="3328620"/>
            <a:ext cx="5745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Размещение сайта в сети интернет</a:t>
            </a:r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5237" y="82300"/>
            <a:ext cx="5437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Практическая часть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19CBE51F-F87D-4DD3-BD9E-EDDA74340189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>
            <a:off x="527167" y="1427686"/>
            <a:ext cx="4707361" cy="4735586"/>
          </a:xfrm>
          <a:prstGeom prst="line">
            <a:avLst/>
          </a:prstGeom>
          <a:ln w="38100">
            <a:solidFill>
              <a:srgbClr val="36D7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 rot="16200000">
            <a:off x="1562852" y="2476325"/>
            <a:ext cx="204716" cy="204716"/>
          </a:xfrm>
          <a:prstGeom prst="ellipse">
            <a:avLst/>
          </a:prstGeom>
          <a:solidFill>
            <a:srgbClr val="E7E6E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 rot="16200000">
            <a:off x="2771449" y="3695314"/>
            <a:ext cx="204716" cy="204716"/>
          </a:xfrm>
          <a:prstGeom prst="ellipse">
            <a:avLst/>
          </a:prstGeom>
          <a:solidFill>
            <a:srgbClr val="E7E6E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 rot="16200000">
            <a:off x="3980050" y="4914303"/>
            <a:ext cx="204716" cy="204716"/>
          </a:xfrm>
          <a:prstGeom prst="ellipse">
            <a:avLst/>
          </a:prstGeom>
          <a:solidFill>
            <a:srgbClr val="E7E6E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Овал 3"/>
          <p:cNvSpPr/>
          <p:nvPr/>
        </p:nvSpPr>
        <p:spPr>
          <a:xfrm rot="16200000">
            <a:off x="352431" y="1252950"/>
            <a:ext cx="204716" cy="204716"/>
          </a:xfrm>
          <a:prstGeom prst="ellipse">
            <a:avLst/>
          </a:prstGeom>
          <a:solidFill>
            <a:srgbClr val="E7E6E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 rot="16200000">
            <a:off x="5204548" y="6133292"/>
            <a:ext cx="204716" cy="204716"/>
          </a:xfrm>
          <a:prstGeom prst="ellipse">
            <a:avLst/>
          </a:prstGeom>
          <a:solidFill>
            <a:srgbClr val="E7E6E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E1E44C-96BC-4330-90FB-D4E7A2D54CFC}"/>
              </a:ext>
            </a:extLst>
          </p:cNvPr>
          <p:cNvSpPr txBox="1"/>
          <p:nvPr/>
        </p:nvSpPr>
        <p:spPr>
          <a:xfrm>
            <a:off x="4082408" y="4560703"/>
            <a:ext cx="547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курса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6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0B6AAA7-0C01-4EF2-8F2D-10D38D03DD57}"/>
              </a:ext>
            </a:extLst>
          </p:cNvPr>
          <p:cNvCxnSpPr>
            <a:cxnSpLocks/>
          </p:cNvCxnSpPr>
          <p:nvPr/>
        </p:nvCxnSpPr>
        <p:spPr>
          <a:xfrm>
            <a:off x="327546" y="0"/>
            <a:ext cx="0" cy="6858000"/>
          </a:xfrm>
          <a:prstGeom prst="line">
            <a:avLst/>
          </a:prstGeom>
          <a:ln w="38100">
            <a:solidFill>
              <a:srgbClr val="36D7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225188" y="635758"/>
            <a:ext cx="204716" cy="204716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32262" y="414951"/>
            <a:ext cx="371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сайта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160855" y="1340976"/>
            <a:ext cx="7870290" cy="23402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396259" y="1601605"/>
            <a:ext cx="1542197" cy="51341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Главная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2314660" y="2422423"/>
            <a:ext cx="65324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содержит в себе основную информацию о проекте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34F29CBA-0E6C-41BF-87F4-4A54FCFFCB32}"/>
              </a:ext>
            </a:extLst>
          </p:cNvPr>
          <p:cNvSpPr/>
          <p:nvPr/>
        </p:nvSpPr>
        <p:spPr>
          <a:xfrm>
            <a:off x="225188" y="1937634"/>
            <a:ext cx="204716" cy="204716"/>
          </a:xfrm>
          <a:prstGeom prst="ellipse">
            <a:avLst/>
          </a:prstGeom>
          <a:solidFill>
            <a:srgbClr val="E7E6E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AB305B81-EECF-4229-82A7-5FF9E1234B8A}"/>
              </a:ext>
            </a:extLst>
          </p:cNvPr>
          <p:cNvSpPr/>
          <p:nvPr/>
        </p:nvSpPr>
        <p:spPr>
          <a:xfrm>
            <a:off x="225188" y="3239510"/>
            <a:ext cx="204716" cy="204716"/>
          </a:xfrm>
          <a:prstGeom prst="ellipse">
            <a:avLst/>
          </a:prstGeom>
          <a:solidFill>
            <a:srgbClr val="E7E6E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96C2B2A-0A1F-4140-8C77-7F9142117EB1}"/>
              </a:ext>
            </a:extLst>
          </p:cNvPr>
          <p:cNvSpPr/>
          <p:nvPr/>
        </p:nvSpPr>
        <p:spPr>
          <a:xfrm>
            <a:off x="225188" y="4541386"/>
            <a:ext cx="204716" cy="204716"/>
          </a:xfrm>
          <a:prstGeom prst="ellipse">
            <a:avLst/>
          </a:prstGeom>
          <a:solidFill>
            <a:srgbClr val="E7E6E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6568A217-0120-4C4C-883D-70CA128CBE56}"/>
              </a:ext>
            </a:extLst>
          </p:cNvPr>
          <p:cNvSpPr/>
          <p:nvPr/>
        </p:nvSpPr>
        <p:spPr>
          <a:xfrm>
            <a:off x="225188" y="5843262"/>
            <a:ext cx="204716" cy="204716"/>
          </a:xfrm>
          <a:prstGeom prst="ellipse">
            <a:avLst/>
          </a:prstGeom>
          <a:solidFill>
            <a:srgbClr val="E7E6E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D8A7182-9C02-4541-8F4C-7026FBFFF94D}"/>
              </a:ext>
            </a:extLst>
          </p:cNvPr>
          <p:cNvSpPr/>
          <p:nvPr/>
        </p:nvSpPr>
        <p:spPr>
          <a:xfrm>
            <a:off x="2160855" y="3941815"/>
            <a:ext cx="7870291" cy="23402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24B203C-C088-4A68-BF8A-B8B8AB376584}"/>
              </a:ext>
            </a:extLst>
          </p:cNvPr>
          <p:cNvSpPr/>
          <p:nvPr/>
        </p:nvSpPr>
        <p:spPr>
          <a:xfrm>
            <a:off x="2396259" y="4202444"/>
            <a:ext cx="1542197" cy="51341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Курсы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5DCCCB01-5CD5-42AF-BB62-F3E5A8671C84}"/>
              </a:ext>
            </a:extLst>
          </p:cNvPr>
          <p:cNvSpPr/>
          <p:nvPr/>
        </p:nvSpPr>
        <p:spPr>
          <a:xfrm>
            <a:off x="2314660" y="4884064"/>
            <a:ext cx="74878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07950">
              <a:spcAft>
                <a:spcPts val="0"/>
              </a:spcAft>
            </a:pP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содержит все доступные курсы для обучения языку программирования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ru-RU" sz="28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26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0B6AAA7-0C01-4EF2-8F2D-10D38D03DD57}"/>
              </a:ext>
            </a:extLst>
          </p:cNvPr>
          <p:cNvCxnSpPr>
            <a:cxnSpLocks/>
          </p:cNvCxnSpPr>
          <p:nvPr/>
        </p:nvCxnSpPr>
        <p:spPr>
          <a:xfrm>
            <a:off x="327546" y="0"/>
            <a:ext cx="0" cy="6858000"/>
          </a:xfrm>
          <a:prstGeom prst="line">
            <a:avLst/>
          </a:prstGeom>
          <a:ln w="38100">
            <a:solidFill>
              <a:srgbClr val="36D7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225188" y="635758"/>
            <a:ext cx="204716" cy="204716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34F29CBA-0E6C-41BF-87F4-4A54FCFFCB32}"/>
              </a:ext>
            </a:extLst>
          </p:cNvPr>
          <p:cNvSpPr/>
          <p:nvPr/>
        </p:nvSpPr>
        <p:spPr>
          <a:xfrm>
            <a:off x="225188" y="1937634"/>
            <a:ext cx="204716" cy="204716"/>
          </a:xfrm>
          <a:prstGeom prst="ellipse">
            <a:avLst/>
          </a:prstGeom>
          <a:solidFill>
            <a:srgbClr val="E7E6E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AB305B81-EECF-4229-82A7-5FF9E1234B8A}"/>
              </a:ext>
            </a:extLst>
          </p:cNvPr>
          <p:cNvSpPr/>
          <p:nvPr/>
        </p:nvSpPr>
        <p:spPr>
          <a:xfrm>
            <a:off x="225188" y="3239510"/>
            <a:ext cx="204716" cy="204716"/>
          </a:xfrm>
          <a:prstGeom prst="ellipse">
            <a:avLst/>
          </a:prstGeom>
          <a:solidFill>
            <a:srgbClr val="E7E6E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96C2B2A-0A1F-4140-8C77-7F9142117EB1}"/>
              </a:ext>
            </a:extLst>
          </p:cNvPr>
          <p:cNvSpPr/>
          <p:nvPr/>
        </p:nvSpPr>
        <p:spPr>
          <a:xfrm>
            <a:off x="225188" y="4541386"/>
            <a:ext cx="204716" cy="204716"/>
          </a:xfrm>
          <a:prstGeom prst="ellipse">
            <a:avLst/>
          </a:prstGeom>
          <a:solidFill>
            <a:srgbClr val="E7E6E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6568A217-0120-4C4C-883D-70CA128CBE56}"/>
              </a:ext>
            </a:extLst>
          </p:cNvPr>
          <p:cNvSpPr/>
          <p:nvPr/>
        </p:nvSpPr>
        <p:spPr>
          <a:xfrm>
            <a:off x="225188" y="5843262"/>
            <a:ext cx="204716" cy="204716"/>
          </a:xfrm>
          <a:prstGeom prst="ellipse">
            <a:avLst/>
          </a:prstGeom>
          <a:solidFill>
            <a:srgbClr val="E7E6E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54EF03-C72B-4149-89F0-3734054319E0}"/>
              </a:ext>
            </a:extLst>
          </p:cNvPr>
          <p:cNvSpPr txBox="1"/>
          <p:nvPr/>
        </p:nvSpPr>
        <p:spPr>
          <a:xfrm>
            <a:off x="532262" y="414951"/>
            <a:ext cx="4978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Макет и дизайн сайта 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442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0B6AAA7-0C01-4EF2-8F2D-10D38D03DD57}"/>
              </a:ext>
            </a:extLst>
          </p:cNvPr>
          <p:cNvCxnSpPr>
            <a:cxnSpLocks/>
          </p:cNvCxnSpPr>
          <p:nvPr/>
        </p:nvCxnSpPr>
        <p:spPr>
          <a:xfrm>
            <a:off x="327546" y="0"/>
            <a:ext cx="0" cy="6858000"/>
          </a:xfrm>
          <a:prstGeom prst="line">
            <a:avLst/>
          </a:prstGeom>
          <a:ln w="38100">
            <a:solidFill>
              <a:srgbClr val="36D7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225188" y="1937634"/>
            <a:ext cx="204716" cy="204716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25188" y="637175"/>
            <a:ext cx="204716" cy="204716"/>
          </a:xfrm>
          <a:prstGeom prst="ellipse">
            <a:avLst/>
          </a:prstGeom>
          <a:solidFill>
            <a:srgbClr val="E7E6E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25188" y="3239510"/>
            <a:ext cx="204716" cy="204716"/>
          </a:xfrm>
          <a:prstGeom prst="ellipse">
            <a:avLst/>
          </a:prstGeom>
          <a:solidFill>
            <a:srgbClr val="E7E6E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25188" y="4541386"/>
            <a:ext cx="204716" cy="204716"/>
          </a:xfrm>
          <a:prstGeom prst="ellipse">
            <a:avLst/>
          </a:prstGeom>
          <a:solidFill>
            <a:srgbClr val="E7E6E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3A116A5F-171E-4BBC-9F76-92C14FD0F9CD}"/>
              </a:ext>
            </a:extLst>
          </p:cNvPr>
          <p:cNvSpPr/>
          <p:nvPr/>
        </p:nvSpPr>
        <p:spPr>
          <a:xfrm>
            <a:off x="225188" y="5843262"/>
            <a:ext cx="204716" cy="204716"/>
          </a:xfrm>
          <a:prstGeom prst="ellipse">
            <a:avLst/>
          </a:prstGeom>
          <a:solidFill>
            <a:srgbClr val="E7E6E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B6EDE0-05E3-4500-BCC2-F6040A403086}"/>
              </a:ext>
            </a:extLst>
          </p:cNvPr>
          <p:cNvSpPr txBox="1"/>
          <p:nvPr/>
        </p:nvSpPr>
        <p:spPr>
          <a:xfrm>
            <a:off x="532262" y="414950"/>
            <a:ext cx="9280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внутренних механизмов сайта</a:t>
            </a:r>
          </a:p>
        </p:txBody>
      </p:sp>
    </p:spTree>
    <p:extLst>
      <p:ext uri="{BB962C8B-B14F-4D97-AF65-F5344CB8AC3E}">
        <p14:creationId xmlns:p14="http://schemas.microsoft.com/office/powerpoint/2010/main" val="1872163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533</Words>
  <Application>Microsoft Office PowerPoint</Application>
  <PresentationFormat>Широкоэкранный</PresentationFormat>
  <Paragraphs>80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Разработка сайта по изучению языка программирования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User_1</dc:creator>
  <cp:lastModifiedBy>User</cp:lastModifiedBy>
  <cp:revision>94</cp:revision>
  <dcterms:created xsi:type="dcterms:W3CDTF">2024-05-11T13:41:06Z</dcterms:created>
  <dcterms:modified xsi:type="dcterms:W3CDTF">2024-09-12T14:18:29Z</dcterms:modified>
</cp:coreProperties>
</file>