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8"/>
  </p:notesMasterIdLst>
  <p:sldIdLst>
    <p:sldId id="261" r:id="rId4"/>
    <p:sldId id="264" r:id="rId5"/>
    <p:sldId id="331" r:id="rId6"/>
    <p:sldId id="332" r:id="rId7"/>
    <p:sldId id="330" r:id="rId9"/>
    <p:sldId id="333" r:id="rId10"/>
    <p:sldId id="334" r:id="rId11"/>
    <p:sldId id="270" r:id="rId12"/>
    <p:sldId id="329"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B6CC"/>
    <a:srgbClr val="57A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6" autoAdjust="0"/>
    <p:restoredTop sz="96196" autoAdjust="0"/>
  </p:normalViewPr>
  <p:slideViewPr>
    <p:cSldViewPr showGuides="1">
      <p:cViewPr varScale="1">
        <p:scale>
          <a:sx n="145" d="100"/>
          <a:sy n="145" d="100"/>
        </p:scale>
        <p:origin x="1590" y="120"/>
      </p:cViewPr>
      <p:guideLst>
        <p:guide orient="horz" pos="1400"/>
        <p:guide pos="237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endParaRPr lang="en-US" altLang="ko-KR"/>
          </a:p>
          <a:p>
            <a:pPr lvl="1"/>
            <a:r>
              <a:rPr lang="en-US" altLang="ko-KR"/>
              <a:t>Second level</a:t>
            </a:r>
            <a:endParaRPr lang="en-US" altLang="ko-KR"/>
          </a:p>
          <a:p>
            <a:pPr lvl="2"/>
            <a:r>
              <a:rPr lang="en-US" altLang="ko-KR"/>
              <a:t>Third level</a:t>
            </a:r>
            <a:endParaRPr lang="en-US" altLang="ko-KR"/>
          </a:p>
          <a:p>
            <a:pPr lvl="3"/>
            <a:r>
              <a:rPr lang="en-US" altLang="ko-KR"/>
              <a:t>Fourth level</a:t>
            </a:r>
            <a:endParaRPr lang="en-US" altLang="ko-K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fld>
            <a:endParaRPr lang="ko-KR" altLang="en-US" dirty="0"/>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We conducted a heatmap on the combination of resorts data set and state summary data set. Ticket price is highly related to “fastQuads”, “Runs”, “Snow Making_ac”, “vertical_drop” features in a positive way.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11.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9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9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anose="020B060402020209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anose="020B060402020209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anose="020B060402020209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anose="020B060402020209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9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anose="020B060402020209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anose="020B060402020209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anose="020B060402020209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
        <p:nvSpPr>
          <p:cNvPr id="2" name="직사각형 1"/>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anose="020B060402020209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anose="020B060402020209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9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cs typeface="Arial" panose="020B0604020202090204" pitchFamily="34" charset="0"/>
              </a:rPr>
              <a:t>Big Mountain Resort</a:t>
            </a:r>
            <a:endParaRPr lang="en-US" sz="3600" dirty="0">
              <a:solidFill>
                <a:schemeClr val="bg1"/>
              </a:solidFill>
              <a:cs typeface="Arial" panose="020B0604020202090204" pitchFamily="34" charset="0"/>
            </a:endParaRPr>
          </a:p>
        </p:txBody>
      </p:sp>
      <p:sp>
        <p:nvSpPr>
          <p:cNvPr id="7" name="Oval 6"/>
          <p:cNvSpPr/>
          <p:nvPr/>
        </p:nvSpPr>
        <p:spPr>
          <a:xfrm>
            <a:off x="1575998" y="1277989"/>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575998" y="2952530"/>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514501" y="1367336"/>
            <a:ext cx="5860929" cy="1055727"/>
            <a:chOff x="3017859" y="4363106"/>
            <a:chExt cx="1879883" cy="1055727"/>
          </a:xfrm>
        </p:grpSpPr>
        <p:sp>
          <p:nvSpPr>
            <p:cNvPr id="10" name="TextBox 9"/>
            <p:cNvSpPr txBox="1"/>
            <p:nvPr/>
          </p:nvSpPr>
          <p:spPr>
            <a:xfrm>
              <a:off x="3017859" y="4588888"/>
              <a:ext cx="1866815" cy="829945"/>
            </a:xfrm>
            <a:prstGeom prst="rect">
              <a:avLst/>
            </a:prstGeom>
            <a:noFill/>
            <a:ln>
              <a:noFill/>
            </a:ln>
          </p:spPr>
          <p:txBody>
            <a:bodyPr wrap="square" rtlCol="0">
              <a:spAutoFit/>
            </a:bodyPr>
            <a:lstStyle/>
            <a:p>
              <a:r>
                <a:rPr lang="en-US" altLang="ko-KR" sz="1200" dirty="0">
                  <a:solidFill>
                    <a:schemeClr val="bg1"/>
                  </a:solidFill>
                  <a:cs typeface="Arial" panose="020B0604020202090204" pitchFamily="34" charset="0"/>
                </a:rPr>
                <a:t>Big Mountain Resort needs to make a decision on whether to make changes for capitalizing its facilities or raise up tickets price so that the resort can compensate for the extra $1,540,000 operating costs caused by installing an additional chair lift this season. </a:t>
              </a:r>
              <a:endParaRPr lang="en-US" altLang="ko-KR" sz="1200" dirty="0">
                <a:solidFill>
                  <a:schemeClr val="bg1"/>
                </a:solidFill>
                <a:cs typeface="Arial" panose="020B0604020202090204" pitchFamily="34" charset="0"/>
              </a:endParaRPr>
            </a:p>
          </p:txBody>
        </p:sp>
        <p:sp>
          <p:nvSpPr>
            <p:cNvPr id="11" name="TextBox 10"/>
            <p:cNvSpPr txBox="1"/>
            <p:nvPr/>
          </p:nvSpPr>
          <p:spPr>
            <a:xfrm>
              <a:off x="3017859" y="4363106"/>
              <a:ext cx="1879883" cy="306705"/>
            </a:xfrm>
            <a:prstGeom prst="rect">
              <a:avLst/>
            </a:prstGeom>
            <a:noFill/>
          </p:spPr>
          <p:txBody>
            <a:bodyPr wrap="square" rtlCol="0">
              <a:spAutoFit/>
            </a:bodyPr>
            <a:lstStyle/>
            <a:p>
              <a:r>
                <a:rPr lang="en-US" altLang="ko-KR" sz="1400" b="1" dirty="0">
                  <a:solidFill>
                    <a:schemeClr val="bg1"/>
                  </a:solidFill>
                  <a:cs typeface="Arial" panose="020B0604020202090204" pitchFamily="34" charset="0"/>
                </a:rPr>
                <a:t>Problem Statement</a:t>
              </a:r>
              <a:endParaRPr lang="en-US" altLang="ko-KR" sz="1400" b="1" dirty="0">
                <a:solidFill>
                  <a:schemeClr val="bg1"/>
                </a:solidFill>
                <a:cs typeface="Arial" panose="020B0604020202090204" pitchFamily="34" charset="0"/>
              </a:endParaRPr>
            </a:p>
          </p:txBody>
        </p:sp>
      </p:grpSp>
      <p:grpSp>
        <p:nvGrpSpPr>
          <p:cNvPr id="15" name="Group 14"/>
          <p:cNvGrpSpPr/>
          <p:nvPr/>
        </p:nvGrpSpPr>
        <p:grpSpPr>
          <a:xfrm>
            <a:off x="2555776" y="3059070"/>
            <a:ext cx="5836009" cy="1424662"/>
            <a:chOff x="3017859" y="4363106"/>
            <a:chExt cx="1871890" cy="1424662"/>
          </a:xfrm>
        </p:grpSpPr>
        <p:sp>
          <p:nvSpPr>
            <p:cNvPr id="16" name="TextBox 15"/>
            <p:cNvSpPr txBox="1"/>
            <p:nvPr/>
          </p:nvSpPr>
          <p:spPr>
            <a:xfrm>
              <a:off x="3017859" y="4588888"/>
              <a:ext cx="1866815" cy="1198880"/>
            </a:xfrm>
            <a:prstGeom prst="rect">
              <a:avLst/>
            </a:prstGeom>
            <a:noFill/>
            <a:ln>
              <a:noFill/>
            </a:ln>
          </p:spPr>
          <p:txBody>
            <a:bodyPr wrap="square" rtlCol="0">
              <a:spAutoFit/>
            </a:bodyPr>
            <a:lstStyle/>
            <a:p>
              <a:r>
                <a:rPr lang="en-US" altLang="ko-KR" sz="1200" dirty="0">
                  <a:solidFill>
                    <a:schemeClr val="bg1"/>
                  </a:solidFill>
                  <a:cs typeface="Arial" panose="020B0604020202090204" pitchFamily="34" charset="0"/>
                </a:rPr>
                <a:t>Big Mountain Resort, a ski resort located in Montana,with access to 105 trails, offers 11 lifts, 2 T-bars, and 1 magic carpet for its 350,000 annual visitors. The longest run is 3.3 miles in length. The base elevation is 4,464 ft, and the summit is 6,817 ft with a vertical drop of 2,353 ft. The new installed chair lift has brought up </a:t>
              </a:r>
              <a:r>
                <a:rPr lang="en-US" altLang="ko-KR" sz="1200" dirty="0">
                  <a:solidFill>
                    <a:schemeClr val="bg1"/>
                  </a:solidFill>
                  <a:cs typeface="Arial" panose="020B0604020202090204" pitchFamily="34" charset="0"/>
                  <a:sym typeface="+mn-ea"/>
                </a:rPr>
                <a:t>not only    </a:t>
              </a:r>
              <a:r>
                <a:rPr lang="en-US" altLang="ko-KR" sz="1200" dirty="0">
                  <a:solidFill>
                    <a:schemeClr val="bg1"/>
                  </a:solidFill>
                  <a:cs typeface="Arial" panose="020B0604020202090204" pitchFamily="34" charset="0"/>
                </a:rPr>
                <a:t>the </a:t>
              </a:r>
              <a:r>
                <a:rPr lang="en-US" altLang="ko-KR" sz="1200" dirty="0">
                  <a:solidFill>
                    <a:schemeClr val="bg1"/>
                  </a:solidFill>
                  <a:cs typeface="Arial" panose="020B0604020202090204" pitchFamily="34" charset="0"/>
                  <a:sym typeface="+mn-ea"/>
                </a:rPr>
                <a:t>extra</a:t>
              </a:r>
              <a:r>
                <a:rPr lang="en-US" altLang="ko-KR" sz="1200" dirty="0">
                  <a:solidFill>
                    <a:schemeClr val="bg1"/>
                  </a:solidFill>
                  <a:cs typeface="Arial" panose="020B0604020202090204" pitchFamily="34" charset="0"/>
                </a:rPr>
                <a:t> </a:t>
              </a:r>
              <a:r>
                <a:rPr lang="en-US" altLang="ko-KR" sz="1200" dirty="0">
                  <a:solidFill>
                    <a:schemeClr val="bg1"/>
                  </a:solidFill>
                  <a:cs typeface="Arial" panose="020B0604020202090204" pitchFamily="34" charset="0"/>
                  <a:sym typeface="+mn-ea"/>
                </a:rPr>
                <a:t>operating costs but also the evaluation of price strategy and investment    </a:t>
              </a:r>
              <a:r>
                <a:rPr lang="en-US" altLang="ko-KR" sz="1200" dirty="0">
                  <a:solidFill>
                    <a:schemeClr val="bg1"/>
                  </a:solidFill>
                  <a:cs typeface="Arial" panose="020B0604020202090204" pitchFamily="34" charset="0"/>
                  <a:sym typeface="+mn-ea"/>
                </a:rPr>
                <a:t>strategy by data science team.</a:t>
              </a:r>
              <a:endParaRPr lang="en-US" altLang="ko-KR" sz="1200" dirty="0">
                <a:solidFill>
                  <a:schemeClr val="bg1"/>
                </a:solidFill>
                <a:cs typeface="Arial" panose="020B0604020202090204" pitchFamily="34" charset="0"/>
              </a:endParaRPr>
            </a:p>
          </p:txBody>
        </p:sp>
        <p:sp>
          <p:nvSpPr>
            <p:cNvPr id="17" name="TextBox 16"/>
            <p:cNvSpPr txBox="1"/>
            <p:nvPr/>
          </p:nvSpPr>
          <p:spPr>
            <a:xfrm>
              <a:off x="3017859" y="4363106"/>
              <a:ext cx="1871890" cy="306705"/>
            </a:xfrm>
            <a:prstGeom prst="rect">
              <a:avLst/>
            </a:prstGeom>
            <a:noFill/>
          </p:spPr>
          <p:txBody>
            <a:bodyPr wrap="square" rtlCol="0">
              <a:spAutoFit/>
            </a:bodyPr>
            <a:lstStyle/>
            <a:p>
              <a:r>
                <a:rPr lang="en-US" altLang="ko-KR" sz="1400" b="1" dirty="0">
                  <a:solidFill>
                    <a:schemeClr val="bg1"/>
                  </a:solidFill>
                  <a:cs typeface="Arial" panose="020B0604020202090204" pitchFamily="34" charset="0"/>
                </a:rPr>
                <a:t>Context</a:t>
              </a:r>
              <a:endParaRPr lang="en-US" altLang="ko-KR" sz="1400" b="1" dirty="0">
                <a:solidFill>
                  <a:schemeClr val="bg1"/>
                </a:solidFill>
                <a:cs typeface="Arial" panose="020B0604020202090204" pitchFamily="34" charset="0"/>
              </a:endParaRPr>
            </a:p>
          </p:txBody>
        </p:sp>
      </p:grpSp>
      <p:sp>
        <p:nvSpPr>
          <p:cNvPr id="21" name="Oval 21"/>
          <p:cNvSpPr>
            <a:spLocks noChangeAspect="1"/>
          </p:cNvSpPr>
          <p:nvPr/>
        </p:nvSpPr>
        <p:spPr>
          <a:xfrm>
            <a:off x="1774236" y="1500174"/>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22" name="Rectangle 9"/>
          <p:cNvSpPr/>
          <p:nvPr/>
        </p:nvSpPr>
        <p:spPr>
          <a:xfrm>
            <a:off x="1823962" y="3210241"/>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55670" y="734060"/>
            <a:ext cx="5710555" cy="473710"/>
          </a:xfrm>
        </p:spPr>
        <p:txBody>
          <a:bodyPr/>
          <a:lstStyle/>
          <a:p>
            <a:r>
              <a:rPr lang="ko-KR" altLang="en-US" sz="2800" dirty="0">
                <a:solidFill>
                  <a:schemeClr val="bg1"/>
                </a:solidFill>
              </a:rPr>
              <a:t>Recommendation and key findings</a:t>
            </a:r>
            <a:endParaRPr lang="en-US" altLang="ko-KR" sz="2800" dirty="0">
              <a:solidFill>
                <a:schemeClr val="bg1"/>
              </a:solidFill>
            </a:endParaRPr>
          </a:p>
        </p:txBody>
      </p:sp>
      <p:sp>
        <p:nvSpPr>
          <p:cNvPr id="3" name="Text Placeholder 2"/>
          <p:cNvSpPr>
            <a:spLocks noGrp="1"/>
          </p:cNvSpPr>
          <p:nvPr>
            <p:ph type="body" sz="quarter" idx="11"/>
          </p:nvPr>
        </p:nvSpPr>
        <p:spPr>
          <a:xfrm>
            <a:off x="3527564" y="1913379"/>
            <a:ext cx="5436096" cy="288032"/>
          </a:xfrm>
        </p:spPr>
        <p:txBody>
          <a:bodyPr/>
          <a:lstStyle/>
          <a:p>
            <a:pPr lvl="0"/>
            <a:r>
              <a:rPr lang="en-US" altLang="ko-KR" dirty="0">
                <a:solidFill>
                  <a:schemeClr val="bg1"/>
                </a:solidFill>
              </a:rPr>
              <a:t>1. Big Mountain is currently charging $81.00 per ticket while our model is suggesting $95.87.</a:t>
            </a:r>
            <a:endParaRPr lang="en-US" altLang="ko-KR" dirty="0">
              <a:solidFill>
                <a:schemeClr val="bg1"/>
              </a:solidFill>
            </a:endParaRPr>
          </a:p>
        </p:txBody>
      </p:sp>
      <p:sp>
        <p:nvSpPr>
          <p:cNvPr id="147" name="Block Arc 10"/>
          <p:cNvSpPr/>
          <p:nvPr/>
        </p:nvSpPr>
        <p:spPr>
          <a:xfrm>
            <a:off x="1930400" y="2369820"/>
            <a:ext cx="859155" cy="595630"/>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solidFill>
                <a:schemeClr val="tx1"/>
              </a:solidFill>
            </a:endParaRPr>
          </a:p>
        </p:txBody>
      </p:sp>
      <p:sp>
        <p:nvSpPr>
          <p:cNvPr id="4" name="Text Placeholder 2"/>
          <p:cNvSpPr>
            <a:spLocks noGrp="1"/>
          </p:cNvSpPr>
          <p:nvPr/>
        </p:nvSpPr>
        <p:spPr>
          <a:xfrm>
            <a:off x="3527425" y="3134360"/>
            <a:ext cx="5436235" cy="288290"/>
          </a:xfrm>
          <a:prstGeom prst="rect">
            <a:avLst/>
          </a:prstGeom>
        </p:spPr>
        <p:txBody>
          <a:bodyPr anchor="ctr"/>
          <a:lstStyle>
            <a:lvl1pPr marL="0" indent="0" algn="l" defTabSz="914400" rtl="0" eaLnBrk="1" latinLnBrk="1" hangingPunct="1">
              <a:spcBef>
                <a:spcPct val="20000"/>
              </a:spcBef>
              <a:buFont typeface="Arial" panose="020B0604020202090204" pitchFamily="34" charset="0"/>
              <a:buNone/>
              <a:defRPr sz="1400" b="0" kern="1200" baseline="0">
                <a:solidFill>
                  <a:schemeClr val="bg1"/>
                </a:solidFill>
                <a:latin typeface="+mn-lt"/>
                <a:ea typeface="+mn-ea"/>
                <a:cs typeface="Arial" panose="020B060402020209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lvl="0"/>
            <a:r>
              <a:rPr lang="en-US" altLang="ko-KR" dirty="0">
                <a:solidFill>
                  <a:schemeClr val="bg1"/>
                </a:solidFill>
              </a:rPr>
              <a:t>3. We can cover the additional chair lift operating cost by raising   up price by $0.88. </a:t>
            </a:r>
            <a:endParaRPr lang="en-US" altLang="ko-KR" dirty="0">
              <a:solidFill>
                <a:schemeClr val="bg1"/>
              </a:solidFill>
            </a:endParaRPr>
          </a:p>
        </p:txBody>
      </p:sp>
      <p:sp>
        <p:nvSpPr>
          <p:cNvPr id="5" name="Text Placeholder 2"/>
          <p:cNvSpPr>
            <a:spLocks noGrp="1"/>
          </p:cNvSpPr>
          <p:nvPr/>
        </p:nvSpPr>
        <p:spPr>
          <a:xfrm>
            <a:off x="3527425" y="3701415"/>
            <a:ext cx="5436235" cy="288290"/>
          </a:xfrm>
          <a:prstGeom prst="rect">
            <a:avLst/>
          </a:prstGeom>
        </p:spPr>
        <p:txBody>
          <a:bodyPr anchor="ctr"/>
          <a:lstStyle>
            <a:lvl1pPr marL="0" indent="0" algn="l" defTabSz="914400" rtl="0" eaLnBrk="1" latinLnBrk="1" hangingPunct="1">
              <a:spcBef>
                <a:spcPct val="20000"/>
              </a:spcBef>
              <a:buFont typeface="Arial" panose="020B0604020202090204" pitchFamily="34" charset="0"/>
              <a:buNone/>
              <a:defRPr sz="1400" b="0" kern="1200" baseline="0">
                <a:solidFill>
                  <a:schemeClr val="bg1"/>
                </a:solidFill>
                <a:latin typeface="+mn-lt"/>
                <a:ea typeface="+mn-ea"/>
                <a:cs typeface="Arial" panose="020B060402020209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lvl="0"/>
            <a:r>
              <a:rPr lang="en-US" altLang="ko-KR" dirty="0">
                <a:solidFill>
                  <a:schemeClr val="bg1"/>
                </a:solidFill>
              </a:rPr>
              <a:t>4. Close one run won't hurt our revenue.</a:t>
            </a:r>
            <a:endParaRPr lang="en-US" altLang="ko-KR" dirty="0">
              <a:solidFill>
                <a:schemeClr val="bg1"/>
              </a:solidFill>
            </a:endParaRPr>
          </a:p>
        </p:txBody>
      </p:sp>
      <p:sp>
        <p:nvSpPr>
          <p:cNvPr id="6" name="Text Placeholder 2"/>
          <p:cNvSpPr>
            <a:spLocks noGrp="1"/>
          </p:cNvSpPr>
          <p:nvPr/>
        </p:nvSpPr>
        <p:spPr>
          <a:xfrm>
            <a:off x="3527425" y="2523490"/>
            <a:ext cx="5436235" cy="288290"/>
          </a:xfrm>
          <a:prstGeom prst="rect">
            <a:avLst/>
          </a:prstGeom>
        </p:spPr>
        <p:txBody>
          <a:bodyPr anchor="ctr"/>
          <a:lstStyle>
            <a:lvl1pPr marL="0" indent="0" algn="l" defTabSz="914400" rtl="0" eaLnBrk="1" latinLnBrk="1" hangingPunct="1">
              <a:spcBef>
                <a:spcPct val="20000"/>
              </a:spcBef>
              <a:buFont typeface="Arial" panose="020B0604020202090204" pitchFamily="34" charset="0"/>
              <a:buNone/>
              <a:defRPr sz="1400" b="0" kern="1200" baseline="0">
                <a:solidFill>
                  <a:schemeClr val="bg1"/>
                </a:solidFill>
                <a:latin typeface="+mn-lt"/>
                <a:ea typeface="+mn-ea"/>
                <a:cs typeface="Arial" panose="020B060402020209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lvl="0"/>
            <a:r>
              <a:rPr lang="en-US" altLang="ko-KR" dirty="0">
                <a:solidFill>
                  <a:schemeClr val="bg1"/>
                </a:solidFill>
              </a:rPr>
              <a:t>2. There is no clear pattern for state and ticket price relationship.</a:t>
            </a:r>
            <a:endParaRPr lang="en-US" altLang="ko-K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Modeling results and analysis</a:t>
            </a:r>
            <a:endParaRPr lang="en-US" altLang="ko-KR" dirty="0"/>
          </a:p>
        </p:txBody>
      </p:sp>
      <p:grpSp>
        <p:nvGrpSpPr>
          <p:cNvPr id="14" name="Group 13"/>
          <p:cNvGrpSpPr/>
          <p:nvPr/>
        </p:nvGrpSpPr>
        <p:grpSpPr>
          <a:xfrm>
            <a:off x="2868665" y="1646530"/>
            <a:ext cx="3406670" cy="2425961"/>
            <a:chOff x="2771799" y="1672408"/>
            <a:chExt cx="3406670" cy="2425961"/>
          </a:xfrm>
        </p:grpSpPr>
        <p:sp>
          <p:nvSpPr>
            <p:cNvPr id="4" name="Block Arc 3"/>
            <p:cNvSpPr/>
            <p:nvPr/>
          </p:nvSpPr>
          <p:spPr>
            <a:xfrm>
              <a:off x="2771799" y="1672408"/>
              <a:ext cx="2614581" cy="2425915"/>
            </a:xfrm>
            <a:custGeom>
              <a:avLst/>
              <a:gdLst/>
              <a:ahLst/>
              <a:cxnLst/>
              <a:rect l="l" t="t" r="r" b="b"/>
              <a:pathLst>
                <a:path w="2304803" h="2138490">
                  <a:moveTo>
                    <a:pt x="1072580" y="5"/>
                  </a:moveTo>
                  <a:cubicBezTo>
                    <a:pt x="1658910" y="1821"/>
                    <a:pt x="2133817" y="475300"/>
                    <a:pt x="2138097" y="1060533"/>
                  </a:cubicBezTo>
                  <a:lnTo>
                    <a:pt x="2304803" y="1060533"/>
                  </a:lnTo>
                  <a:lnTo>
                    <a:pt x="2012522" y="1564465"/>
                  </a:lnTo>
                  <a:lnTo>
                    <a:pt x="1720241" y="1060533"/>
                  </a:lnTo>
                  <a:lnTo>
                    <a:pt x="1881750" y="1060533"/>
                  </a:lnTo>
                  <a:cubicBezTo>
                    <a:pt x="1877467" y="616568"/>
                    <a:pt x="1516849" y="257728"/>
                    <a:pt x="1071785" y="256350"/>
                  </a:cubicBezTo>
                  <a:cubicBezTo>
                    <a:pt x="623805" y="254963"/>
                    <a:pt x="259136" y="616261"/>
                    <a:pt x="256361" y="1064234"/>
                  </a:cubicBezTo>
                  <a:cubicBezTo>
                    <a:pt x="253587" y="1512207"/>
                    <a:pt x="613753" y="1877994"/>
                    <a:pt x="1061716" y="1882156"/>
                  </a:cubicBezTo>
                  <a:cubicBezTo>
                    <a:pt x="1060922" y="1967601"/>
                    <a:pt x="1060129" y="2053045"/>
                    <a:pt x="1059335" y="2138490"/>
                  </a:cubicBezTo>
                  <a:cubicBezTo>
                    <a:pt x="470113" y="2133016"/>
                    <a:pt x="-3629" y="1651882"/>
                    <a:pt x="21" y="1062646"/>
                  </a:cubicBezTo>
                  <a:cubicBezTo>
                    <a:pt x="3670" y="473410"/>
                    <a:pt x="483335" y="-1819"/>
                    <a:pt x="1072580" y="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 name="Block Arc 8"/>
            <p:cNvSpPr/>
            <p:nvPr/>
          </p:nvSpPr>
          <p:spPr>
            <a:xfrm rot="10800000">
              <a:off x="3563888" y="1672454"/>
              <a:ext cx="2614581" cy="2425915"/>
            </a:xfrm>
            <a:custGeom>
              <a:avLst/>
              <a:gdLst/>
              <a:ahLst/>
              <a:cxnLst/>
              <a:rect l="l" t="t" r="r" b="b"/>
              <a:pathLst>
                <a:path w="2304803" h="2138490">
                  <a:moveTo>
                    <a:pt x="1059335" y="2138490"/>
                  </a:moveTo>
                  <a:cubicBezTo>
                    <a:pt x="470113" y="2133016"/>
                    <a:pt x="-3629" y="1651882"/>
                    <a:pt x="21" y="1062646"/>
                  </a:cubicBezTo>
                  <a:cubicBezTo>
                    <a:pt x="3670" y="473410"/>
                    <a:pt x="483335" y="-1819"/>
                    <a:pt x="1072580" y="5"/>
                  </a:cubicBezTo>
                  <a:cubicBezTo>
                    <a:pt x="1658910" y="1821"/>
                    <a:pt x="2133817" y="475300"/>
                    <a:pt x="2138097" y="1060533"/>
                  </a:cubicBezTo>
                  <a:lnTo>
                    <a:pt x="2304803" y="1060533"/>
                  </a:lnTo>
                  <a:lnTo>
                    <a:pt x="2012522" y="1564465"/>
                  </a:lnTo>
                  <a:lnTo>
                    <a:pt x="1720241" y="1060533"/>
                  </a:lnTo>
                  <a:lnTo>
                    <a:pt x="1881750" y="1060533"/>
                  </a:lnTo>
                  <a:cubicBezTo>
                    <a:pt x="1877467" y="616568"/>
                    <a:pt x="1516849" y="257728"/>
                    <a:pt x="1071785" y="256350"/>
                  </a:cubicBezTo>
                  <a:cubicBezTo>
                    <a:pt x="623805" y="254963"/>
                    <a:pt x="259136" y="616261"/>
                    <a:pt x="256361" y="1064234"/>
                  </a:cubicBezTo>
                  <a:cubicBezTo>
                    <a:pt x="253587" y="1512207"/>
                    <a:pt x="613753" y="1877994"/>
                    <a:pt x="1061716" y="1882156"/>
                  </a:cubicBezTo>
                  <a:cubicBezTo>
                    <a:pt x="1060922" y="1967601"/>
                    <a:pt x="1060129" y="2053045"/>
                    <a:pt x="1059335" y="2138490"/>
                  </a:cubicBez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Modeling results and analysis</a:t>
            </a:r>
            <a:endParaRPr lang="en-US" altLang="ko-KR" dirty="0"/>
          </a:p>
        </p:txBody>
      </p:sp>
      <p:grpSp>
        <p:nvGrpSpPr>
          <p:cNvPr id="14" name="Group 13"/>
          <p:cNvGrpSpPr/>
          <p:nvPr/>
        </p:nvGrpSpPr>
        <p:grpSpPr>
          <a:xfrm>
            <a:off x="2868665" y="1646530"/>
            <a:ext cx="3406670" cy="2425961"/>
            <a:chOff x="2771799" y="1672408"/>
            <a:chExt cx="3406670" cy="2425961"/>
          </a:xfrm>
        </p:grpSpPr>
        <p:sp>
          <p:nvSpPr>
            <p:cNvPr id="4" name="Block Arc 3"/>
            <p:cNvSpPr/>
            <p:nvPr/>
          </p:nvSpPr>
          <p:spPr>
            <a:xfrm>
              <a:off x="2771799" y="1672408"/>
              <a:ext cx="2614581" cy="2425915"/>
            </a:xfrm>
            <a:custGeom>
              <a:avLst/>
              <a:gdLst/>
              <a:ahLst/>
              <a:cxnLst/>
              <a:rect l="l" t="t" r="r" b="b"/>
              <a:pathLst>
                <a:path w="2304803" h="2138490">
                  <a:moveTo>
                    <a:pt x="1072580" y="5"/>
                  </a:moveTo>
                  <a:cubicBezTo>
                    <a:pt x="1658910" y="1821"/>
                    <a:pt x="2133817" y="475300"/>
                    <a:pt x="2138097" y="1060533"/>
                  </a:cubicBezTo>
                  <a:lnTo>
                    <a:pt x="2304803" y="1060533"/>
                  </a:lnTo>
                  <a:lnTo>
                    <a:pt x="2012522" y="1564465"/>
                  </a:lnTo>
                  <a:lnTo>
                    <a:pt x="1720241" y="1060533"/>
                  </a:lnTo>
                  <a:lnTo>
                    <a:pt x="1881750" y="1060533"/>
                  </a:lnTo>
                  <a:cubicBezTo>
                    <a:pt x="1877467" y="616568"/>
                    <a:pt x="1516849" y="257728"/>
                    <a:pt x="1071785" y="256350"/>
                  </a:cubicBezTo>
                  <a:cubicBezTo>
                    <a:pt x="623805" y="254963"/>
                    <a:pt x="259136" y="616261"/>
                    <a:pt x="256361" y="1064234"/>
                  </a:cubicBezTo>
                  <a:cubicBezTo>
                    <a:pt x="253587" y="1512207"/>
                    <a:pt x="613753" y="1877994"/>
                    <a:pt x="1061716" y="1882156"/>
                  </a:cubicBezTo>
                  <a:cubicBezTo>
                    <a:pt x="1060922" y="1967601"/>
                    <a:pt x="1060129" y="2053045"/>
                    <a:pt x="1059335" y="2138490"/>
                  </a:cubicBezTo>
                  <a:cubicBezTo>
                    <a:pt x="470113" y="2133016"/>
                    <a:pt x="-3629" y="1651882"/>
                    <a:pt x="21" y="1062646"/>
                  </a:cubicBezTo>
                  <a:cubicBezTo>
                    <a:pt x="3670" y="473410"/>
                    <a:pt x="483335" y="-1819"/>
                    <a:pt x="1072580" y="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 name="Block Arc 8"/>
            <p:cNvSpPr/>
            <p:nvPr/>
          </p:nvSpPr>
          <p:spPr>
            <a:xfrm rot="10800000">
              <a:off x="3563888" y="1672454"/>
              <a:ext cx="2614581" cy="2425915"/>
            </a:xfrm>
            <a:custGeom>
              <a:avLst/>
              <a:gdLst/>
              <a:ahLst/>
              <a:cxnLst/>
              <a:rect l="l" t="t" r="r" b="b"/>
              <a:pathLst>
                <a:path w="2304803" h="2138490">
                  <a:moveTo>
                    <a:pt x="1059335" y="2138490"/>
                  </a:moveTo>
                  <a:cubicBezTo>
                    <a:pt x="470113" y="2133016"/>
                    <a:pt x="-3629" y="1651882"/>
                    <a:pt x="21" y="1062646"/>
                  </a:cubicBezTo>
                  <a:cubicBezTo>
                    <a:pt x="3670" y="473410"/>
                    <a:pt x="483335" y="-1819"/>
                    <a:pt x="1072580" y="5"/>
                  </a:cubicBezTo>
                  <a:cubicBezTo>
                    <a:pt x="1658910" y="1821"/>
                    <a:pt x="2133817" y="475300"/>
                    <a:pt x="2138097" y="1060533"/>
                  </a:cubicBezTo>
                  <a:lnTo>
                    <a:pt x="2304803" y="1060533"/>
                  </a:lnTo>
                  <a:lnTo>
                    <a:pt x="2012522" y="1564465"/>
                  </a:lnTo>
                  <a:lnTo>
                    <a:pt x="1720241" y="1060533"/>
                  </a:lnTo>
                  <a:lnTo>
                    <a:pt x="1881750" y="1060533"/>
                  </a:lnTo>
                  <a:cubicBezTo>
                    <a:pt x="1877467" y="616568"/>
                    <a:pt x="1516849" y="257728"/>
                    <a:pt x="1071785" y="256350"/>
                  </a:cubicBezTo>
                  <a:cubicBezTo>
                    <a:pt x="623805" y="254963"/>
                    <a:pt x="259136" y="616261"/>
                    <a:pt x="256361" y="1064234"/>
                  </a:cubicBezTo>
                  <a:cubicBezTo>
                    <a:pt x="253587" y="1512207"/>
                    <a:pt x="613753" y="1877994"/>
                    <a:pt x="1061716" y="1882156"/>
                  </a:cubicBezTo>
                  <a:cubicBezTo>
                    <a:pt x="1060922" y="1967601"/>
                    <a:pt x="1060129" y="2053045"/>
                    <a:pt x="1059335" y="2138490"/>
                  </a:cubicBez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pic>
        <p:nvPicPr>
          <p:cNvPr id="3" name="Picture 2" descr="Screen Shot 2022-09-02 at 10.40.51 PM"/>
          <p:cNvPicPr>
            <a:picLocks noChangeAspect="1"/>
          </p:cNvPicPr>
          <p:nvPr/>
        </p:nvPicPr>
        <p:blipFill>
          <a:blip r:embed="rId1"/>
          <a:stretch>
            <a:fillRect/>
          </a:stretch>
        </p:blipFill>
        <p:spPr>
          <a:xfrm>
            <a:off x="-635" y="-140970"/>
            <a:ext cx="9646920" cy="6886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lgn="ctr">
              <a:buNone/>
            </a:pPr>
            <a:r>
              <a:rPr lang="en-US" altLang="ko-KR" b="1" dirty="0">
                <a:sym typeface="+mn-ea"/>
              </a:rPr>
              <a:t>Random Forest Model</a:t>
            </a:r>
            <a:endParaRPr lang="en-US" altLang="ko-KR" dirty="0"/>
          </a:p>
        </p:txBody>
      </p:sp>
      <p:sp>
        <p:nvSpPr>
          <p:cNvPr id="25" name="TextBox 24"/>
          <p:cNvSpPr txBox="1"/>
          <p:nvPr/>
        </p:nvSpPr>
        <p:spPr>
          <a:xfrm>
            <a:off x="4644007" y="2892541"/>
            <a:ext cx="3940343" cy="737235"/>
          </a:xfrm>
          <a:prstGeom prst="rect">
            <a:avLst/>
          </a:prstGeom>
          <a:noFill/>
        </p:spPr>
        <p:txBody>
          <a:bodyPr wrap="square" rtlCol="0">
            <a:spAutoFit/>
          </a:bodyPr>
          <a:lstStyle/>
          <a:p>
            <a:pPr marL="171450" indent="-171450">
              <a:buFont typeface="Wingdings" panose="05000000000000000000" pitchFamily="2" charset="2"/>
              <a:buChar char="l"/>
            </a:pPr>
            <a:r>
              <a:rPr lang="en-US" altLang="ko-KR" sz="1400" dirty="0">
                <a:solidFill>
                  <a:schemeClr val="bg1"/>
                </a:solidFill>
                <a:cs typeface="Arial" panose="020B0604020202090204" pitchFamily="34" charset="0"/>
              </a:rPr>
              <a:t>“FastQuads”, “Runs”, “Snow Making_ac” and “Vertical_drop” are the most important features for pricing</a:t>
            </a:r>
            <a:endParaRPr lang="en-US" altLang="ko-KR" sz="1400" dirty="0">
              <a:solidFill>
                <a:schemeClr val="bg1"/>
              </a:solidFill>
              <a:cs typeface="Arial" panose="020B0604020202090204" pitchFamily="34" charset="0"/>
            </a:endParaRPr>
          </a:p>
        </p:txBody>
      </p:sp>
      <p:pic>
        <p:nvPicPr>
          <p:cNvPr id="7" name="Picture Placeholder 6" descr="Screen Shot 2022-09-02 at 10.58.28 PM"/>
          <p:cNvPicPr>
            <a:picLocks noChangeAspect="1"/>
          </p:cNvPicPr>
          <p:nvPr>
            <p:ph type="pic" idx="12"/>
          </p:nvPr>
        </p:nvPicPr>
        <p:blipFill>
          <a:blip r:embed="rId1"/>
          <a:stretch>
            <a:fillRect/>
          </a:stretch>
        </p:blipFill>
        <p:spPr>
          <a:xfrm>
            <a:off x="730885" y="1490980"/>
            <a:ext cx="3395980" cy="2268220"/>
          </a:xfrm>
          <a:prstGeom prst="rect">
            <a:avLst/>
          </a:prstGeom>
        </p:spPr>
      </p:pic>
      <p:sp>
        <p:nvSpPr>
          <p:cNvPr id="8" name="TextBox 25"/>
          <p:cNvSpPr txBox="1"/>
          <p:nvPr/>
        </p:nvSpPr>
        <p:spPr>
          <a:xfrm>
            <a:off x="4644007" y="2228327"/>
            <a:ext cx="3940343" cy="306705"/>
          </a:xfrm>
          <a:prstGeom prst="rect">
            <a:avLst/>
          </a:prstGeom>
          <a:noFill/>
        </p:spPr>
        <p:txBody>
          <a:bodyPr wrap="square" rtlCol="0">
            <a:spAutoFit/>
          </a:bodyPr>
          <a:p>
            <a:pPr marL="171450" indent="-171450">
              <a:buFont typeface="Wingdings" panose="05000000000000000000" pitchFamily="2" charset="2"/>
              <a:buChar char="l"/>
            </a:pPr>
            <a:r>
              <a:rPr lang="en-US" altLang="ko-KR" sz="1400" dirty="0">
                <a:solidFill>
                  <a:schemeClr val="bg1"/>
                </a:solidFill>
                <a:cs typeface="Arial" panose="020B0604020202090204" pitchFamily="34" charset="0"/>
              </a:rPr>
              <a:t>This model has the best predicting accuracy. </a:t>
            </a:r>
            <a:endParaRPr lang="en-US" altLang="ko-KR" sz="1400" dirty="0">
              <a:solidFill>
                <a:schemeClr val="bg1"/>
              </a:solidFill>
              <a:cs typeface="Arial" panose="020B0604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Modeling scenarios</a:t>
            </a:r>
            <a:endParaRPr lang="ko-KR" altLang="en-US" dirty="0"/>
          </a:p>
        </p:txBody>
      </p:sp>
      <p:grpSp>
        <p:nvGrpSpPr>
          <p:cNvPr id="10" name="Group 9"/>
          <p:cNvGrpSpPr/>
          <p:nvPr/>
        </p:nvGrpSpPr>
        <p:grpSpPr>
          <a:xfrm>
            <a:off x="5218430" y="1861185"/>
            <a:ext cx="1856105" cy="2172258"/>
            <a:chOff x="3017860" y="4363402"/>
            <a:chExt cx="1654565" cy="1851674"/>
          </a:xfrm>
        </p:grpSpPr>
        <p:sp>
          <p:nvSpPr>
            <p:cNvPr id="11" name="TextBox 10"/>
            <p:cNvSpPr txBox="1"/>
            <p:nvPr/>
          </p:nvSpPr>
          <p:spPr>
            <a:xfrm>
              <a:off x="3017860" y="4363402"/>
              <a:ext cx="1654564" cy="392432"/>
            </a:xfrm>
            <a:prstGeom prst="rect">
              <a:avLst/>
            </a:prstGeom>
            <a:noFill/>
            <a:ln>
              <a:noFill/>
            </a:ln>
          </p:spPr>
          <p:txBody>
            <a:bodyPr wrap="square" rtlCol="0">
              <a:spAutoFit/>
            </a:bodyPr>
            <a:lstStyle/>
            <a:p>
              <a:pPr algn="ctr"/>
              <a:r>
                <a:rPr lang="en-US" altLang="ko-KR" sz="1200" dirty="0">
                  <a:solidFill>
                    <a:schemeClr val="bg1"/>
                  </a:solidFill>
                  <a:cs typeface="Arial" panose="020B0604020202090204" pitchFamily="34" charset="0"/>
                </a:rPr>
                <a:t>Closing up to 10 of the      least used runs.</a:t>
              </a:r>
              <a:endParaRPr lang="en-US" altLang="ko-KR" sz="1200" dirty="0">
                <a:solidFill>
                  <a:schemeClr val="bg1"/>
                </a:solidFill>
                <a:cs typeface="Arial" panose="020B0604020202090204" pitchFamily="34" charset="0"/>
              </a:endParaRPr>
            </a:p>
          </p:txBody>
        </p:sp>
        <p:sp>
          <p:nvSpPr>
            <p:cNvPr id="12" name="TextBox 11"/>
            <p:cNvSpPr txBox="1"/>
            <p:nvPr/>
          </p:nvSpPr>
          <p:spPr>
            <a:xfrm>
              <a:off x="3017860" y="5193128"/>
              <a:ext cx="1654565" cy="1021948"/>
            </a:xfrm>
            <a:prstGeom prst="rect">
              <a:avLst/>
            </a:prstGeom>
            <a:noFill/>
          </p:spPr>
          <p:txBody>
            <a:bodyPr wrap="square" rtlCol="0">
              <a:spAutoFit/>
            </a:bodyPr>
            <a:lstStyle/>
            <a:p>
              <a:pPr algn="ctr"/>
              <a:r>
                <a:rPr lang="en-US" altLang="ko-KR" sz="1200" b="1" dirty="0">
                  <a:solidFill>
                    <a:schemeClr val="bg1"/>
                  </a:solidFill>
                  <a:cs typeface="Arial" panose="020B0604020202090204" pitchFamily="34" charset="0"/>
                </a:rPr>
                <a:t>Close one run won't    affect revenue, </a:t>
              </a:r>
              <a:r>
                <a:rPr lang="en-US" altLang="ko-KR" sz="1200" b="1" dirty="0">
                  <a:solidFill>
                    <a:schemeClr val="bg1"/>
                  </a:solidFill>
                  <a:cs typeface="Arial" panose="020B0604020202090204" pitchFamily="34" charset="0"/>
                  <a:sym typeface="+mn-ea"/>
                </a:rPr>
                <a:t>c</a:t>
              </a:r>
              <a:r>
                <a:rPr lang="en-US" altLang="ko-KR" sz="1200" b="1" dirty="0">
                  <a:solidFill>
                    <a:schemeClr val="bg1"/>
                  </a:solidFill>
                  <a:cs typeface="Arial" panose="020B0604020202090204" pitchFamily="34" charset="0"/>
                  <a:sym typeface="+mn-ea"/>
                </a:rPr>
                <a:t>lose   ten runs will cut           revenue by more than $ 3 million. (see next   page)</a:t>
              </a:r>
              <a:endParaRPr lang="en-US" altLang="ko-KR" sz="1200" b="1" dirty="0">
                <a:solidFill>
                  <a:schemeClr val="bg1"/>
                </a:solidFill>
                <a:cs typeface="Arial" panose="020B0604020202090204" pitchFamily="34" charset="0"/>
              </a:endParaRPr>
            </a:p>
          </p:txBody>
        </p:sp>
      </p:grpSp>
      <p:grpSp>
        <p:nvGrpSpPr>
          <p:cNvPr id="40" name="Group 39"/>
          <p:cNvGrpSpPr/>
          <p:nvPr/>
        </p:nvGrpSpPr>
        <p:grpSpPr>
          <a:xfrm>
            <a:off x="1518285" y="4329430"/>
            <a:ext cx="7082155" cy="360680"/>
            <a:chOff x="2391" y="6818"/>
            <a:chExt cx="11153" cy="568"/>
          </a:xfrm>
        </p:grpSpPr>
        <p:sp>
          <p:nvSpPr>
            <p:cNvPr id="4" name="Rounded Rectangle 3"/>
            <p:cNvSpPr/>
            <p:nvPr/>
          </p:nvSpPr>
          <p:spPr>
            <a:xfrm>
              <a:off x="2391" y="6820"/>
              <a:ext cx="2115" cy="567"/>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Rounded Rectangle 30"/>
            <p:cNvSpPr/>
            <p:nvPr/>
          </p:nvSpPr>
          <p:spPr>
            <a:xfrm>
              <a:off x="5511" y="6818"/>
              <a:ext cx="2115" cy="567"/>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32" name="Rounded Rectangle 31"/>
            <p:cNvSpPr/>
            <p:nvPr/>
          </p:nvSpPr>
          <p:spPr>
            <a:xfrm>
              <a:off x="8471" y="6818"/>
              <a:ext cx="2115" cy="567"/>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Rounded Rectangle 32"/>
            <p:cNvSpPr/>
            <p:nvPr/>
          </p:nvSpPr>
          <p:spPr>
            <a:xfrm>
              <a:off x="11430" y="6818"/>
              <a:ext cx="2115" cy="567"/>
            </a:xfrm>
            <a:prstGeom prst="roundRect">
              <a:avLst>
                <a:gd name="adj" fmla="val 50000"/>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TextBox 22"/>
            <p:cNvSpPr txBox="1"/>
            <p:nvPr/>
          </p:nvSpPr>
          <p:spPr>
            <a:xfrm>
              <a:off x="2647" y="6860"/>
              <a:ext cx="1603" cy="483"/>
            </a:xfrm>
            <a:prstGeom prst="rect">
              <a:avLst/>
            </a:prstGeom>
            <a:noFill/>
          </p:spPr>
          <p:txBody>
            <a:bodyPr wrap="square" rtlCol="0">
              <a:spAutoFit/>
            </a:bodyPr>
            <a:p>
              <a:pPr algn="ctr"/>
              <a:r>
                <a:rPr lang="en-US" altLang="ko-KR" sz="1400" b="1" dirty="0">
                  <a:solidFill>
                    <a:schemeClr val="accent1"/>
                  </a:solidFill>
                  <a:cs typeface="Arial" panose="020B0604020202090204" pitchFamily="34" charset="0"/>
                </a:rPr>
                <a:t>A</a:t>
              </a:r>
              <a:endParaRPr lang="ko-KR" altLang="en-US" sz="1400" b="1" dirty="0">
                <a:solidFill>
                  <a:schemeClr val="accent1"/>
                </a:solidFill>
                <a:cs typeface="Arial" panose="020B0604020202090204" pitchFamily="34" charset="0"/>
              </a:endParaRPr>
            </a:p>
          </p:txBody>
        </p:sp>
        <p:sp>
          <p:nvSpPr>
            <p:cNvPr id="35" name="TextBox 22"/>
            <p:cNvSpPr txBox="1"/>
            <p:nvPr/>
          </p:nvSpPr>
          <p:spPr>
            <a:xfrm>
              <a:off x="5766" y="6860"/>
              <a:ext cx="1603" cy="483"/>
            </a:xfrm>
            <a:prstGeom prst="rect">
              <a:avLst/>
            </a:prstGeom>
            <a:noFill/>
          </p:spPr>
          <p:txBody>
            <a:bodyPr wrap="square" rtlCol="0">
              <a:spAutoFit/>
            </a:bodyPr>
            <a:lstStyle/>
            <a:p>
              <a:pPr algn="ctr"/>
              <a:r>
                <a:rPr lang="en-US" altLang="ko-KR" sz="1400" b="1" dirty="0">
                  <a:solidFill>
                    <a:schemeClr val="accent1"/>
                  </a:solidFill>
                  <a:cs typeface="Arial" panose="020B0604020202090204" pitchFamily="34" charset="0"/>
                </a:rPr>
                <a:t>B</a:t>
              </a:r>
              <a:endParaRPr lang="ko-KR" altLang="en-US" sz="1400" b="1" dirty="0">
                <a:solidFill>
                  <a:schemeClr val="accent1"/>
                </a:solidFill>
                <a:cs typeface="Arial" panose="020B0604020202090204" pitchFamily="34" charset="0"/>
              </a:endParaRPr>
            </a:p>
          </p:txBody>
        </p:sp>
        <p:sp>
          <p:nvSpPr>
            <p:cNvPr id="36" name="TextBox 22"/>
            <p:cNvSpPr txBox="1"/>
            <p:nvPr/>
          </p:nvSpPr>
          <p:spPr>
            <a:xfrm>
              <a:off x="8727" y="6860"/>
              <a:ext cx="1603" cy="483"/>
            </a:xfrm>
            <a:prstGeom prst="rect">
              <a:avLst/>
            </a:prstGeom>
            <a:noFill/>
          </p:spPr>
          <p:txBody>
            <a:bodyPr wrap="square" rtlCol="0">
              <a:spAutoFit/>
            </a:bodyPr>
            <a:lstStyle/>
            <a:p>
              <a:pPr algn="ctr"/>
              <a:r>
                <a:rPr lang="en-US" altLang="ko-KR" sz="1400" b="1" dirty="0">
                  <a:solidFill>
                    <a:schemeClr val="accent1"/>
                  </a:solidFill>
                  <a:cs typeface="Arial" panose="020B0604020202090204" pitchFamily="34" charset="0"/>
                </a:rPr>
                <a:t>C</a:t>
              </a:r>
              <a:endParaRPr lang="ko-KR" altLang="en-US" sz="1400" b="1" dirty="0">
                <a:solidFill>
                  <a:schemeClr val="accent1"/>
                </a:solidFill>
                <a:cs typeface="Arial" panose="020B0604020202090204" pitchFamily="34" charset="0"/>
              </a:endParaRPr>
            </a:p>
          </p:txBody>
        </p:sp>
        <p:sp>
          <p:nvSpPr>
            <p:cNvPr id="37" name="TextBox 22"/>
            <p:cNvSpPr txBox="1"/>
            <p:nvPr/>
          </p:nvSpPr>
          <p:spPr>
            <a:xfrm>
              <a:off x="11686" y="6860"/>
              <a:ext cx="1603" cy="483"/>
            </a:xfrm>
            <a:prstGeom prst="rect">
              <a:avLst/>
            </a:prstGeom>
            <a:noFill/>
          </p:spPr>
          <p:txBody>
            <a:bodyPr wrap="square" rtlCol="0">
              <a:spAutoFit/>
            </a:bodyPr>
            <a:lstStyle/>
            <a:p>
              <a:pPr algn="ctr"/>
              <a:r>
                <a:rPr lang="en-US" altLang="ko-KR" sz="1400" b="1" dirty="0">
                  <a:solidFill>
                    <a:schemeClr val="accent1"/>
                  </a:solidFill>
                  <a:cs typeface="Arial" panose="020B0604020202090204" pitchFamily="34" charset="0"/>
                </a:rPr>
                <a:t>D</a:t>
              </a:r>
              <a:endParaRPr lang="ko-KR" altLang="en-US" sz="1400" b="1" dirty="0">
                <a:solidFill>
                  <a:schemeClr val="accent1"/>
                </a:solidFill>
                <a:cs typeface="Arial" panose="020B0604020202090204" pitchFamily="34" charset="0"/>
              </a:endParaRPr>
            </a:p>
          </p:txBody>
        </p:sp>
      </p:grpSp>
      <p:grpSp>
        <p:nvGrpSpPr>
          <p:cNvPr id="39" name="Group 38"/>
          <p:cNvGrpSpPr/>
          <p:nvPr/>
        </p:nvGrpSpPr>
        <p:grpSpPr>
          <a:xfrm>
            <a:off x="1782445" y="796925"/>
            <a:ext cx="6452870" cy="839470"/>
            <a:chOff x="2967" y="2372"/>
            <a:chExt cx="10162" cy="1322"/>
          </a:xfrm>
        </p:grpSpPr>
        <p:sp>
          <p:nvSpPr>
            <p:cNvPr id="6" name="Oval 5"/>
            <p:cNvSpPr/>
            <p:nvPr/>
          </p:nvSpPr>
          <p:spPr>
            <a:xfrm>
              <a:off x="2967" y="2380"/>
              <a:ext cx="1284" cy="1314"/>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5926" y="2373"/>
              <a:ext cx="1284" cy="1314"/>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20" name="Oval 19"/>
            <p:cNvSpPr/>
            <p:nvPr/>
          </p:nvSpPr>
          <p:spPr>
            <a:xfrm>
              <a:off x="8978" y="2372"/>
              <a:ext cx="1284" cy="1314"/>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21" name="Oval 20"/>
            <p:cNvSpPr/>
            <p:nvPr/>
          </p:nvSpPr>
          <p:spPr>
            <a:xfrm>
              <a:off x="11845" y="2372"/>
              <a:ext cx="1284" cy="1314"/>
            </a:xfrm>
            <a:prstGeom prst="ellipse">
              <a:avLst/>
            </a:prstGeom>
            <a:solidFill>
              <a:schemeClr val="bg1"/>
            </a:solidFill>
            <a:ln w="41275">
              <a:solidFill>
                <a:srgbClr val="69B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97" name="Oval 37"/>
            <p:cNvSpPr/>
            <p:nvPr/>
          </p:nvSpPr>
          <p:spPr>
            <a:xfrm>
              <a:off x="3305" y="2725"/>
              <a:ext cx="610" cy="610"/>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98" name="Smiley Face 14"/>
            <p:cNvSpPr/>
            <p:nvPr/>
          </p:nvSpPr>
          <p:spPr>
            <a:xfrm>
              <a:off x="6271" y="2739"/>
              <a:ext cx="596" cy="596"/>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dirty="0"/>
            </a:p>
          </p:txBody>
        </p:sp>
        <p:sp>
          <p:nvSpPr>
            <p:cNvPr id="94" name="Smiley Face 14"/>
            <p:cNvSpPr/>
            <p:nvPr/>
          </p:nvSpPr>
          <p:spPr>
            <a:xfrm>
              <a:off x="9319" y="2725"/>
              <a:ext cx="602" cy="60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dirty="0"/>
            </a:p>
          </p:txBody>
        </p:sp>
        <p:sp>
          <p:nvSpPr>
            <p:cNvPr id="96" name="Smiley Face 15"/>
            <p:cNvSpPr/>
            <p:nvPr/>
          </p:nvSpPr>
          <p:spPr>
            <a:xfrm>
              <a:off x="12189" y="2739"/>
              <a:ext cx="596" cy="596"/>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dirty="0"/>
            </a:p>
          </p:txBody>
        </p:sp>
      </p:grpSp>
      <p:grpSp>
        <p:nvGrpSpPr>
          <p:cNvPr id="41" name="Group 40"/>
          <p:cNvGrpSpPr/>
          <p:nvPr/>
        </p:nvGrpSpPr>
        <p:grpSpPr>
          <a:xfrm>
            <a:off x="3305810" y="1861185"/>
            <a:ext cx="1856105" cy="2357043"/>
            <a:chOff x="3017860" y="4363402"/>
            <a:chExt cx="1654565" cy="2009188"/>
          </a:xfrm>
        </p:grpSpPr>
        <p:sp>
          <p:nvSpPr>
            <p:cNvPr id="42" name="TextBox 10"/>
            <p:cNvSpPr txBox="1"/>
            <p:nvPr/>
          </p:nvSpPr>
          <p:spPr>
            <a:xfrm>
              <a:off x="3017860" y="4363402"/>
              <a:ext cx="1654564" cy="707461"/>
            </a:xfrm>
            <a:prstGeom prst="rect">
              <a:avLst/>
            </a:prstGeom>
            <a:noFill/>
            <a:ln>
              <a:noFill/>
            </a:ln>
          </p:spPr>
          <p:txBody>
            <a:bodyPr wrap="square" rtlCol="0">
              <a:spAutoFit/>
            </a:bodyPr>
            <a:p>
              <a:pPr algn="ctr"/>
              <a:r>
                <a:rPr lang="en-US" altLang="ko-KR" sz="1200" dirty="0">
                  <a:solidFill>
                    <a:schemeClr val="bg1"/>
                  </a:solidFill>
                  <a:cs typeface="Arial" panose="020B0604020202090204" pitchFamily="34" charset="0"/>
                </a:rPr>
                <a:t>Adding a run, increasing the vertical drop by 150  feet and installing an     additional chair lift.  </a:t>
              </a:r>
              <a:endParaRPr lang="en-US" altLang="ko-KR" sz="1200" dirty="0">
                <a:solidFill>
                  <a:schemeClr val="bg1"/>
                </a:solidFill>
                <a:cs typeface="Arial" panose="020B0604020202090204" pitchFamily="34" charset="0"/>
              </a:endParaRPr>
            </a:p>
          </p:txBody>
        </p:sp>
        <p:sp>
          <p:nvSpPr>
            <p:cNvPr id="43" name="TextBox 11"/>
            <p:cNvSpPr txBox="1"/>
            <p:nvPr/>
          </p:nvSpPr>
          <p:spPr>
            <a:xfrm>
              <a:off x="3017860" y="5193128"/>
              <a:ext cx="1654565" cy="1179462"/>
            </a:xfrm>
            <a:prstGeom prst="rect">
              <a:avLst/>
            </a:prstGeom>
            <a:noFill/>
          </p:spPr>
          <p:txBody>
            <a:bodyPr wrap="square" rtlCol="0">
              <a:spAutoFit/>
            </a:bodyPr>
            <a:p>
              <a:pPr algn="ctr"/>
              <a:r>
                <a:rPr lang="en-US" altLang="ko-KR" sz="1200" b="1" dirty="0">
                  <a:solidFill>
                    <a:schemeClr val="bg1"/>
                  </a:solidFill>
                  <a:cs typeface="Arial" panose="020B0604020202090204" pitchFamily="34" charset="0"/>
                </a:rPr>
                <a:t>This scenario increases support for ticket price by $8.61</a:t>
              </a:r>
              <a:endParaRPr lang="en-US" altLang="ko-KR" sz="1200" b="1" dirty="0">
                <a:solidFill>
                  <a:schemeClr val="bg1"/>
                </a:solidFill>
                <a:cs typeface="Arial" panose="020B0604020202090204" pitchFamily="34" charset="0"/>
              </a:endParaRPr>
            </a:p>
            <a:p>
              <a:pPr algn="ctr"/>
              <a:r>
                <a:rPr lang="en-US" altLang="ko-KR" sz="1200" b="1" dirty="0">
                  <a:solidFill>
                    <a:schemeClr val="bg1"/>
                  </a:solidFill>
                  <a:cs typeface="Arial" panose="020B0604020202090204" pitchFamily="34" charset="0"/>
                </a:rPr>
                <a:t>Over the season, this could be expected to amount to $15.07          </a:t>
              </a:r>
              <a:r>
                <a:rPr lang="en-US" altLang="ko-KR" sz="1200" b="1" dirty="0">
                  <a:solidFill>
                    <a:schemeClr val="bg1"/>
                  </a:solidFill>
                  <a:cs typeface="Arial" panose="020B0604020202090204" pitchFamily="34" charset="0"/>
                  <a:sym typeface="+mn-ea"/>
                </a:rPr>
                <a:t>million</a:t>
              </a:r>
              <a:endParaRPr lang="en-US" altLang="ko-KR" sz="1200" b="1" dirty="0">
                <a:solidFill>
                  <a:schemeClr val="bg1"/>
                </a:solidFill>
                <a:cs typeface="Arial" panose="020B0604020202090204" pitchFamily="34" charset="0"/>
              </a:endParaRPr>
            </a:p>
          </p:txBody>
        </p:sp>
      </p:grpSp>
      <p:grpSp>
        <p:nvGrpSpPr>
          <p:cNvPr id="44" name="Group 43"/>
          <p:cNvGrpSpPr/>
          <p:nvPr/>
        </p:nvGrpSpPr>
        <p:grpSpPr>
          <a:xfrm>
            <a:off x="1449705" y="1861185"/>
            <a:ext cx="1856105" cy="2357043"/>
            <a:chOff x="3017860" y="4363402"/>
            <a:chExt cx="1654565" cy="2009188"/>
          </a:xfrm>
        </p:grpSpPr>
        <p:sp>
          <p:nvSpPr>
            <p:cNvPr id="45" name="TextBox 10"/>
            <p:cNvSpPr txBox="1"/>
            <p:nvPr/>
          </p:nvSpPr>
          <p:spPr>
            <a:xfrm>
              <a:off x="3017860" y="4363402"/>
              <a:ext cx="1654564" cy="864975"/>
            </a:xfrm>
            <a:prstGeom prst="rect">
              <a:avLst/>
            </a:prstGeom>
            <a:noFill/>
            <a:ln>
              <a:noFill/>
            </a:ln>
          </p:spPr>
          <p:txBody>
            <a:bodyPr wrap="square" rtlCol="0">
              <a:spAutoFit/>
            </a:bodyPr>
            <a:lstStyle/>
            <a:p>
              <a:pPr algn="ctr"/>
              <a:r>
                <a:rPr lang="en-US" altLang="ko-KR" sz="1200" dirty="0">
                  <a:solidFill>
                    <a:schemeClr val="bg1"/>
                  </a:solidFill>
                  <a:cs typeface="Arial" panose="020B0604020202090204" pitchFamily="34" charset="0"/>
                </a:rPr>
                <a:t>Adding a run, increasing the vertical drop by 150  feet, 2 acres of snow making, and installing an    additional chair lift.  </a:t>
              </a:r>
              <a:endParaRPr lang="en-US" altLang="ko-KR" sz="1200" dirty="0">
                <a:solidFill>
                  <a:schemeClr val="bg1"/>
                </a:solidFill>
                <a:cs typeface="Arial" panose="020B0604020202090204" pitchFamily="34" charset="0"/>
              </a:endParaRPr>
            </a:p>
          </p:txBody>
        </p:sp>
        <p:sp>
          <p:nvSpPr>
            <p:cNvPr id="46" name="TextBox 11"/>
            <p:cNvSpPr txBox="1"/>
            <p:nvPr/>
          </p:nvSpPr>
          <p:spPr>
            <a:xfrm>
              <a:off x="3017860" y="5193128"/>
              <a:ext cx="1654565" cy="1179462"/>
            </a:xfrm>
            <a:prstGeom prst="rect">
              <a:avLst/>
            </a:prstGeom>
            <a:noFill/>
          </p:spPr>
          <p:txBody>
            <a:bodyPr wrap="square" rtlCol="0">
              <a:spAutoFit/>
            </a:bodyPr>
            <a:lstStyle/>
            <a:p>
              <a:pPr algn="ctr"/>
              <a:r>
                <a:rPr lang="en-US" altLang="ko-KR" sz="1200" b="1" dirty="0">
                  <a:solidFill>
                    <a:schemeClr val="bg1"/>
                  </a:solidFill>
                  <a:cs typeface="Arial" panose="020B0604020202090204" pitchFamily="34" charset="0"/>
                </a:rPr>
                <a:t>This scenario increases support for ticket price by $9.90</a:t>
              </a:r>
              <a:endParaRPr lang="en-US" altLang="ko-KR" sz="1200" b="1" dirty="0">
                <a:solidFill>
                  <a:schemeClr val="bg1"/>
                </a:solidFill>
                <a:cs typeface="Arial" panose="020B0604020202090204" pitchFamily="34" charset="0"/>
              </a:endParaRPr>
            </a:p>
            <a:p>
              <a:pPr algn="ctr"/>
              <a:r>
                <a:rPr lang="en-US" altLang="ko-KR" sz="1200" b="1" dirty="0">
                  <a:solidFill>
                    <a:schemeClr val="bg1"/>
                  </a:solidFill>
                  <a:cs typeface="Arial" panose="020B0604020202090204" pitchFamily="34" charset="0"/>
                </a:rPr>
                <a:t>Over the season, this could be expected to    amount to $17.32        </a:t>
              </a:r>
              <a:r>
                <a:rPr lang="en-US" altLang="ko-KR" sz="1200" b="1" dirty="0">
                  <a:solidFill>
                    <a:schemeClr val="bg1"/>
                  </a:solidFill>
                  <a:cs typeface="Arial" panose="020B0604020202090204" pitchFamily="34" charset="0"/>
                  <a:sym typeface="+mn-ea"/>
                </a:rPr>
                <a:t>million</a:t>
              </a:r>
              <a:endParaRPr lang="en-US" altLang="ko-KR" sz="1200" b="1" dirty="0">
                <a:solidFill>
                  <a:schemeClr val="bg1"/>
                </a:solidFill>
                <a:cs typeface="Arial" panose="020B0604020202090204" pitchFamily="34" charset="0"/>
              </a:endParaRPr>
            </a:p>
          </p:txBody>
        </p:sp>
      </p:grpSp>
      <p:grpSp>
        <p:nvGrpSpPr>
          <p:cNvPr id="47" name="Group 46"/>
          <p:cNvGrpSpPr/>
          <p:nvPr/>
        </p:nvGrpSpPr>
        <p:grpSpPr>
          <a:xfrm>
            <a:off x="7074535" y="1861185"/>
            <a:ext cx="1856105" cy="1433753"/>
            <a:chOff x="3017860" y="4363402"/>
            <a:chExt cx="1654565" cy="1222158"/>
          </a:xfrm>
        </p:grpSpPr>
        <p:sp>
          <p:nvSpPr>
            <p:cNvPr id="48" name="TextBox 10"/>
            <p:cNvSpPr txBox="1"/>
            <p:nvPr/>
          </p:nvSpPr>
          <p:spPr>
            <a:xfrm>
              <a:off x="3017860" y="4363402"/>
              <a:ext cx="1654564" cy="707461"/>
            </a:xfrm>
            <a:prstGeom prst="rect">
              <a:avLst/>
            </a:prstGeom>
            <a:noFill/>
            <a:ln>
              <a:noFill/>
            </a:ln>
          </p:spPr>
          <p:txBody>
            <a:bodyPr wrap="square" rtlCol="0">
              <a:spAutoFit/>
            </a:bodyPr>
            <a:lstStyle/>
            <a:p>
              <a:pPr algn="ctr"/>
              <a:r>
                <a:rPr lang="en-US" altLang="ko-KR" sz="1200" dirty="0">
                  <a:solidFill>
                    <a:schemeClr val="bg1"/>
                  </a:solidFill>
                  <a:cs typeface="Arial" panose="020B0604020202090204" pitchFamily="34" charset="0"/>
                </a:rPr>
                <a:t>Increasing the longest    run by 0.2 miles and      adding 4 acres of snow making capability</a:t>
              </a:r>
              <a:endParaRPr lang="en-US" altLang="ko-KR" sz="1200" dirty="0">
                <a:solidFill>
                  <a:schemeClr val="bg1"/>
                </a:solidFill>
                <a:cs typeface="Arial" panose="020B0604020202090204" pitchFamily="34" charset="0"/>
              </a:endParaRPr>
            </a:p>
          </p:txBody>
        </p:sp>
        <p:sp>
          <p:nvSpPr>
            <p:cNvPr id="49" name="TextBox 11"/>
            <p:cNvSpPr txBox="1"/>
            <p:nvPr/>
          </p:nvSpPr>
          <p:spPr>
            <a:xfrm>
              <a:off x="3017860" y="5193128"/>
              <a:ext cx="1654565" cy="392432"/>
            </a:xfrm>
            <a:prstGeom prst="rect">
              <a:avLst/>
            </a:prstGeom>
            <a:noFill/>
          </p:spPr>
          <p:txBody>
            <a:bodyPr wrap="square" rtlCol="0">
              <a:spAutoFit/>
            </a:bodyPr>
            <a:lstStyle/>
            <a:p>
              <a:pPr algn="ctr"/>
              <a:r>
                <a:rPr lang="en-US" altLang="ko-KR" sz="1200" b="1" dirty="0">
                  <a:solidFill>
                    <a:schemeClr val="bg1"/>
                  </a:solidFill>
                  <a:cs typeface="Arial" panose="020B0604020202090204" pitchFamily="34" charset="0"/>
                </a:rPr>
                <a:t>This scenario won't     </a:t>
              </a:r>
              <a:r>
                <a:rPr lang="en-US" altLang="ko-KR" sz="1200" b="1" dirty="0">
                  <a:solidFill>
                    <a:schemeClr val="bg1"/>
                  </a:solidFill>
                  <a:cs typeface="Arial" panose="020B0604020202090204" pitchFamily="34" charset="0"/>
                  <a:sym typeface="+mn-ea"/>
                </a:rPr>
                <a:t>affect revenue</a:t>
              </a:r>
              <a:endParaRPr lang="en-US" altLang="ko-KR" sz="1200" b="1" dirty="0">
                <a:solidFill>
                  <a:schemeClr val="bg1"/>
                </a:solidFill>
                <a:cs typeface="Arial" panose="020B060402020209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p:nvPr/>
        </p:nvSpPr>
        <p:spPr>
          <a:xfrm>
            <a:off x="683260" y="469900"/>
            <a:ext cx="5408930" cy="740410"/>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n-US" altLang="ko-KR" sz="3200" b="1" dirty="0">
                <a:solidFill>
                  <a:srgbClr val="69B6CC"/>
                </a:solidFill>
                <a:cs typeface="Arial" panose="020B0604020202090204" pitchFamily="34" charset="0"/>
                <a:sym typeface="+mn-ea"/>
              </a:rPr>
              <a:t>Scenario C</a:t>
            </a:r>
            <a:endParaRPr lang="en-US" altLang="ko-KR" sz="3200" b="1" dirty="0">
              <a:solidFill>
                <a:schemeClr val="accent1"/>
              </a:solidFill>
              <a:latin typeface="+mj-lt"/>
              <a:cs typeface="Arial" panose="020B0604020202090204" pitchFamily="34" charset="0"/>
            </a:endParaRPr>
          </a:p>
        </p:txBody>
      </p:sp>
      <p:pic>
        <p:nvPicPr>
          <p:cNvPr id="2" name="Picture 1" descr="Screen Shot 2022-09-02 at 11.45.25 PM"/>
          <p:cNvPicPr>
            <a:picLocks noChangeAspect="1"/>
          </p:cNvPicPr>
          <p:nvPr/>
        </p:nvPicPr>
        <p:blipFill>
          <a:blip r:embed="rId1"/>
          <a:stretch>
            <a:fillRect/>
          </a:stretch>
        </p:blipFill>
        <p:spPr>
          <a:xfrm>
            <a:off x="1742440" y="1362710"/>
            <a:ext cx="5928995" cy="2909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76056" y="924858"/>
            <a:ext cx="3672408" cy="700206"/>
            <a:chOff x="5004048" y="933547"/>
            <a:chExt cx="3456384" cy="700206"/>
          </a:xfrm>
        </p:grpSpPr>
        <p:sp>
          <p:nvSpPr>
            <p:cNvPr id="9" name="Text Placeholder 17"/>
            <p:cNvSpPr txBox="1"/>
            <p:nvPr/>
          </p:nvSpPr>
          <p:spPr>
            <a:xfrm>
              <a:off x="5004048" y="933547"/>
              <a:ext cx="3456384"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dirty="0">
                  <a:solidFill>
                    <a:schemeClr val="bg1"/>
                  </a:solidFill>
                  <a:cs typeface="Arial" panose="020B0604020202090204" pitchFamily="34" charset="0"/>
                </a:rPr>
                <a:t>Price strategy</a:t>
              </a:r>
              <a:endParaRPr lang="en-US" sz="1400" b="1" dirty="0">
                <a:solidFill>
                  <a:schemeClr val="bg1"/>
                </a:solidFill>
                <a:cs typeface="Arial" panose="020B0604020202090204" pitchFamily="34" charset="0"/>
              </a:endParaRPr>
            </a:p>
          </p:txBody>
        </p:sp>
        <p:sp>
          <p:nvSpPr>
            <p:cNvPr id="10" name="TextBox 9"/>
            <p:cNvSpPr txBox="1"/>
            <p:nvPr/>
          </p:nvSpPr>
          <p:spPr>
            <a:xfrm>
              <a:off x="5004048" y="1173378"/>
              <a:ext cx="3456384" cy="4603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bg1"/>
                  </a:solidFill>
                  <a:cs typeface="Arial" panose="020B0604020202090204" pitchFamily="34" charset="0"/>
                </a:rPr>
                <a:t>We can boost our price by up to $ 14.87 given the    surport  of our current facilities. </a:t>
              </a:r>
              <a:endParaRPr lang="ko-KR" altLang="en-US" sz="1200" dirty="0">
                <a:solidFill>
                  <a:schemeClr val="tx1">
                    <a:lumMod val="75000"/>
                    <a:lumOff val="25000"/>
                  </a:schemeClr>
                </a:solidFill>
                <a:cs typeface="Arial" panose="020B0604020202090204" pitchFamily="34" charset="0"/>
              </a:endParaRPr>
            </a:p>
          </p:txBody>
        </p:sp>
      </p:grpSp>
      <p:grpSp>
        <p:nvGrpSpPr>
          <p:cNvPr id="12" name="Group 11"/>
          <p:cNvGrpSpPr/>
          <p:nvPr/>
        </p:nvGrpSpPr>
        <p:grpSpPr>
          <a:xfrm>
            <a:off x="5076056" y="2329014"/>
            <a:ext cx="3672408" cy="884991"/>
            <a:chOff x="5004048" y="933547"/>
            <a:chExt cx="3456384" cy="884991"/>
          </a:xfrm>
        </p:grpSpPr>
        <p:sp>
          <p:nvSpPr>
            <p:cNvPr id="13" name="Text Placeholder 17"/>
            <p:cNvSpPr txBox="1"/>
            <p:nvPr/>
          </p:nvSpPr>
          <p:spPr>
            <a:xfrm>
              <a:off x="5004048" y="933547"/>
              <a:ext cx="3456384"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dirty="0">
                  <a:solidFill>
                    <a:schemeClr val="bg1"/>
                  </a:solidFill>
                  <a:cs typeface="Arial" panose="020B0604020202090204" pitchFamily="34" charset="0"/>
                  <a:sym typeface="+mn-ea"/>
                </a:rPr>
                <a:t>Investment strategy</a:t>
              </a:r>
              <a:endParaRPr lang="en-US" sz="1400" b="1" dirty="0">
                <a:solidFill>
                  <a:schemeClr val="bg1"/>
                </a:solidFill>
                <a:cs typeface="Arial" panose="020B0604020202090204" pitchFamily="34" charset="0"/>
              </a:endParaRPr>
            </a:p>
          </p:txBody>
        </p:sp>
        <p:sp>
          <p:nvSpPr>
            <p:cNvPr id="14" name="TextBox 13"/>
            <p:cNvSpPr txBox="1"/>
            <p:nvPr/>
          </p:nvSpPr>
          <p:spPr>
            <a:xfrm>
              <a:off x="5004048" y="1173378"/>
              <a:ext cx="3456384" cy="64516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bg1"/>
                  </a:solidFill>
                  <a:cs typeface="Arial" panose="020B0604020202090204" pitchFamily="34" charset="0"/>
                </a:rPr>
                <a:t>The first thee</a:t>
              </a:r>
              <a:r>
                <a:rPr lang="en-US" altLang="ko-KR" sz="1200" dirty="0">
                  <a:solidFill>
                    <a:schemeClr val="bg1"/>
                  </a:solidFill>
                  <a:latin typeface="Arial" panose="020B0604020202090204" pitchFamily="34" charset="0"/>
                  <a:cs typeface="Arial" panose="020B0604020202090204" pitchFamily="34" charset="0"/>
                </a:rPr>
                <a:t> </a:t>
              </a:r>
              <a:r>
                <a:rPr lang="en-US" sz="1200" dirty="0">
                  <a:solidFill>
                    <a:schemeClr val="bg1"/>
                  </a:solidFill>
                  <a:latin typeface="Arial" panose="020B0604020202090204" pitchFamily="34" charset="0"/>
                  <a:cs typeface="Arial" panose="020B0604020202090204" pitchFamily="34" charset="0"/>
                  <a:sym typeface="+mn-ea"/>
                </a:rPr>
                <a:t>strategies are worth consideration.   </a:t>
              </a:r>
              <a:r>
                <a:rPr lang="en-US" altLang="ko-KR" sz="1200" dirty="0">
                  <a:solidFill>
                    <a:schemeClr val="bg1"/>
                  </a:solidFill>
                  <a:cs typeface="Arial" panose="020B0604020202090204" pitchFamily="34" charset="0"/>
                </a:rPr>
                <a:t>Runs and snow making operating cost would be     useful for the finanl</a:t>
              </a:r>
              <a:r>
                <a:rPr lang="en-US" sz="1200" dirty="0">
                  <a:solidFill>
                    <a:schemeClr val="bg1"/>
                  </a:solidFill>
                  <a:latin typeface="Arial" panose="020B0604020202090204" pitchFamily="34" charset="0"/>
                  <a:cs typeface="Arial" panose="020B0604020202090204" pitchFamily="34" charset="0"/>
                  <a:sym typeface="+mn-ea"/>
                </a:rPr>
                <a:t> decision making</a:t>
              </a:r>
              <a:r>
                <a:rPr lang="en-US" altLang="ko-KR" sz="1200" dirty="0">
                  <a:solidFill>
                    <a:schemeClr val="bg1"/>
                  </a:solidFill>
                  <a:latin typeface="Arial" panose="020B0604020202090204" pitchFamily="34" charset="0"/>
                  <a:cs typeface="Arial" panose="020B0604020202090204" pitchFamily="34" charset="0"/>
                </a:rPr>
                <a:t>. </a:t>
              </a:r>
              <a:endParaRPr lang="en-US" altLang="ko-KR" sz="1200" dirty="0">
                <a:solidFill>
                  <a:schemeClr val="bg1"/>
                </a:solidFill>
                <a:latin typeface="Arial" panose="020B0604020202090204" pitchFamily="34" charset="0"/>
                <a:cs typeface="Arial" panose="020B0604020202090204" pitchFamily="34" charset="0"/>
              </a:endParaRPr>
            </a:p>
          </p:txBody>
        </p:sp>
      </p:grpSp>
      <p:grpSp>
        <p:nvGrpSpPr>
          <p:cNvPr id="15" name="Group 14"/>
          <p:cNvGrpSpPr/>
          <p:nvPr/>
        </p:nvGrpSpPr>
        <p:grpSpPr>
          <a:xfrm>
            <a:off x="5076056" y="3733170"/>
            <a:ext cx="3672408" cy="1069776"/>
            <a:chOff x="5004048" y="933547"/>
            <a:chExt cx="3456384" cy="1069776"/>
          </a:xfrm>
        </p:grpSpPr>
        <p:sp>
          <p:nvSpPr>
            <p:cNvPr id="16" name="Text Placeholder 17"/>
            <p:cNvSpPr txBox="1"/>
            <p:nvPr/>
          </p:nvSpPr>
          <p:spPr>
            <a:xfrm>
              <a:off x="5004048" y="933547"/>
              <a:ext cx="3456384" cy="246087"/>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dirty="0">
                  <a:solidFill>
                    <a:schemeClr val="bg1"/>
                  </a:solidFill>
                  <a:cs typeface="Arial" panose="020B0604020202090204" pitchFamily="34" charset="0"/>
                </a:rPr>
                <a:t>Future scope of work</a:t>
              </a:r>
              <a:endParaRPr lang="en-US" sz="1400" b="1" dirty="0">
                <a:solidFill>
                  <a:schemeClr val="bg1"/>
                </a:solidFill>
                <a:cs typeface="Arial" panose="020B0604020202090204" pitchFamily="34" charset="0"/>
              </a:endParaRPr>
            </a:p>
          </p:txBody>
        </p:sp>
        <p:sp>
          <p:nvSpPr>
            <p:cNvPr id="17" name="TextBox 16"/>
            <p:cNvSpPr txBox="1"/>
            <p:nvPr/>
          </p:nvSpPr>
          <p:spPr>
            <a:xfrm>
              <a:off x="5004048" y="1173378"/>
              <a:ext cx="3456384" cy="8299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dirty="0">
                  <a:solidFill>
                    <a:schemeClr val="bg1"/>
                  </a:solidFill>
                  <a:cs typeface="Arial" panose="020B0604020202090204" pitchFamily="34" charset="0"/>
                </a:rPr>
                <a:t>The validity of our model lies in the assumption that other resorts accurately set their prices. We are     able to reuse our model if there are any new investment strategies or updates about market data.</a:t>
              </a:r>
              <a:endParaRPr lang="en-US" altLang="ko-KR" sz="1200" dirty="0">
                <a:solidFill>
                  <a:schemeClr val="bg1"/>
                </a:solidFill>
                <a:cs typeface="Arial" panose="020B0604020202090204" pitchFamily="34" charset="0"/>
              </a:endParaRPr>
            </a:p>
          </p:txBody>
        </p:sp>
      </p:grpSp>
      <p:sp>
        <p:nvSpPr>
          <p:cNvPr id="22" name="Text Placeholder 1"/>
          <p:cNvSpPr txBox="1"/>
          <p:nvPr/>
        </p:nvSpPr>
        <p:spPr>
          <a:xfrm>
            <a:off x="1112520" y="1873885"/>
            <a:ext cx="2748280" cy="1850390"/>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bg1"/>
                </a:solidFill>
                <a:latin typeface="+mj-lt"/>
                <a:cs typeface="Arial" panose="020B0604020202090204" pitchFamily="34" charset="0"/>
              </a:rPr>
              <a:t>Summary</a:t>
            </a:r>
            <a:endParaRPr lang="en-US" altLang="ko-KR" sz="3600" b="1" dirty="0">
              <a:solidFill>
                <a:schemeClr val="bg1"/>
              </a:solidFill>
              <a:latin typeface="+mj-lt"/>
              <a:cs typeface="Arial" panose="020B0604020202090204" pitchFamily="34" charset="0"/>
            </a:endParaRPr>
          </a:p>
          <a:p>
            <a:pPr marL="0" indent="0">
              <a:buNone/>
            </a:pPr>
            <a:endParaRPr lang="en-US" altLang="ko-KR" sz="3600" b="1" dirty="0">
              <a:solidFill>
                <a:schemeClr val="bg1"/>
              </a:solidFill>
              <a:latin typeface="+mj-lt"/>
              <a:cs typeface="Arial" panose="020B0604020202090204" pitchFamily="34" charset="0"/>
            </a:endParaRPr>
          </a:p>
        </p:txBody>
      </p:sp>
      <p:sp>
        <p:nvSpPr>
          <p:cNvPr id="21" name="Oval 20"/>
          <p:cNvSpPr/>
          <p:nvPr/>
        </p:nvSpPr>
        <p:spPr>
          <a:xfrm>
            <a:off x="3761770" y="973982"/>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113" name="Rounded Rectangle 51"/>
          <p:cNvSpPr/>
          <p:nvPr/>
        </p:nvSpPr>
        <p:spPr>
          <a:xfrm rot="16200000" flipH="1">
            <a:off x="4028269" y="126904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dirty="0">
              <a:solidFill>
                <a:schemeClr val="tx1"/>
              </a:solidFill>
            </a:endParaRPr>
          </a:p>
        </p:txBody>
      </p:sp>
      <p:sp>
        <p:nvSpPr>
          <p:cNvPr id="2" name="Oval 1"/>
          <p:cNvSpPr/>
          <p:nvPr/>
        </p:nvSpPr>
        <p:spPr>
          <a:xfrm>
            <a:off x="3762405" y="2221757"/>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4" name="Rounded Rectangle 51"/>
          <p:cNvSpPr/>
          <p:nvPr/>
        </p:nvSpPr>
        <p:spPr>
          <a:xfrm rot="16200000" flipH="1">
            <a:off x="4027634" y="249840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dirty="0">
              <a:solidFill>
                <a:schemeClr val="tx1"/>
              </a:solidFill>
            </a:endParaRPr>
          </a:p>
        </p:txBody>
      </p:sp>
      <p:sp>
        <p:nvSpPr>
          <p:cNvPr id="6" name="Oval 5"/>
          <p:cNvSpPr/>
          <p:nvPr/>
        </p:nvSpPr>
        <p:spPr>
          <a:xfrm>
            <a:off x="3761770" y="3534937"/>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dirty="0"/>
          </a:p>
        </p:txBody>
      </p:sp>
      <p:sp>
        <p:nvSpPr>
          <p:cNvPr id="8" name="Rounded Rectangle 51"/>
          <p:cNvSpPr/>
          <p:nvPr/>
        </p:nvSpPr>
        <p:spPr>
          <a:xfrm rot="16200000" flipH="1">
            <a:off x="4027634" y="381158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rPr>
              <a:t>Thank you</a:t>
            </a:r>
            <a:endParaRPr lang="ko-KR" altLang="en-US" dirty="0">
              <a:solidFill>
                <a:schemeClr val="bg1"/>
              </a:solidFill>
            </a:endParaRPr>
          </a:p>
        </p:txBody>
      </p:sp>
    </p:spTree>
  </p:cSld>
  <p:clrMapOvr>
    <a:masterClrMapping/>
  </p:clrMapOvr>
</p:sld>
</file>

<file path=ppt/theme/theme1.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2647</Words>
  <Application>WPS Writer</Application>
  <PresentationFormat>화면 슬라이드 쇼(16:9)</PresentationFormat>
  <Paragraphs>77</Paragraphs>
  <Slides>9</Slides>
  <Notes>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9</vt:i4>
      </vt:variant>
    </vt:vector>
  </HeadingPairs>
  <TitlesOfParts>
    <vt:vector size="25" baseType="lpstr">
      <vt:lpstr>Arial</vt:lpstr>
      <vt:lpstr>SimSun</vt:lpstr>
      <vt:lpstr>Wingdings</vt:lpstr>
      <vt:lpstr>Malgun Gothic</vt:lpstr>
      <vt:lpstr>Apple SD Gothic Neo</vt:lpstr>
      <vt:lpstr>Calibri</vt:lpstr>
      <vt:lpstr>Helvetica Neue</vt:lpstr>
      <vt:lpstr>微软雅黑</vt:lpstr>
      <vt:lpstr>汉仪旗黑</vt:lpstr>
      <vt:lpstr>Arial Unicode MS</vt:lpstr>
      <vt:lpstr>Malgun Gothic</vt:lpstr>
      <vt:lpstr>宋体-简</vt:lpstr>
      <vt:lpstr>Malgun Gothic</vt:lpstr>
      <vt:lpstr>Arial Bold</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user1</cp:lastModifiedBy>
  <cp:revision>103</cp:revision>
  <dcterms:created xsi:type="dcterms:W3CDTF">2022-09-03T04:13:59Z</dcterms:created>
  <dcterms:modified xsi:type="dcterms:W3CDTF">2022-09-03T04:13:59Z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1033-3.1.0.4974</vt:lpwstr>
  </property>
</Properties>
</file>