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C1E29C-DAA7-41B5-BCCA-FE0D32BEFBF6}" v="8" dt="2025-09-14T16:57:13.9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 Aminah" userId="7143efeebce6bb59" providerId="LiveId" clId="{78CDC248-19A4-4458-8883-47042EBE0D82}"/>
    <pc:docChg chg="custSel addSld modSld sldOrd">
      <pc:chgData name="Isa Aminah" userId="7143efeebce6bb59" providerId="LiveId" clId="{78CDC248-19A4-4458-8883-47042EBE0D82}" dt="2025-09-14T17:10:06.645" v="166" actId="14100"/>
      <pc:docMkLst>
        <pc:docMk/>
      </pc:docMkLst>
      <pc:sldChg chg="addSp modSp mod">
        <pc:chgData name="Isa Aminah" userId="7143efeebce6bb59" providerId="LiveId" clId="{78CDC248-19A4-4458-8883-47042EBE0D82}" dt="2025-09-14T17:07:23.730" v="159" actId="1076"/>
        <pc:sldMkLst>
          <pc:docMk/>
          <pc:sldMk cId="367127615" sldId="256"/>
        </pc:sldMkLst>
        <pc:spChg chg="add mod">
          <ac:chgData name="Isa Aminah" userId="7143efeebce6bb59" providerId="LiveId" clId="{78CDC248-19A4-4458-8883-47042EBE0D82}" dt="2025-09-14T16:44:07.005" v="25" actId="1076"/>
          <ac:spMkLst>
            <pc:docMk/>
            <pc:sldMk cId="367127615" sldId="256"/>
            <ac:spMk id="3" creationId="{F3E248B7-5DBA-2B22-B55D-25E5BEB35581}"/>
          </ac:spMkLst>
        </pc:spChg>
        <pc:spChg chg="mod">
          <ac:chgData name="Isa Aminah" userId="7143efeebce6bb59" providerId="LiveId" clId="{78CDC248-19A4-4458-8883-47042EBE0D82}" dt="2025-09-14T17:07:23.730" v="159" actId="1076"/>
          <ac:spMkLst>
            <pc:docMk/>
            <pc:sldMk cId="367127615" sldId="256"/>
            <ac:spMk id="5" creationId="{D5067E9C-C7B9-4476-9708-CBB3F66FD892}"/>
          </ac:spMkLst>
        </pc:spChg>
      </pc:sldChg>
      <pc:sldChg chg="modSp mod">
        <pc:chgData name="Isa Aminah" userId="7143efeebce6bb59" providerId="LiveId" clId="{78CDC248-19A4-4458-8883-47042EBE0D82}" dt="2025-09-14T16:58:39.085" v="130" actId="14100"/>
        <pc:sldMkLst>
          <pc:docMk/>
          <pc:sldMk cId="2932052481" sldId="257"/>
        </pc:sldMkLst>
        <pc:spChg chg="mod">
          <ac:chgData name="Isa Aminah" userId="7143efeebce6bb59" providerId="LiveId" clId="{78CDC248-19A4-4458-8883-47042EBE0D82}" dt="2025-09-14T16:58:39.085" v="130" actId="14100"/>
          <ac:spMkLst>
            <pc:docMk/>
            <pc:sldMk cId="2932052481" sldId="257"/>
            <ac:spMk id="8" creationId="{58BC7C32-2A69-F7D9-20E9-9459A4A5728E}"/>
          </ac:spMkLst>
        </pc:spChg>
      </pc:sldChg>
      <pc:sldChg chg="modSp mod ord">
        <pc:chgData name="Isa Aminah" userId="7143efeebce6bb59" providerId="LiveId" clId="{78CDC248-19A4-4458-8883-47042EBE0D82}" dt="2025-09-14T17:07:11.119" v="158"/>
        <pc:sldMkLst>
          <pc:docMk/>
          <pc:sldMk cId="564571264" sldId="258"/>
        </pc:sldMkLst>
        <pc:spChg chg="mod">
          <ac:chgData name="Isa Aminah" userId="7143efeebce6bb59" providerId="LiveId" clId="{78CDC248-19A4-4458-8883-47042EBE0D82}" dt="2025-09-14T16:48:20.792" v="81" actId="20577"/>
          <ac:spMkLst>
            <pc:docMk/>
            <pc:sldMk cId="564571264" sldId="258"/>
            <ac:spMk id="2" creationId="{CE78AB1D-D665-4332-0596-2A2CEBE80347}"/>
          </ac:spMkLst>
        </pc:spChg>
      </pc:sldChg>
      <pc:sldChg chg="modSp mod">
        <pc:chgData name="Isa Aminah" userId="7143efeebce6bb59" providerId="LiveId" clId="{78CDC248-19A4-4458-8883-47042EBE0D82}" dt="2025-09-14T16:58:12.264" v="129" actId="14100"/>
        <pc:sldMkLst>
          <pc:docMk/>
          <pc:sldMk cId="2706790016" sldId="259"/>
        </pc:sldMkLst>
        <pc:spChg chg="mod">
          <ac:chgData name="Isa Aminah" userId="7143efeebce6bb59" providerId="LiveId" clId="{78CDC248-19A4-4458-8883-47042EBE0D82}" dt="2025-09-14T16:58:12.264" v="129" actId="14100"/>
          <ac:spMkLst>
            <pc:docMk/>
            <pc:sldMk cId="2706790016" sldId="259"/>
            <ac:spMk id="2" creationId="{5A24D673-2D1D-E2F2-DEE6-B50BBEE7D7C0}"/>
          </ac:spMkLst>
        </pc:spChg>
      </pc:sldChg>
      <pc:sldChg chg="modSp mod">
        <pc:chgData name="Isa Aminah" userId="7143efeebce6bb59" providerId="LiveId" clId="{78CDC248-19A4-4458-8883-47042EBE0D82}" dt="2025-09-14T16:49:50.598" v="83" actId="14100"/>
        <pc:sldMkLst>
          <pc:docMk/>
          <pc:sldMk cId="31965923" sldId="260"/>
        </pc:sldMkLst>
        <pc:spChg chg="mod">
          <ac:chgData name="Isa Aminah" userId="7143efeebce6bb59" providerId="LiveId" clId="{78CDC248-19A4-4458-8883-47042EBE0D82}" dt="2025-09-14T16:49:50.598" v="83" actId="14100"/>
          <ac:spMkLst>
            <pc:docMk/>
            <pc:sldMk cId="31965923" sldId="260"/>
            <ac:spMk id="2" creationId="{71736F67-ACF3-12FE-0792-6DACC6B024D7}"/>
          </ac:spMkLst>
        </pc:spChg>
      </pc:sldChg>
      <pc:sldChg chg="modSp mod">
        <pc:chgData name="Isa Aminah" userId="7143efeebce6bb59" providerId="LiveId" clId="{78CDC248-19A4-4458-8883-47042EBE0D82}" dt="2025-09-14T16:52:11.790" v="94" actId="20577"/>
        <pc:sldMkLst>
          <pc:docMk/>
          <pc:sldMk cId="3002968868" sldId="261"/>
        </pc:sldMkLst>
        <pc:spChg chg="mod">
          <ac:chgData name="Isa Aminah" userId="7143efeebce6bb59" providerId="LiveId" clId="{78CDC248-19A4-4458-8883-47042EBE0D82}" dt="2025-09-14T16:52:11.790" v="94" actId="20577"/>
          <ac:spMkLst>
            <pc:docMk/>
            <pc:sldMk cId="3002968868" sldId="261"/>
            <ac:spMk id="2" creationId="{3F8CD6A7-3371-D477-7CCF-E93265CBA0A2}"/>
          </ac:spMkLst>
        </pc:spChg>
      </pc:sldChg>
      <pc:sldChg chg="modSp mod">
        <pc:chgData name="Isa Aminah" userId="7143efeebce6bb59" providerId="LiveId" clId="{78CDC248-19A4-4458-8883-47042EBE0D82}" dt="2025-09-14T16:58:54.358" v="131" actId="1076"/>
        <pc:sldMkLst>
          <pc:docMk/>
          <pc:sldMk cId="151988358" sldId="262"/>
        </pc:sldMkLst>
        <pc:spChg chg="mod">
          <ac:chgData name="Isa Aminah" userId="7143efeebce6bb59" providerId="LiveId" clId="{78CDC248-19A4-4458-8883-47042EBE0D82}" dt="2025-09-14T16:58:54.358" v="131" actId="1076"/>
          <ac:spMkLst>
            <pc:docMk/>
            <pc:sldMk cId="151988358" sldId="262"/>
            <ac:spMk id="2" creationId="{5EC755B7-DCCF-B793-947E-5C9CEA6B1101}"/>
          </ac:spMkLst>
        </pc:spChg>
      </pc:sldChg>
      <pc:sldChg chg="addSp delSp modSp mod">
        <pc:chgData name="Isa Aminah" userId="7143efeebce6bb59" providerId="LiveId" clId="{78CDC248-19A4-4458-8883-47042EBE0D82}" dt="2025-09-14T17:10:06.645" v="166" actId="14100"/>
        <pc:sldMkLst>
          <pc:docMk/>
          <pc:sldMk cId="1635949419" sldId="263"/>
        </pc:sldMkLst>
        <pc:picChg chg="add del mod">
          <ac:chgData name="Isa Aminah" userId="7143efeebce6bb59" providerId="LiveId" clId="{78CDC248-19A4-4458-8883-47042EBE0D82}" dt="2025-09-14T17:09:50.099" v="160" actId="478"/>
          <ac:picMkLst>
            <pc:docMk/>
            <pc:sldMk cId="1635949419" sldId="263"/>
            <ac:picMk id="4" creationId="{AFF3ADEE-4D10-9DC5-58B7-3855EFD3800C}"/>
          </ac:picMkLst>
        </pc:picChg>
        <pc:picChg chg="add mod">
          <ac:chgData name="Isa Aminah" userId="7143efeebce6bb59" providerId="LiveId" clId="{78CDC248-19A4-4458-8883-47042EBE0D82}" dt="2025-09-14T17:10:06.645" v="166" actId="14100"/>
          <ac:picMkLst>
            <pc:docMk/>
            <pc:sldMk cId="1635949419" sldId="263"/>
            <ac:picMk id="5" creationId="{4FC57BD9-17C2-8274-5C91-167DD8A78441}"/>
          </ac:picMkLst>
        </pc:picChg>
        <pc:picChg chg="add del mod">
          <ac:chgData name="Isa Aminah" userId="7143efeebce6bb59" providerId="LiveId" clId="{78CDC248-19A4-4458-8883-47042EBE0D82}" dt="2025-09-14T17:09:52.247" v="161" actId="478"/>
          <ac:picMkLst>
            <pc:docMk/>
            <pc:sldMk cId="1635949419" sldId="263"/>
            <ac:picMk id="6" creationId="{7BEA9AB2-DFC7-6CAE-AC6D-526EB748CD62}"/>
          </ac:picMkLst>
        </pc:picChg>
        <pc:picChg chg="add mod">
          <ac:chgData name="Isa Aminah" userId="7143efeebce6bb59" providerId="LiveId" clId="{78CDC248-19A4-4458-8883-47042EBE0D82}" dt="2025-09-14T17:06:29.987" v="150" actId="14100"/>
          <ac:picMkLst>
            <pc:docMk/>
            <pc:sldMk cId="1635949419" sldId="263"/>
            <ac:picMk id="8" creationId="{F8B879FD-1304-917F-7A7B-E35EF9E2B499}"/>
          </ac:picMkLst>
        </pc:picChg>
      </pc:sldChg>
      <pc:sldChg chg="addSp modSp new mod">
        <pc:chgData name="Isa Aminah" userId="7143efeebce6bb59" providerId="LiveId" clId="{78CDC248-19A4-4458-8883-47042EBE0D82}" dt="2025-09-14T17:06:53.967" v="156" actId="14100"/>
        <pc:sldMkLst>
          <pc:docMk/>
          <pc:sldMk cId="2455929680" sldId="264"/>
        </pc:sldMkLst>
        <pc:picChg chg="add mod">
          <ac:chgData name="Isa Aminah" userId="7143efeebce6bb59" providerId="LiveId" clId="{78CDC248-19A4-4458-8883-47042EBE0D82}" dt="2025-09-14T17:06:48.336" v="154" actId="1076"/>
          <ac:picMkLst>
            <pc:docMk/>
            <pc:sldMk cId="2455929680" sldId="264"/>
            <ac:picMk id="3" creationId="{1F328764-E2D0-9F97-8F62-E38025B34F48}"/>
          </ac:picMkLst>
        </pc:picChg>
        <pc:picChg chg="add mod">
          <ac:chgData name="Isa Aminah" userId="7143efeebce6bb59" providerId="LiveId" clId="{78CDC248-19A4-4458-8883-47042EBE0D82}" dt="2025-09-14T17:06:53.967" v="156" actId="14100"/>
          <ac:picMkLst>
            <pc:docMk/>
            <pc:sldMk cId="2455929680" sldId="264"/>
            <ac:picMk id="5" creationId="{F62BA85C-CC9D-5105-00CF-BA29349B496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245251" y="3192594"/>
            <a:ext cx="6870861" cy="1200329"/>
          </a:xfrm>
          <a:prstGeom prst="rect">
            <a:avLst/>
          </a:prstGeom>
          <a:noFill/>
        </p:spPr>
        <p:txBody>
          <a:bodyPr wrap="square" rtlCol="0">
            <a:spAutoFit/>
          </a:bodyPr>
          <a:lstStyle/>
          <a:p>
            <a:pPr algn="ctr"/>
            <a:r>
              <a:rPr lang="en-IN" sz="3600" b="1" dirty="0">
                <a:solidFill>
                  <a:schemeClr val="bg1"/>
                </a:solidFill>
                <a:latin typeface="Calibri" panose="020F0502020204030204" pitchFamily="34" charset="0"/>
                <a:cs typeface="Times New Roman" panose="02020603050405020304" pitchFamily="18" charset="0"/>
              </a:rPr>
              <a:t>Urban Heat Island (UHI) &amp; Air Pollution Analysis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3E248B7-5DBA-2B22-B55D-25E5BEB35581}"/>
              </a:ext>
            </a:extLst>
          </p:cNvPr>
          <p:cNvSpPr txBox="1"/>
          <p:nvPr/>
        </p:nvSpPr>
        <p:spPr>
          <a:xfrm>
            <a:off x="4903733" y="4835469"/>
            <a:ext cx="6727371" cy="379656"/>
          </a:xfrm>
          <a:prstGeom prst="rect">
            <a:avLst/>
          </a:prstGeom>
          <a:noFill/>
        </p:spPr>
        <p:txBody>
          <a:bodyPr wrap="square" rtlCol="0">
            <a:spAutoFit/>
          </a:bodyPr>
          <a:lstStyle/>
          <a:p>
            <a:r>
              <a:rPr lang="en-US" dirty="0">
                <a:solidFill>
                  <a:schemeClr val="bg1"/>
                </a:solidFill>
              </a:rPr>
              <a:t>Internship ID: INTERNSHIP_17513641056863b20937d78</a:t>
            </a:r>
            <a:endParaRPr lang="en-IN"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5904089" cy="3477875"/>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pPr marL="342900" indent="-342900">
              <a:buFont typeface="Arial" panose="020B0604020202020204" pitchFamily="34" charset="0"/>
              <a:buChar char="•"/>
            </a:pPr>
            <a:r>
              <a:rPr lang="en-IN" sz="2000" dirty="0"/>
              <a:t>Understand the impact of urbanization on air quality</a:t>
            </a:r>
          </a:p>
          <a:p>
            <a:pPr marL="342900" indent="-342900">
              <a:buFont typeface="Arial" panose="020B0604020202020204" pitchFamily="34" charset="0"/>
              <a:buChar char="•"/>
            </a:pPr>
            <a:r>
              <a:rPr lang="en-IN" sz="2000" dirty="0"/>
              <a:t>Apply AI/ML techniques for environmental monitoring</a:t>
            </a:r>
          </a:p>
          <a:p>
            <a:pPr marL="342900" indent="-342900">
              <a:buFont typeface="Arial" panose="020B0604020202020204" pitchFamily="34" charset="0"/>
              <a:buChar char="•"/>
            </a:pPr>
            <a:r>
              <a:rPr lang="en-IN" sz="2000" dirty="0"/>
              <a:t>Predict AQI values (Regression)</a:t>
            </a:r>
          </a:p>
          <a:p>
            <a:pPr marL="342900" indent="-342900">
              <a:buFont typeface="Arial" panose="020B0604020202020204" pitchFamily="34" charset="0"/>
              <a:buChar char="•"/>
            </a:pPr>
            <a:r>
              <a:rPr lang="en-IN" sz="2000" dirty="0"/>
              <a:t>Classify AQI levels (Classification)</a:t>
            </a:r>
          </a:p>
          <a:p>
            <a:pPr marL="342900" indent="-342900">
              <a:buFont typeface="Arial" panose="020B0604020202020204" pitchFamily="34" charset="0"/>
              <a:buChar char="•"/>
            </a:pPr>
            <a:r>
              <a:rPr lang="en-IN" sz="2000" dirty="0"/>
              <a:t>Visualize pollution trends and patterns over time</a:t>
            </a:r>
          </a:p>
          <a:p>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403449" cy="453267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72126" cy="168251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a:p>
            <a:pPr>
              <a:spcAft>
                <a:spcPts val="800"/>
              </a:spcAft>
            </a:pPr>
            <a:endParaRPr lang="en-IN" sz="3500" b="1" dirty="0">
              <a:solidFill>
                <a:schemeClr val="tx1"/>
              </a:solidFill>
              <a:latin typeface="+mn-lt"/>
            </a:endParaRPr>
          </a:p>
          <a:p>
            <a:pPr>
              <a:spcAft>
                <a:spcPts val="800"/>
              </a:spcAft>
            </a:pPr>
            <a:endParaRPr lang="en-IN" sz="2000" b="1" dirty="0">
              <a:solidFill>
                <a:schemeClr val="tx1"/>
              </a:solidFill>
              <a:latin typeface="+mn-lt"/>
            </a:endParaRPr>
          </a:p>
        </p:txBody>
      </p:sp>
      <p:sp>
        <p:nvSpPr>
          <p:cNvPr id="8" name="TextBox 7">
            <a:extLst>
              <a:ext uri="{FF2B5EF4-FFF2-40B4-BE49-F238E27FC236}">
                <a16:creationId xmlns:a16="http://schemas.microsoft.com/office/drawing/2014/main" id="{58BC7C32-2A69-F7D9-20E9-9459A4A5728E}"/>
              </a:ext>
            </a:extLst>
          </p:cNvPr>
          <p:cNvSpPr txBox="1"/>
          <p:nvPr/>
        </p:nvSpPr>
        <p:spPr>
          <a:xfrm>
            <a:off x="191912" y="4486430"/>
            <a:ext cx="6882656" cy="1241622"/>
          </a:xfrm>
          <a:prstGeom prst="rect">
            <a:avLst/>
          </a:prstGeom>
          <a:noFill/>
        </p:spPr>
        <p:txBody>
          <a:bodyPr wrap="square" rtlCol="0">
            <a:spAutoFit/>
          </a:bodyPr>
          <a:lstStyle/>
          <a:p>
            <a:r>
              <a:rPr lang="en-US" b="1" dirty="0"/>
              <a:t>Goal: </a:t>
            </a:r>
            <a:r>
              <a:rPr lang="en-US" dirty="0"/>
              <a:t>To develop an AI-based system that predicts air quality and monitors urban heat island effects, helping in pollution control and supporting sustainability efforts.</a:t>
            </a:r>
          </a:p>
          <a:p>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CE78AB1D-D665-4332-0596-2A2CEBE80347}"/>
              </a:ext>
            </a:extLst>
          </p:cNvPr>
          <p:cNvSpPr txBox="1"/>
          <p:nvPr/>
        </p:nvSpPr>
        <p:spPr>
          <a:xfrm>
            <a:off x="609600" y="2069432"/>
            <a:ext cx="7764379" cy="1528945"/>
          </a:xfrm>
          <a:prstGeom prst="rect">
            <a:avLst/>
          </a:prstGeom>
          <a:noFill/>
        </p:spPr>
        <p:txBody>
          <a:bodyPr wrap="square" rtlCol="0">
            <a:spAutoFit/>
          </a:bodyPr>
          <a:lstStyle/>
          <a:p>
            <a:pPr marL="342900" indent="-342900">
              <a:buFont typeface="Arial" panose="020B0604020202020204" pitchFamily="34" charset="0"/>
              <a:buChar char="•"/>
            </a:pPr>
            <a:r>
              <a:rPr lang="en-IN" b="1" dirty="0"/>
              <a:t>Programming language: </a:t>
            </a:r>
            <a:r>
              <a:rPr lang="en-IN" dirty="0"/>
              <a:t>Python</a:t>
            </a:r>
          </a:p>
          <a:p>
            <a:pPr marL="342900" indent="-342900">
              <a:buFont typeface="Arial" panose="020B0604020202020204" pitchFamily="34" charset="0"/>
              <a:buChar char="•"/>
            </a:pPr>
            <a:r>
              <a:rPr lang="en-IN" b="1" dirty="0"/>
              <a:t>Libraries: </a:t>
            </a:r>
            <a:r>
              <a:rPr lang="en-IN" dirty="0"/>
              <a:t>NumPy, matplotlib , pandas ,scikit-learn, seaborn </a:t>
            </a:r>
          </a:p>
          <a:p>
            <a:pPr marL="342900" indent="-342900">
              <a:buFont typeface="Arial" panose="020B0604020202020204" pitchFamily="34" charset="0"/>
              <a:buChar char="•"/>
            </a:pPr>
            <a:r>
              <a:rPr lang="en-IN" b="1" dirty="0"/>
              <a:t>Application: </a:t>
            </a:r>
            <a:r>
              <a:rPr lang="en-IN" dirty="0" err="1"/>
              <a:t>Jupyter</a:t>
            </a:r>
            <a:r>
              <a:rPr lang="en-IN" dirty="0"/>
              <a:t> notebook ,GitHub</a:t>
            </a:r>
          </a:p>
          <a:p>
            <a:pPr marL="342900" indent="-342900">
              <a:buFont typeface="Arial" panose="020B0604020202020204" pitchFamily="34" charset="0"/>
              <a:buChar char="•"/>
            </a:pPr>
            <a:r>
              <a:rPr lang="en-IN" b="1" dirty="0"/>
              <a:t>Dataset: </a:t>
            </a:r>
            <a:r>
              <a:rPr lang="en-IN" dirty="0"/>
              <a:t>Air Quality Dataset (CSV format)</a:t>
            </a:r>
            <a:endParaRPr lang="en-IN" b="1"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A24D673-2D1D-E2F2-DEE6-B50BBEE7D7C0}"/>
              </a:ext>
            </a:extLst>
          </p:cNvPr>
          <p:cNvSpPr txBox="1"/>
          <p:nvPr/>
        </p:nvSpPr>
        <p:spPr>
          <a:xfrm>
            <a:off x="449179" y="1700463"/>
            <a:ext cx="6448926" cy="3252878"/>
          </a:xfrm>
          <a:prstGeom prst="rect">
            <a:avLst/>
          </a:prstGeom>
          <a:noFill/>
        </p:spPr>
        <p:txBody>
          <a:bodyPr wrap="square" rtlCol="0">
            <a:spAutoFit/>
          </a:bodyPr>
          <a:lstStyle/>
          <a:p>
            <a:r>
              <a:rPr lang="en-IN" b="1" dirty="0"/>
              <a:t>1. Data Preprocessing </a:t>
            </a:r>
            <a:r>
              <a:rPr lang="en-IN" dirty="0"/>
              <a:t>(cleaning, missing value handling, feature engineering)</a:t>
            </a:r>
          </a:p>
          <a:p>
            <a:r>
              <a:rPr lang="en-IN" b="1" dirty="0"/>
              <a:t>2. Feature Engineering </a:t>
            </a:r>
            <a:r>
              <a:rPr lang="en-IN" dirty="0"/>
              <a:t>(extracting Year, Month, Day; creating AQI levels)</a:t>
            </a:r>
          </a:p>
          <a:p>
            <a:r>
              <a:rPr lang="en-IN" b="1" dirty="0"/>
              <a:t>3. Training and Testing </a:t>
            </a:r>
            <a:r>
              <a:rPr lang="en-IN" dirty="0"/>
              <a:t>regression and classification models</a:t>
            </a:r>
          </a:p>
          <a:p>
            <a:r>
              <a:rPr lang="en-IN" b="1" dirty="0"/>
              <a:t>4. Model Evaluation </a:t>
            </a:r>
            <a:r>
              <a:rPr lang="en-IN" dirty="0"/>
              <a:t>(MSE, R², Accuracy, Precision, Recall, F1)</a:t>
            </a:r>
          </a:p>
          <a:p>
            <a:r>
              <a:rPr lang="en-IN" b="1" dirty="0"/>
              <a:t>5. Visualization </a:t>
            </a:r>
            <a:r>
              <a:rPr lang="en-IN" dirty="0"/>
              <a:t>(Confusion Matrix, AQI trends, Actual vs Predicted plots)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71736F67-ACF3-12FE-0792-6DACC6B024D7}"/>
              </a:ext>
            </a:extLst>
          </p:cNvPr>
          <p:cNvSpPr txBox="1"/>
          <p:nvPr/>
        </p:nvSpPr>
        <p:spPr>
          <a:xfrm>
            <a:off x="417095" y="1957137"/>
            <a:ext cx="9304421" cy="1816266"/>
          </a:xfrm>
          <a:prstGeom prst="rect">
            <a:avLst/>
          </a:prstGeom>
          <a:noFill/>
        </p:spPr>
        <p:txBody>
          <a:bodyPr wrap="square" rtlCol="0">
            <a:spAutoFit/>
          </a:bodyPr>
          <a:lstStyle/>
          <a:p>
            <a:r>
              <a:rPr lang="en-US" dirty="0"/>
              <a:t>Urban areas face rising air pollution due to rapid urbanization, industrial activities, and vehicular emissions. Poor air quality leads to severe health risks and environmental degradation. Traditional monitoring systems often provide delayed or limited insights. There is a need for an AI-based system that can </a:t>
            </a:r>
            <a:r>
              <a:rPr lang="en-US" b="1" dirty="0"/>
              <a:t>analyze environmental data, predict Air Quality Index (AQI), and classify pollution levels</a:t>
            </a:r>
            <a:r>
              <a:rPr lang="en-US" dirty="0"/>
              <a:t> to support better monitoring, control measures, and sustainable urban planning.</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3F8CD6A7-3371-D477-7CCF-E93265CBA0A2}"/>
              </a:ext>
            </a:extLst>
          </p:cNvPr>
          <p:cNvSpPr txBox="1"/>
          <p:nvPr/>
        </p:nvSpPr>
        <p:spPr>
          <a:xfrm>
            <a:off x="513347" y="1700463"/>
            <a:ext cx="10780295" cy="4402167"/>
          </a:xfrm>
          <a:prstGeom prst="rect">
            <a:avLst/>
          </a:prstGeom>
          <a:noFill/>
        </p:spPr>
        <p:txBody>
          <a:bodyPr wrap="square" rtlCol="0">
            <a:spAutoFit/>
          </a:bodyPr>
          <a:lstStyle/>
          <a:p>
            <a:r>
              <a:rPr lang="en-US" dirty="0"/>
              <a:t>To address the issue of rising pollution and limited monitoring systems, this project develops an </a:t>
            </a:r>
            <a:r>
              <a:rPr lang="en-US" b="1" dirty="0"/>
              <a:t>AI-based framework</a:t>
            </a:r>
            <a:r>
              <a:rPr lang="en-US" dirty="0"/>
              <a:t> for environmental monitoring and pollution control. The solution involves:</a:t>
            </a:r>
            <a:br>
              <a:rPr lang="en-US" dirty="0"/>
            </a:br>
            <a:endParaRPr lang="en-US" dirty="0"/>
          </a:p>
          <a:p>
            <a:r>
              <a:rPr lang="en-US" b="1" dirty="0"/>
              <a:t>-Preprocessing air quality data</a:t>
            </a:r>
            <a:r>
              <a:rPr lang="en-US" dirty="0"/>
              <a:t> by handling missing values, extracting useful features (Year, Month, Day), and categorizing AQI into levels.</a:t>
            </a:r>
          </a:p>
          <a:p>
            <a:r>
              <a:rPr lang="en-US" b="1" dirty="0"/>
              <a:t>-Regression models</a:t>
            </a:r>
            <a:r>
              <a:rPr lang="en-US" dirty="0"/>
              <a:t> (</a:t>
            </a:r>
            <a:r>
              <a:rPr lang="en-US" dirty="0" err="1"/>
              <a:t>RandomForest</a:t>
            </a:r>
            <a:r>
              <a:rPr lang="en-US" dirty="0"/>
              <a:t>, </a:t>
            </a:r>
            <a:r>
              <a:rPr lang="en-US" dirty="0" err="1"/>
              <a:t>GradientBoosting</a:t>
            </a:r>
            <a:r>
              <a:rPr lang="en-US" dirty="0"/>
              <a:t>) to predict AQI values and track pollution trends.</a:t>
            </a:r>
          </a:p>
          <a:p>
            <a:r>
              <a:rPr lang="en-US" b="1" dirty="0"/>
              <a:t>-Classification models</a:t>
            </a:r>
            <a:r>
              <a:rPr lang="en-US" dirty="0"/>
              <a:t> (</a:t>
            </a:r>
            <a:r>
              <a:rPr lang="en-US" dirty="0" err="1"/>
              <a:t>RandomForest</a:t>
            </a:r>
            <a:r>
              <a:rPr lang="en-US" dirty="0"/>
              <a:t> with SMOTE, Stacking Classifier) to categorize air quality into </a:t>
            </a:r>
            <a:r>
              <a:rPr lang="en-US" b="1" dirty="0"/>
              <a:t>Healthy vs Unhealthy</a:t>
            </a:r>
            <a:r>
              <a:rPr lang="en-US" dirty="0"/>
              <a:t>.</a:t>
            </a:r>
          </a:p>
          <a:p>
            <a:r>
              <a:rPr lang="en-US" b="1" dirty="0"/>
              <a:t>-Visualizations</a:t>
            </a:r>
            <a:r>
              <a:rPr lang="en-US" dirty="0"/>
              <a:t> (confusion matrix, AQI trends, feature importance) to make results interpretable and actionable.</a:t>
            </a:r>
            <a:br>
              <a:rPr lang="en-US" dirty="0"/>
            </a:br>
            <a:endParaRPr lang="en-US" dirty="0"/>
          </a:p>
          <a:p>
            <a:r>
              <a:rPr lang="en-US" dirty="0"/>
              <a:t>This approach provides a scalable way to monitor air quality, predict future pollution levels, and support policymakers in taking preventive measures for sustainable urban environments.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F8B879FD-1304-917F-7A7B-E35EF9E2B499}"/>
              </a:ext>
            </a:extLst>
          </p:cNvPr>
          <p:cNvPicPr>
            <a:picLocks noChangeAspect="1"/>
          </p:cNvPicPr>
          <p:nvPr/>
        </p:nvPicPr>
        <p:blipFill>
          <a:blip r:embed="rId2"/>
          <a:stretch>
            <a:fillRect/>
          </a:stretch>
        </p:blipFill>
        <p:spPr>
          <a:xfrm>
            <a:off x="5409728" y="1454522"/>
            <a:ext cx="5595156" cy="4825409"/>
          </a:xfrm>
          <a:prstGeom prst="rect">
            <a:avLst/>
          </a:prstGeom>
        </p:spPr>
      </p:pic>
      <p:pic>
        <p:nvPicPr>
          <p:cNvPr id="5" name="Picture 4">
            <a:extLst>
              <a:ext uri="{FF2B5EF4-FFF2-40B4-BE49-F238E27FC236}">
                <a16:creationId xmlns:a16="http://schemas.microsoft.com/office/drawing/2014/main" id="{4FC57BD9-17C2-8274-5C91-167DD8A78441}"/>
              </a:ext>
            </a:extLst>
          </p:cNvPr>
          <p:cNvPicPr>
            <a:picLocks noChangeAspect="1"/>
          </p:cNvPicPr>
          <p:nvPr/>
        </p:nvPicPr>
        <p:blipFill>
          <a:blip r:embed="rId3"/>
          <a:stretch>
            <a:fillRect/>
          </a:stretch>
        </p:blipFill>
        <p:spPr>
          <a:xfrm>
            <a:off x="286628" y="1808664"/>
            <a:ext cx="5032850" cy="327651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328764-E2D0-9F97-8F62-E38025B34F48}"/>
              </a:ext>
            </a:extLst>
          </p:cNvPr>
          <p:cNvPicPr>
            <a:picLocks noChangeAspect="1"/>
          </p:cNvPicPr>
          <p:nvPr/>
        </p:nvPicPr>
        <p:blipFill>
          <a:blip r:embed="rId2"/>
          <a:stretch>
            <a:fillRect/>
          </a:stretch>
        </p:blipFill>
        <p:spPr>
          <a:xfrm>
            <a:off x="0" y="1584226"/>
            <a:ext cx="4870528" cy="3689547"/>
          </a:xfrm>
          <a:prstGeom prst="rect">
            <a:avLst/>
          </a:prstGeom>
        </p:spPr>
      </p:pic>
      <p:pic>
        <p:nvPicPr>
          <p:cNvPr id="5" name="Picture 4">
            <a:extLst>
              <a:ext uri="{FF2B5EF4-FFF2-40B4-BE49-F238E27FC236}">
                <a16:creationId xmlns:a16="http://schemas.microsoft.com/office/drawing/2014/main" id="{F62BA85C-CC9D-5105-00CF-BA29349B4968}"/>
              </a:ext>
            </a:extLst>
          </p:cNvPr>
          <p:cNvPicPr>
            <a:picLocks noChangeAspect="1"/>
          </p:cNvPicPr>
          <p:nvPr/>
        </p:nvPicPr>
        <p:blipFill>
          <a:blip r:embed="rId3"/>
          <a:stretch>
            <a:fillRect/>
          </a:stretch>
        </p:blipFill>
        <p:spPr>
          <a:xfrm>
            <a:off x="5486400" y="1584226"/>
            <a:ext cx="6705600" cy="3560148"/>
          </a:xfrm>
          <a:prstGeom prst="rect">
            <a:avLst/>
          </a:prstGeom>
        </p:spPr>
      </p:pic>
    </p:spTree>
    <p:extLst>
      <p:ext uri="{BB962C8B-B14F-4D97-AF65-F5344CB8AC3E}">
        <p14:creationId xmlns:p14="http://schemas.microsoft.com/office/powerpoint/2010/main" val="24559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EC755B7-DCCF-B793-947E-5C9CEA6B1101}"/>
              </a:ext>
            </a:extLst>
          </p:cNvPr>
          <p:cNvSpPr txBox="1"/>
          <p:nvPr/>
        </p:nvSpPr>
        <p:spPr>
          <a:xfrm>
            <a:off x="385010" y="1700463"/>
            <a:ext cx="9593179" cy="2390273"/>
          </a:xfrm>
          <a:prstGeom prst="rect">
            <a:avLst/>
          </a:prstGeom>
          <a:noFill/>
        </p:spPr>
        <p:txBody>
          <a:bodyPr wrap="square" rtlCol="0">
            <a:spAutoFit/>
          </a:bodyPr>
          <a:lstStyle/>
          <a:p>
            <a:r>
              <a:rPr lang="en-US" dirty="0"/>
              <a:t>This project demonstrated how AI and machine learning can be applied to environmental monitoring and pollution control. The system was able to preprocess air quality data, extract useful features, predict AQI, and classify air quality levels into categories such as healthy and unhealthy. The work highlights the potential of data-driven approaches for supporting sustainable urban development, while also showing the challenges posed by noisy and limited datasets. Visualizations help to clearly understand pollution patterns, making it a valuable tool for sustainable urban planning.</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47</TotalTime>
  <Words>510</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Isa Aminah</cp:lastModifiedBy>
  <cp:revision>4</cp:revision>
  <dcterms:created xsi:type="dcterms:W3CDTF">2024-12-31T09:40:01Z</dcterms:created>
  <dcterms:modified xsi:type="dcterms:W3CDTF">2025-09-14T17:10:11Z</dcterms:modified>
</cp:coreProperties>
</file>