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Medium" pitchFamily="2" charset="0"/>
      <p:regular r:id="rId4"/>
      <p:italic r:id="rId5"/>
    </p:embeddedFont>
    <p:embeddedFont>
      <p:font typeface="Roboto" charset="0"/>
      <p:regular r:id="rId6"/>
      <p:bold r:id="rId7"/>
      <p:italic r:id="rId8"/>
      <p:boldItalic r:id="rId9"/>
    </p:embeddedFont>
    <p:embeddedFont>
      <p:font typeface="Nuni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522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3634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369150" y="467700"/>
            <a:ext cx="4680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>
                <a:latin typeface="Montserrat Medium"/>
                <a:ea typeface="Montserrat Medium"/>
                <a:cs typeface="Montserrat Medium"/>
                <a:sym typeface="Montserrat Medium"/>
              </a:rPr>
              <a:t>Executive Summary</a:t>
            </a:r>
            <a:endParaRPr sz="322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17000" y="1286450"/>
            <a:ext cx="8910000" cy="3564000"/>
          </a:xfrm>
          <a:prstGeom prst="rect">
            <a:avLst/>
          </a:prstGeom>
        </p:spPr>
        <p:txBody>
          <a:bodyPr spcFirstLastPara="1" wrap="square" lIns="180000" tIns="0" rIns="180000" bIns="0" anchor="ctr" anchorCtr="0">
            <a:noAutofit/>
          </a:bodyPr>
          <a:lstStyle/>
          <a:p>
            <a:pPr marL="457200" lvl="0" indent="-31829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3"/>
              <a:buFont typeface="Nunito"/>
              <a:buChar char="●"/>
            </a:pPr>
            <a:r>
              <a:rPr lang="en-GB" sz="1412" b="1" dirty="0">
                <a:latin typeface="Nunito"/>
                <a:ea typeface="Nunito"/>
                <a:cs typeface="Nunito"/>
                <a:sym typeface="Nunito"/>
              </a:rPr>
              <a:t>Store Performance</a:t>
            </a:r>
            <a:endParaRPr sz="1412" b="1" dirty="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Manchester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The best performing store with the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highest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 revenue and profit.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Durham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The worst performing store with the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lowest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 revenue and profit.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688"/>
              <a:buNone/>
            </a:pPr>
            <a:endParaRPr sz="1012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82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13"/>
              <a:buFont typeface="Nunito"/>
              <a:buChar char="●"/>
            </a:pPr>
            <a:r>
              <a:rPr lang="en-GB" sz="1412" b="1" dirty="0">
                <a:latin typeface="Nunito"/>
                <a:ea typeface="Nunito"/>
                <a:cs typeface="Nunito"/>
                <a:sym typeface="Nunito"/>
              </a:rPr>
              <a:t>Growth Potential</a:t>
            </a:r>
            <a:endParaRPr sz="1412" b="1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688"/>
              <a:buNone/>
            </a:pP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The region with the largest growth potential for new store openings </a:t>
            </a:r>
            <a:r>
              <a:rPr lang="en-GB" sz="1212" dirty="0" smtClean="0">
                <a:latin typeface="Nunito"/>
                <a:ea typeface="Nunito"/>
                <a:cs typeface="Nunito"/>
                <a:sym typeface="Nunito"/>
              </a:rPr>
              <a:t>is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Midlands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The revenue and profit have shown consistent growth over the months.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688"/>
              <a:buNone/>
            </a:pPr>
            <a:endParaRPr sz="1012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82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13"/>
              <a:buFont typeface="Nunito"/>
              <a:buChar char="●"/>
            </a:pPr>
            <a:r>
              <a:rPr lang="en-GB" sz="1412" b="1" dirty="0">
                <a:latin typeface="Nunito"/>
                <a:ea typeface="Nunito"/>
                <a:cs typeface="Nunito"/>
                <a:sym typeface="Nunito"/>
              </a:rPr>
              <a:t>Top Products for Profit Maximization</a:t>
            </a:r>
            <a:endParaRPr sz="1412" b="1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688"/>
              <a:buNone/>
            </a:pP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The top 5 product categories to maximize profit for new store </a:t>
            </a:r>
            <a:r>
              <a:rPr lang="en-GB" sz="1212">
                <a:latin typeface="Nunito"/>
                <a:ea typeface="Nunito"/>
                <a:cs typeface="Nunito"/>
                <a:sym typeface="Nunito"/>
              </a:rPr>
              <a:t>openings </a:t>
            </a:r>
            <a:r>
              <a:rPr lang="en-GB" sz="1212" smtClean="0">
                <a:latin typeface="Nunito"/>
                <a:ea typeface="Nunito"/>
                <a:cs typeface="Nunito"/>
                <a:sym typeface="Nunito"/>
              </a:rPr>
              <a:t>are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Cleaning products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Highest quantity sold and substantial profit margin.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Home		</a:t>
            </a:r>
            <a:r>
              <a:rPr lang="en-GB" sz="1212" dirty="0" smtClean="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Strong demand and good profit potential.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Frozen food	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Consistently high sales volume and profit.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Meat &amp; fish	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Growing market with good profit margins.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Alcohol		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: Increasing sales and profit potential.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688"/>
              <a:buNone/>
            </a:pPr>
            <a:endParaRPr sz="1012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82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413"/>
              <a:buFont typeface="Nunito"/>
              <a:buChar char="●"/>
            </a:pPr>
            <a:r>
              <a:rPr lang="en-GB" sz="1412" b="1" dirty="0">
                <a:latin typeface="Nunito"/>
                <a:ea typeface="Nunito"/>
                <a:cs typeface="Nunito"/>
                <a:sym typeface="Nunito"/>
              </a:rPr>
              <a:t>Payment Method Analysis</a:t>
            </a:r>
            <a:endParaRPr sz="1412" b="1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213"/>
              <a:buChar char="○"/>
            </a:pP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The payment method that generates the highest profit is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cash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, accounting for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33.46%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 of total profits.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05593" algn="just" rtl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SzPts val="1213"/>
              <a:buChar char="○"/>
            </a:pP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credit card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GB" sz="1212" b="1" dirty="0">
                <a:latin typeface="Nunito"/>
                <a:ea typeface="Nunito"/>
                <a:cs typeface="Nunito"/>
                <a:sym typeface="Nunito"/>
              </a:rPr>
              <a:t>debit card</a:t>
            </a:r>
            <a:r>
              <a:rPr lang="en-GB" sz="1212" dirty="0">
                <a:latin typeface="Nunito"/>
                <a:ea typeface="Nunito"/>
                <a:cs typeface="Nunito"/>
                <a:sym typeface="Nunito"/>
              </a:rPr>
              <a:t> methods contribute 33.28% and 33.26% of total profits, respectively.</a:t>
            </a:r>
            <a:endParaRPr sz="1212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467807"/>
            <a:ext cx="1152001" cy="46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 Medium</vt:lpstr>
      <vt:lpstr>Roboto</vt:lpstr>
      <vt:lpstr>Nunito</vt:lpstr>
      <vt:lpstr>Geometric</vt:lpstr>
      <vt:lpstr>Executive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cp:lastModifiedBy>Windows User</cp:lastModifiedBy>
  <cp:revision>2</cp:revision>
  <dcterms:modified xsi:type="dcterms:W3CDTF">2023-05-31T13:59:43Z</dcterms:modified>
</cp:coreProperties>
</file>