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4"/>
  </p:notesMasterIdLst>
  <p:handoutMasterIdLst>
    <p:handoutMasterId r:id="rId15"/>
  </p:handoutMasterIdLst>
  <p:sldIdLst>
    <p:sldId id="312" r:id="rId5"/>
    <p:sldId id="304" r:id="rId6"/>
    <p:sldId id="313" r:id="rId7"/>
    <p:sldId id="314" r:id="rId8"/>
    <p:sldId id="316" r:id="rId9"/>
    <p:sldId id="317" r:id="rId10"/>
    <p:sldId id="318" r:id="rId11"/>
    <p:sldId id="319" r:id="rId12"/>
    <p:sldId id="320"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B8BCB0-7895-433F-87AE-AAF62BE73C5D}" v="6" dt="2024-07-14T22:05:31.429"/>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2" autoAdjust="0"/>
    <p:restoredTop sz="95388" autoAdjust="0"/>
  </p:normalViewPr>
  <p:slideViewPr>
    <p:cSldViewPr snapToGrid="0" snapToObjects="1">
      <p:cViewPr varScale="1">
        <p:scale>
          <a:sx n="90" d="100"/>
          <a:sy n="90" d="100"/>
        </p:scale>
        <p:origin x="84" y="9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aac Low" userId="add8372a244d3293" providerId="LiveId" clId="{BEB8BCB0-7895-433F-87AE-AAF62BE73C5D}"/>
    <pc:docChg chg="undo custSel addSld delSld modSld">
      <pc:chgData name="Isaac Low" userId="add8372a244d3293" providerId="LiveId" clId="{BEB8BCB0-7895-433F-87AE-AAF62BE73C5D}" dt="2024-07-14T22:06:51.380" v="1226" actId="313"/>
      <pc:docMkLst>
        <pc:docMk/>
      </pc:docMkLst>
      <pc:sldChg chg="del">
        <pc:chgData name="Isaac Low" userId="add8372a244d3293" providerId="LiveId" clId="{BEB8BCB0-7895-433F-87AE-AAF62BE73C5D}" dt="2024-07-14T21:15:01.284" v="199" actId="47"/>
        <pc:sldMkLst>
          <pc:docMk/>
          <pc:sldMk cId="2952923800" sldId="281"/>
        </pc:sldMkLst>
      </pc:sldChg>
      <pc:sldChg chg="del">
        <pc:chgData name="Isaac Low" userId="add8372a244d3293" providerId="LiveId" clId="{BEB8BCB0-7895-433F-87AE-AAF62BE73C5D}" dt="2024-07-14T21:15:01.284" v="199" actId="47"/>
        <pc:sldMkLst>
          <pc:docMk/>
          <pc:sldMk cId="685681062" sldId="282"/>
        </pc:sldMkLst>
      </pc:sldChg>
      <pc:sldChg chg="del">
        <pc:chgData name="Isaac Low" userId="add8372a244d3293" providerId="LiveId" clId="{BEB8BCB0-7895-433F-87AE-AAF62BE73C5D}" dt="2024-07-14T21:15:04.733" v="200" actId="47"/>
        <pc:sldMkLst>
          <pc:docMk/>
          <pc:sldMk cId="1973173046" sldId="297"/>
        </pc:sldMkLst>
      </pc:sldChg>
      <pc:sldChg chg="modSp mod">
        <pc:chgData name="Isaac Low" userId="add8372a244d3293" providerId="LiveId" clId="{BEB8BCB0-7895-433F-87AE-AAF62BE73C5D}" dt="2024-07-14T21:13:41.803" v="198" actId="20577"/>
        <pc:sldMkLst>
          <pc:docMk/>
          <pc:sldMk cId="3913219759" sldId="304"/>
        </pc:sldMkLst>
        <pc:spChg chg="mod">
          <ac:chgData name="Isaac Low" userId="add8372a244d3293" providerId="LiveId" clId="{BEB8BCB0-7895-433F-87AE-AAF62BE73C5D}" dt="2024-07-14T21:13:41.803" v="198" actId="20577"/>
          <ac:spMkLst>
            <pc:docMk/>
            <pc:sldMk cId="3913219759" sldId="304"/>
            <ac:spMk id="3" creationId="{D4D22962-3C7F-E480-5C35-7F4860A098E1}"/>
          </ac:spMkLst>
        </pc:spChg>
      </pc:sldChg>
      <pc:sldChg chg="del">
        <pc:chgData name="Isaac Low" userId="add8372a244d3293" providerId="LiveId" clId="{BEB8BCB0-7895-433F-87AE-AAF62BE73C5D}" dt="2024-07-14T21:15:01.284" v="199" actId="47"/>
        <pc:sldMkLst>
          <pc:docMk/>
          <pc:sldMk cId="2906491918" sldId="307"/>
        </pc:sldMkLst>
      </pc:sldChg>
      <pc:sldChg chg="modSp mod">
        <pc:chgData name="Isaac Low" userId="add8372a244d3293" providerId="LiveId" clId="{BEB8BCB0-7895-433F-87AE-AAF62BE73C5D}" dt="2024-07-14T21:12:19.220" v="91" actId="20577"/>
        <pc:sldMkLst>
          <pc:docMk/>
          <pc:sldMk cId="2202437675" sldId="312"/>
        </pc:sldMkLst>
        <pc:spChg chg="mod">
          <ac:chgData name="Isaac Low" userId="add8372a244d3293" providerId="LiveId" clId="{BEB8BCB0-7895-433F-87AE-AAF62BE73C5D}" dt="2024-07-14T21:12:19.220" v="91" actId="20577"/>
          <ac:spMkLst>
            <pc:docMk/>
            <pc:sldMk cId="2202437675" sldId="312"/>
            <ac:spMk id="2" creationId="{4207FF65-A536-F639-8591-ED024C223308}"/>
          </ac:spMkLst>
        </pc:spChg>
      </pc:sldChg>
      <pc:sldChg chg="addSp delSp modSp new mod">
        <pc:chgData name="Isaac Low" userId="add8372a244d3293" providerId="LiveId" clId="{BEB8BCB0-7895-433F-87AE-AAF62BE73C5D}" dt="2024-07-14T22:06:41.404" v="1225" actId="20577"/>
        <pc:sldMkLst>
          <pc:docMk/>
          <pc:sldMk cId="2574554943" sldId="313"/>
        </pc:sldMkLst>
        <pc:spChg chg="mod">
          <ac:chgData name="Isaac Low" userId="add8372a244d3293" providerId="LiveId" clId="{BEB8BCB0-7895-433F-87AE-AAF62BE73C5D}" dt="2024-07-14T21:27:09.048" v="478" actId="1076"/>
          <ac:spMkLst>
            <pc:docMk/>
            <pc:sldMk cId="2574554943" sldId="313"/>
            <ac:spMk id="2" creationId="{19A530D6-BE00-862C-2433-27A5701AA99C}"/>
          </ac:spMkLst>
        </pc:spChg>
        <pc:spChg chg="mod">
          <ac:chgData name="Isaac Low" userId="add8372a244d3293" providerId="LiveId" clId="{BEB8BCB0-7895-433F-87AE-AAF62BE73C5D}" dt="2024-07-14T21:27:57.585" v="481" actId="1076"/>
          <ac:spMkLst>
            <pc:docMk/>
            <pc:sldMk cId="2574554943" sldId="313"/>
            <ac:spMk id="3" creationId="{26703AC0-02EC-6BC3-70A0-8A9C49E3B45D}"/>
          </ac:spMkLst>
        </pc:spChg>
        <pc:spChg chg="del">
          <ac:chgData name="Isaac Low" userId="add8372a244d3293" providerId="LiveId" clId="{BEB8BCB0-7895-433F-87AE-AAF62BE73C5D}" dt="2024-07-14T21:15:38.730" v="224" actId="478"/>
          <ac:spMkLst>
            <pc:docMk/>
            <pc:sldMk cId="2574554943" sldId="313"/>
            <ac:spMk id="4" creationId="{52FC9A20-9EB5-C22D-C0C5-8134248819E4}"/>
          </ac:spMkLst>
        </pc:spChg>
        <pc:spChg chg="add mod">
          <ac:chgData name="Isaac Low" userId="add8372a244d3293" providerId="LiveId" clId="{BEB8BCB0-7895-433F-87AE-AAF62BE73C5D}" dt="2024-07-14T22:06:35.026" v="1224" actId="20577"/>
          <ac:spMkLst>
            <pc:docMk/>
            <pc:sldMk cId="2574554943" sldId="313"/>
            <ac:spMk id="12" creationId="{1C51A732-9FCB-0D55-B7F8-9493CEC431DC}"/>
          </ac:spMkLst>
        </pc:spChg>
        <pc:spChg chg="add mod">
          <ac:chgData name="Isaac Low" userId="add8372a244d3293" providerId="LiveId" clId="{BEB8BCB0-7895-433F-87AE-AAF62BE73C5D}" dt="2024-07-14T22:06:41.404" v="1225" actId="20577"/>
          <ac:spMkLst>
            <pc:docMk/>
            <pc:sldMk cId="2574554943" sldId="313"/>
            <ac:spMk id="13" creationId="{2DE049CB-5738-11D5-AA8B-AA5EDC7FFDBC}"/>
          </ac:spMkLst>
        </pc:spChg>
        <pc:picChg chg="add mod">
          <ac:chgData name="Isaac Low" userId="add8372a244d3293" providerId="LiveId" clId="{BEB8BCB0-7895-433F-87AE-AAF62BE73C5D}" dt="2024-07-14T21:29:40.624" v="500" actId="1076"/>
          <ac:picMkLst>
            <pc:docMk/>
            <pc:sldMk cId="2574554943" sldId="313"/>
            <ac:picMk id="7" creationId="{E5C41409-B10F-8186-C00B-9D3E9FE73E4F}"/>
          </ac:picMkLst>
        </pc:picChg>
        <pc:picChg chg="add mod">
          <ac:chgData name="Isaac Low" userId="add8372a244d3293" providerId="LiveId" clId="{BEB8BCB0-7895-433F-87AE-AAF62BE73C5D}" dt="2024-07-14T21:29:36.554" v="499" actId="1076"/>
          <ac:picMkLst>
            <pc:docMk/>
            <pc:sldMk cId="2574554943" sldId="313"/>
            <ac:picMk id="9" creationId="{1ABA4E57-6FC0-8F99-96BC-ACFCBFE027A8}"/>
          </ac:picMkLst>
        </pc:picChg>
        <pc:picChg chg="add mod">
          <ac:chgData name="Isaac Low" userId="add8372a244d3293" providerId="LiveId" clId="{BEB8BCB0-7895-433F-87AE-AAF62BE73C5D}" dt="2024-07-14T21:29:33.551" v="498" actId="1076"/>
          <ac:picMkLst>
            <pc:docMk/>
            <pc:sldMk cId="2574554943" sldId="313"/>
            <ac:picMk id="11" creationId="{C4025007-1CDB-906B-BF62-AB331A2BAF25}"/>
          </ac:picMkLst>
        </pc:picChg>
      </pc:sldChg>
      <pc:sldChg chg="del">
        <pc:chgData name="Isaac Low" userId="add8372a244d3293" providerId="LiveId" clId="{BEB8BCB0-7895-433F-87AE-AAF62BE73C5D}" dt="2024-07-14T21:15:01.284" v="199" actId="47"/>
        <pc:sldMkLst>
          <pc:docMk/>
          <pc:sldMk cId="1131718056" sldId="314"/>
        </pc:sldMkLst>
      </pc:sldChg>
      <pc:sldChg chg="addSp delSp modSp new mod">
        <pc:chgData name="Isaac Low" userId="add8372a244d3293" providerId="LiveId" clId="{BEB8BCB0-7895-433F-87AE-AAF62BE73C5D}" dt="2024-07-14T22:06:51.380" v="1226" actId="313"/>
        <pc:sldMkLst>
          <pc:docMk/>
          <pc:sldMk cId="3870616307" sldId="314"/>
        </pc:sldMkLst>
        <pc:spChg chg="mod">
          <ac:chgData name="Isaac Low" userId="add8372a244d3293" providerId="LiveId" clId="{BEB8BCB0-7895-433F-87AE-AAF62BE73C5D}" dt="2024-07-14T21:30:11.096" v="503" actId="1076"/>
          <ac:spMkLst>
            <pc:docMk/>
            <pc:sldMk cId="3870616307" sldId="314"/>
            <ac:spMk id="2" creationId="{E555D8BA-F9F0-1A3D-F942-3B4C4948BF07}"/>
          </ac:spMkLst>
        </pc:spChg>
        <pc:spChg chg="mod">
          <ac:chgData name="Isaac Low" userId="add8372a244d3293" providerId="LiveId" clId="{BEB8BCB0-7895-433F-87AE-AAF62BE73C5D}" dt="2024-07-14T22:06:51.380" v="1226" actId="313"/>
          <ac:spMkLst>
            <pc:docMk/>
            <pc:sldMk cId="3870616307" sldId="314"/>
            <ac:spMk id="3" creationId="{1393A7C5-7D54-7CC7-6268-70B012B7F50B}"/>
          </ac:spMkLst>
        </pc:spChg>
        <pc:spChg chg="del">
          <ac:chgData name="Isaac Low" userId="add8372a244d3293" providerId="LiveId" clId="{BEB8BCB0-7895-433F-87AE-AAF62BE73C5D}" dt="2024-07-14T21:31:14.641" v="504" actId="931"/>
          <ac:spMkLst>
            <pc:docMk/>
            <pc:sldMk cId="3870616307" sldId="314"/>
            <ac:spMk id="4" creationId="{4A9D77C2-24B5-11D1-F113-A4CAD335C70E}"/>
          </ac:spMkLst>
        </pc:spChg>
        <pc:picChg chg="add mod">
          <ac:chgData name="Isaac Low" userId="add8372a244d3293" providerId="LiveId" clId="{BEB8BCB0-7895-433F-87AE-AAF62BE73C5D}" dt="2024-07-14T21:31:50.521" v="519" actId="1076"/>
          <ac:picMkLst>
            <pc:docMk/>
            <pc:sldMk cId="3870616307" sldId="314"/>
            <ac:picMk id="7" creationId="{752D6053-47D9-0200-83F9-E63C26FC27E5}"/>
          </ac:picMkLst>
        </pc:picChg>
        <pc:picChg chg="add mod">
          <ac:chgData name="Isaac Low" userId="add8372a244d3293" providerId="LiveId" clId="{BEB8BCB0-7895-433F-87AE-AAF62BE73C5D}" dt="2024-07-14T21:31:40.864" v="516" actId="1076"/>
          <ac:picMkLst>
            <pc:docMk/>
            <pc:sldMk cId="3870616307" sldId="314"/>
            <ac:picMk id="9" creationId="{8AFBF6F8-8AF7-F7AC-C581-E056DCE4D101}"/>
          </ac:picMkLst>
        </pc:picChg>
        <pc:picChg chg="add mod">
          <ac:chgData name="Isaac Low" userId="add8372a244d3293" providerId="LiveId" clId="{BEB8BCB0-7895-433F-87AE-AAF62BE73C5D}" dt="2024-07-14T21:31:56.906" v="522" actId="1076"/>
          <ac:picMkLst>
            <pc:docMk/>
            <pc:sldMk cId="3870616307" sldId="314"/>
            <ac:picMk id="11" creationId="{4ADFD092-DD28-8C90-0599-143531193442}"/>
          </ac:picMkLst>
        </pc:picChg>
      </pc:sldChg>
      <pc:sldChg chg="addSp delSp modSp new del mod">
        <pc:chgData name="Isaac Low" userId="add8372a244d3293" providerId="LiveId" clId="{BEB8BCB0-7895-433F-87AE-AAF62BE73C5D}" dt="2024-07-14T21:44:42.188" v="607" actId="47"/>
        <pc:sldMkLst>
          <pc:docMk/>
          <pc:sldMk cId="536549748" sldId="315"/>
        </pc:sldMkLst>
        <pc:picChg chg="add del mod">
          <ac:chgData name="Isaac Low" userId="add8372a244d3293" providerId="LiveId" clId="{BEB8BCB0-7895-433F-87AE-AAF62BE73C5D}" dt="2024-07-14T21:36:05.851" v="533" actId="478"/>
          <ac:picMkLst>
            <pc:docMk/>
            <pc:sldMk cId="536549748" sldId="315"/>
            <ac:picMk id="7" creationId="{E24DB680-E208-1BE7-6CBB-274455B8743E}"/>
          </ac:picMkLst>
        </pc:picChg>
      </pc:sldChg>
      <pc:sldChg chg="del">
        <pc:chgData name="Isaac Low" userId="add8372a244d3293" providerId="LiveId" clId="{BEB8BCB0-7895-433F-87AE-AAF62BE73C5D}" dt="2024-07-14T21:15:01.284" v="199" actId="47"/>
        <pc:sldMkLst>
          <pc:docMk/>
          <pc:sldMk cId="2468595790" sldId="315"/>
        </pc:sldMkLst>
      </pc:sldChg>
      <pc:sldChg chg="addSp delSp modSp new mod">
        <pc:chgData name="Isaac Low" userId="add8372a244d3293" providerId="LiveId" clId="{BEB8BCB0-7895-433F-87AE-AAF62BE73C5D}" dt="2024-07-14T22:01:01.438" v="1127" actId="20577"/>
        <pc:sldMkLst>
          <pc:docMk/>
          <pc:sldMk cId="2606416401" sldId="316"/>
        </pc:sldMkLst>
        <pc:spChg chg="mod">
          <ac:chgData name="Isaac Low" userId="add8372a244d3293" providerId="LiveId" clId="{BEB8BCB0-7895-433F-87AE-AAF62BE73C5D}" dt="2024-07-14T21:45:17.640" v="631" actId="20577"/>
          <ac:spMkLst>
            <pc:docMk/>
            <pc:sldMk cId="2606416401" sldId="316"/>
            <ac:spMk id="2" creationId="{82328FB6-8085-9919-75F1-3507AE9397CD}"/>
          </ac:spMkLst>
        </pc:spChg>
        <pc:spChg chg="mod">
          <ac:chgData name="Isaac Low" userId="add8372a244d3293" providerId="LiveId" clId="{BEB8BCB0-7895-433F-87AE-AAF62BE73C5D}" dt="2024-07-14T22:01:01.438" v="1127" actId="20577"/>
          <ac:spMkLst>
            <pc:docMk/>
            <pc:sldMk cId="2606416401" sldId="316"/>
            <ac:spMk id="4" creationId="{B9B46608-BCA7-DB63-50B5-6E01E1CAF735}"/>
          </ac:spMkLst>
        </pc:spChg>
        <pc:spChg chg="del">
          <ac:chgData name="Isaac Low" userId="add8372a244d3293" providerId="LiveId" clId="{BEB8BCB0-7895-433F-87AE-AAF62BE73C5D}" dt="2024-07-14T21:36:22.133" v="535" actId="22"/>
          <ac:spMkLst>
            <pc:docMk/>
            <pc:sldMk cId="2606416401" sldId="316"/>
            <ac:spMk id="5" creationId="{B283785E-60B0-2CB7-5656-2DCCADAFB9C9}"/>
          </ac:spMkLst>
        </pc:spChg>
        <pc:spChg chg="add del mod">
          <ac:chgData name="Isaac Low" userId="add8372a244d3293" providerId="LiveId" clId="{BEB8BCB0-7895-433F-87AE-AAF62BE73C5D}" dt="2024-07-14T21:44:37.357" v="606" actId="22"/>
          <ac:spMkLst>
            <pc:docMk/>
            <pc:sldMk cId="2606416401" sldId="316"/>
            <ac:spMk id="9" creationId="{AFD2465C-5C55-2DCA-6D73-9458B117B649}"/>
          </ac:spMkLst>
        </pc:spChg>
        <pc:picChg chg="add del mod ord">
          <ac:chgData name="Isaac Low" userId="add8372a244d3293" providerId="LiveId" clId="{BEB8BCB0-7895-433F-87AE-AAF62BE73C5D}" dt="2024-07-14T21:44:23.477" v="605" actId="478"/>
          <ac:picMkLst>
            <pc:docMk/>
            <pc:sldMk cId="2606416401" sldId="316"/>
            <ac:picMk id="7" creationId="{4E3499C4-1B32-2BAE-DDFB-074B1484CC15}"/>
          </ac:picMkLst>
        </pc:picChg>
        <pc:picChg chg="add mod ord">
          <ac:chgData name="Isaac Low" userId="add8372a244d3293" providerId="LiveId" clId="{BEB8BCB0-7895-433F-87AE-AAF62BE73C5D}" dt="2024-07-14T21:44:37.357" v="606" actId="22"/>
          <ac:picMkLst>
            <pc:docMk/>
            <pc:sldMk cId="2606416401" sldId="316"/>
            <ac:picMk id="11" creationId="{6DFD68BC-1EC3-F7B9-A695-1B009BF09A18}"/>
          </ac:picMkLst>
        </pc:picChg>
      </pc:sldChg>
      <pc:sldChg chg="addSp delSp modSp new mod">
        <pc:chgData name="Isaac Low" userId="add8372a244d3293" providerId="LiveId" clId="{BEB8BCB0-7895-433F-87AE-AAF62BE73C5D}" dt="2024-07-14T21:53:07.647" v="880" actId="20577"/>
        <pc:sldMkLst>
          <pc:docMk/>
          <pc:sldMk cId="48983988" sldId="317"/>
        </pc:sldMkLst>
        <pc:spChg chg="mod">
          <ac:chgData name="Isaac Low" userId="add8372a244d3293" providerId="LiveId" clId="{BEB8BCB0-7895-433F-87AE-AAF62BE73C5D}" dt="2024-07-14T21:53:07.647" v="880" actId="20577"/>
          <ac:spMkLst>
            <pc:docMk/>
            <pc:sldMk cId="48983988" sldId="317"/>
            <ac:spMk id="2" creationId="{AF245755-C02B-F196-FA88-77AF54B4F83C}"/>
          </ac:spMkLst>
        </pc:spChg>
        <pc:spChg chg="mod">
          <ac:chgData name="Isaac Low" userId="add8372a244d3293" providerId="LiveId" clId="{BEB8BCB0-7895-433F-87AE-AAF62BE73C5D}" dt="2024-07-14T21:51:38.350" v="845" actId="255"/>
          <ac:spMkLst>
            <pc:docMk/>
            <pc:sldMk cId="48983988" sldId="317"/>
            <ac:spMk id="4" creationId="{DF254785-2EFD-5059-A594-EE87C1B1BCF4}"/>
          </ac:spMkLst>
        </pc:spChg>
        <pc:spChg chg="del">
          <ac:chgData name="Isaac Low" userId="add8372a244d3293" providerId="LiveId" clId="{BEB8BCB0-7895-433F-87AE-AAF62BE73C5D}" dt="2024-07-14T21:44:58.484" v="609" actId="22"/>
          <ac:spMkLst>
            <pc:docMk/>
            <pc:sldMk cId="48983988" sldId="317"/>
            <ac:spMk id="5" creationId="{0B133D70-ED47-A6A5-CB0F-D4B890663991}"/>
          </ac:spMkLst>
        </pc:spChg>
        <pc:picChg chg="add mod ord">
          <ac:chgData name="Isaac Low" userId="add8372a244d3293" providerId="LiveId" clId="{BEB8BCB0-7895-433F-87AE-AAF62BE73C5D}" dt="2024-07-14T21:45:02.510" v="610" actId="14100"/>
          <ac:picMkLst>
            <pc:docMk/>
            <pc:sldMk cId="48983988" sldId="317"/>
            <ac:picMk id="7" creationId="{AE340CA9-1D86-62FC-1DEA-FF418F98CE07}"/>
          </ac:picMkLst>
        </pc:picChg>
      </pc:sldChg>
      <pc:sldChg chg="del">
        <pc:chgData name="Isaac Low" userId="add8372a244d3293" providerId="LiveId" clId="{BEB8BCB0-7895-433F-87AE-AAF62BE73C5D}" dt="2024-07-14T21:15:01.284" v="199" actId="47"/>
        <pc:sldMkLst>
          <pc:docMk/>
          <pc:sldMk cId="1941619646" sldId="317"/>
        </pc:sldMkLst>
      </pc:sldChg>
      <pc:sldChg chg="addSp delSp modSp new mod">
        <pc:chgData name="Isaac Low" userId="add8372a244d3293" providerId="LiveId" clId="{BEB8BCB0-7895-433F-87AE-AAF62BE73C5D}" dt="2024-07-14T22:01:14.015" v="1130" actId="20577"/>
        <pc:sldMkLst>
          <pc:docMk/>
          <pc:sldMk cId="2654607277" sldId="318"/>
        </pc:sldMkLst>
        <pc:spChg chg="mod">
          <ac:chgData name="Isaac Low" userId="add8372a244d3293" providerId="LiveId" clId="{BEB8BCB0-7895-433F-87AE-AAF62BE73C5D}" dt="2024-07-14T21:53:19.528" v="890" actId="20577"/>
          <ac:spMkLst>
            <pc:docMk/>
            <pc:sldMk cId="2654607277" sldId="318"/>
            <ac:spMk id="2" creationId="{BF7F924C-EAFC-7F03-3341-2C1002515BA3}"/>
          </ac:spMkLst>
        </pc:spChg>
        <pc:spChg chg="mod">
          <ac:chgData name="Isaac Low" userId="add8372a244d3293" providerId="LiveId" clId="{BEB8BCB0-7895-433F-87AE-AAF62BE73C5D}" dt="2024-07-14T22:01:14.015" v="1130" actId="20577"/>
          <ac:spMkLst>
            <pc:docMk/>
            <pc:sldMk cId="2654607277" sldId="318"/>
            <ac:spMk id="4" creationId="{3A6659CF-4014-2CA1-57E5-4B921B48E88F}"/>
          </ac:spMkLst>
        </pc:spChg>
        <pc:spChg chg="del">
          <ac:chgData name="Isaac Low" userId="add8372a244d3293" providerId="LiveId" clId="{BEB8BCB0-7895-433F-87AE-AAF62BE73C5D}" dt="2024-07-14T21:53:00.297" v="878" actId="22"/>
          <ac:spMkLst>
            <pc:docMk/>
            <pc:sldMk cId="2654607277" sldId="318"/>
            <ac:spMk id="5" creationId="{D425EA4A-B8FF-DF21-EE8C-506D77E78E9F}"/>
          </ac:spMkLst>
        </pc:spChg>
        <pc:picChg chg="add mod ord">
          <ac:chgData name="Isaac Low" userId="add8372a244d3293" providerId="LiveId" clId="{BEB8BCB0-7895-433F-87AE-AAF62BE73C5D}" dt="2024-07-14T21:53:00.297" v="878" actId="22"/>
          <ac:picMkLst>
            <pc:docMk/>
            <pc:sldMk cId="2654607277" sldId="318"/>
            <ac:picMk id="7" creationId="{2829F0F1-A797-7522-DA39-01D5ACC0917E}"/>
          </ac:picMkLst>
        </pc:picChg>
      </pc:sldChg>
      <pc:sldChg chg="del">
        <pc:chgData name="Isaac Low" userId="add8372a244d3293" providerId="LiveId" clId="{BEB8BCB0-7895-433F-87AE-AAF62BE73C5D}" dt="2024-07-14T21:15:01.284" v="199" actId="47"/>
        <pc:sldMkLst>
          <pc:docMk/>
          <pc:sldMk cId="4072101725" sldId="318"/>
        </pc:sldMkLst>
      </pc:sldChg>
      <pc:sldChg chg="delSp modSp new mod">
        <pc:chgData name="Isaac Low" userId="add8372a244d3293" providerId="LiveId" clId="{BEB8BCB0-7895-433F-87AE-AAF62BE73C5D}" dt="2024-07-14T22:04:00.568" v="1180" actId="1076"/>
        <pc:sldMkLst>
          <pc:docMk/>
          <pc:sldMk cId="1743436707" sldId="319"/>
        </pc:sldMkLst>
        <pc:spChg chg="mod">
          <ac:chgData name="Isaac Low" userId="add8372a244d3293" providerId="LiveId" clId="{BEB8BCB0-7895-433F-87AE-AAF62BE73C5D}" dt="2024-07-14T22:04:00.160" v="1179" actId="1076"/>
          <ac:spMkLst>
            <pc:docMk/>
            <pc:sldMk cId="1743436707" sldId="319"/>
            <ac:spMk id="2" creationId="{EB4EEF8A-2544-477A-93DE-3E8D63B2EDB9}"/>
          </ac:spMkLst>
        </pc:spChg>
        <pc:spChg chg="mod">
          <ac:chgData name="Isaac Low" userId="add8372a244d3293" providerId="LiveId" clId="{BEB8BCB0-7895-433F-87AE-AAF62BE73C5D}" dt="2024-07-14T22:04:00.568" v="1180" actId="1076"/>
          <ac:spMkLst>
            <pc:docMk/>
            <pc:sldMk cId="1743436707" sldId="319"/>
            <ac:spMk id="3" creationId="{DAF2BE60-299D-0C3F-778B-8A4127EB7B33}"/>
          </ac:spMkLst>
        </pc:spChg>
        <pc:spChg chg="del">
          <ac:chgData name="Isaac Low" userId="add8372a244d3293" providerId="LiveId" clId="{BEB8BCB0-7895-433F-87AE-AAF62BE73C5D}" dt="2024-07-14T22:03:43.098" v="1176" actId="478"/>
          <ac:spMkLst>
            <pc:docMk/>
            <pc:sldMk cId="1743436707" sldId="319"/>
            <ac:spMk id="4" creationId="{E18BF3D2-BBC0-B394-5F79-60702FB2DA0D}"/>
          </ac:spMkLst>
        </pc:spChg>
      </pc:sldChg>
      <pc:sldChg chg="del">
        <pc:chgData name="Isaac Low" userId="add8372a244d3293" providerId="LiveId" clId="{BEB8BCB0-7895-433F-87AE-AAF62BE73C5D}" dt="2024-07-14T21:15:01.284" v="199" actId="47"/>
        <pc:sldMkLst>
          <pc:docMk/>
          <pc:sldMk cId="3969996159" sldId="319"/>
        </pc:sldMkLst>
      </pc:sldChg>
      <pc:sldChg chg="addSp delSp modSp new mod">
        <pc:chgData name="Isaac Low" userId="add8372a244d3293" providerId="LiveId" clId="{BEB8BCB0-7895-433F-87AE-AAF62BE73C5D}" dt="2024-07-14T22:06:28.353" v="1223" actId="478"/>
        <pc:sldMkLst>
          <pc:docMk/>
          <pc:sldMk cId="1066784117" sldId="320"/>
        </pc:sldMkLst>
        <pc:spChg chg="mod">
          <ac:chgData name="Isaac Low" userId="add8372a244d3293" providerId="LiveId" clId="{BEB8BCB0-7895-433F-87AE-AAF62BE73C5D}" dt="2024-07-14T22:04:51.660" v="1201" actId="1076"/>
          <ac:spMkLst>
            <pc:docMk/>
            <pc:sldMk cId="1066784117" sldId="320"/>
            <ac:spMk id="2" creationId="{E8F5C55B-55CB-2E48-1D37-FB1D1CBFFCAD}"/>
          </ac:spMkLst>
        </pc:spChg>
        <pc:spChg chg="mod">
          <ac:chgData name="Isaac Low" userId="add8372a244d3293" providerId="LiveId" clId="{BEB8BCB0-7895-433F-87AE-AAF62BE73C5D}" dt="2024-07-14T22:05:05.988" v="1205" actId="27636"/>
          <ac:spMkLst>
            <pc:docMk/>
            <pc:sldMk cId="1066784117" sldId="320"/>
            <ac:spMk id="3" creationId="{C42FA65D-1E83-EDB8-3112-8396578FA8A8}"/>
          </ac:spMkLst>
        </pc:spChg>
        <pc:spChg chg="add del mod">
          <ac:chgData name="Isaac Low" userId="add8372a244d3293" providerId="LiveId" clId="{BEB8BCB0-7895-433F-87AE-AAF62BE73C5D}" dt="2024-07-14T22:06:28.353" v="1223" actId="478"/>
          <ac:spMkLst>
            <pc:docMk/>
            <pc:sldMk cId="1066784117" sldId="320"/>
            <ac:spMk id="4" creationId="{E01975DF-F4AB-DEC5-8C26-04AF2B100D64}"/>
          </ac:spMkLst>
        </pc:spChg>
      </pc:sldChg>
      <pc:sldChg chg="del">
        <pc:chgData name="Isaac Low" userId="add8372a244d3293" providerId="LiveId" clId="{BEB8BCB0-7895-433F-87AE-AAF62BE73C5D}" dt="2024-07-14T21:15:01.284" v="199" actId="47"/>
        <pc:sldMkLst>
          <pc:docMk/>
          <pc:sldMk cId="2498021601" sldId="321"/>
        </pc:sldMkLst>
      </pc:sldChg>
      <pc:sldChg chg="del">
        <pc:chgData name="Isaac Low" userId="add8372a244d3293" providerId="LiveId" clId="{BEB8BCB0-7895-433F-87AE-AAF62BE73C5D}" dt="2024-07-14T21:15:01.284" v="199" actId="47"/>
        <pc:sldMkLst>
          <pc:docMk/>
          <pc:sldMk cId="1686213229" sldId="32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1327678"/>
            <a:ext cx="6392421" cy="3831221"/>
          </a:xfrm>
        </p:spPr>
        <p:txBody>
          <a:bodyPr anchor="ctr"/>
          <a:lstStyle/>
          <a:p>
            <a:r>
              <a:rPr lang="en-US" dirty="0"/>
              <a:t>DAVI CA2</a:t>
            </a:r>
            <a:br>
              <a:rPr lang="en-US" dirty="0"/>
            </a:br>
            <a:r>
              <a:rPr lang="en-US" dirty="0"/>
              <a:t>Seaborn</a:t>
            </a:r>
            <a:br>
              <a:rPr lang="en-US" sz="1600" dirty="0"/>
            </a:br>
            <a:br>
              <a:rPr lang="en-US" dirty="0"/>
            </a:br>
            <a:r>
              <a:rPr lang="en-US" sz="2000" b="0" dirty="0">
                <a:solidFill>
                  <a:srgbClr val="202C8F"/>
                </a:solidFill>
                <a:effectLst/>
              </a:rPr>
              <a:t>Objective: To identify how </a:t>
            </a:r>
            <a:r>
              <a:rPr lang="en-US" sz="2000" b="0" dirty="0" err="1">
                <a:solidFill>
                  <a:srgbClr val="202C8F"/>
                </a:solidFill>
                <a:effectLst/>
              </a:rPr>
              <a:t>gpa</a:t>
            </a:r>
            <a:r>
              <a:rPr lang="en-US" sz="2000" b="0" dirty="0">
                <a:solidFill>
                  <a:srgbClr val="202C8F"/>
                </a:solidFill>
                <a:effectLst/>
              </a:rPr>
              <a:t> is distributed and how it relates to other variables</a:t>
            </a:r>
            <a:br>
              <a:rPr lang="en-US" sz="1200" b="0" dirty="0">
                <a:solidFill>
                  <a:srgbClr val="D4D4D4"/>
                </a:solidFill>
                <a:effectLst/>
                <a:highlight>
                  <a:srgbClr val="1E1E1E"/>
                </a:highlight>
                <a:latin typeface="Consolas" panose="020B0609020204030204" pitchFamily="49" charset="0"/>
              </a:rPr>
            </a:br>
            <a:br>
              <a:rPr lang="en-US" dirty="0"/>
            </a:br>
            <a:r>
              <a:rPr lang="en-US" sz="2000" dirty="0"/>
              <a:t>Name: Isaac Low</a:t>
            </a:r>
            <a:br>
              <a:rPr lang="en-US" sz="2000" dirty="0"/>
            </a:br>
            <a:r>
              <a:rPr lang="en-US" sz="2000" dirty="0"/>
              <a:t>ID: p2342348</a:t>
            </a:r>
            <a:endParaRPr lang="en-US" dirty="0"/>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dirty="0"/>
              <a:t>Nature of the dataset</a:t>
            </a:r>
          </a:p>
          <a:p>
            <a:r>
              <a:rPr lang="en-US" dirty="0"/>
              <a:t>Data cleansing and wrangling</a:t>
            </a:r>
          </a:p>
          <a:p>
            <a:r>
              <a:rPr lang="en-US" dirty="0"/>
              <a:t>Charts</a:t>
            </a:r>
          </a:p>
          <a:p>
            <a:r>
              <a:rPr lang="en-US" dirty="0"/>
              <a:t>Insights</a:t>
            </a:r>
          </a:p>
          <a:p>
            <a:r>
              <a:rPr lang="en-US" dirty="0"/>
              <a:t>Conclusion and recommendation</a:t>
            </a:r>
          </a:p>
          <a:p>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530D6-BE00-862C-2433-27A5701AA99C}"/>
              </a:ext>
            </a:extLst>
          </p:cNvPr>
          <p:cNvSpPr>
            <a:spLocks noGrp="1"/>
          </p:cNvSpPr>
          <p:nvPr>
            <p:ph type="title"/>
          </p:nvPr>
        </p:nvSpPr>
        <p:spPr>
          <a:xfrm>
            <a:off x="1546589" y="279711"/>
            <a:ext cx="9879437" cy="980844"/>
          </a:xfrm>
        </p:spPr>
        <p:txBody>
          <a:bodyPr/>
          <a:lstStyle/>
          <a:p>
            <a:r>
              <a:rPr lang="en-SG" dirty="0"/>
              <a:t>Nature of the dataset</a:t>
            </a:r>
          </a:p>
        </p:txBody>
      </p:sp>
      <p:sp>
        <p:nvSpPr>
          <p:cNvPr id="3" name="Text Placeholder 2">
            <a:extLst>
              <a:ext uri="{FF2B5EF4-FFF2-40B4-BE49-F238E27FC236}">
                <a16:creationId xmlns:a16="http://schemas.microsoft.com/office/drawing/2014/main" id="{26703AC0-02EC-6BC3-70A0-8A9C49E3B45D}"/>
              </a:ext>
            </a:extLst>
          </p:cNvPr>
          <p:cNvSpPr>
            <a:spLocks noGrp="1"/>
          </p:cNvSpPr>
          <p:nvPr>
            <p:ph type="body" sz="quarter" idx="13"/>
          </p:nvPr>
        </p:nvSpPr>
        <p:spPr>
          <a:xfrm>
            <a:off x="6065055" y="1668450"/>
            <a:ext cx="5532784" cy="1534277"/>
          </a:xfrm>
        </p:spPr>
        <p:txBody>
          <a:bodyPr/>
          <a:lstStyle/>
          <a:p>
            <a:r>
              <a:rPr lang="en-SG" dirty="0"/>
              <a:t>Here we can see that the dataset contains 20 columns with foreign and local having some </a:t>
            </a:r>
            <a:r>
              <a:rPr lang="en-SG" dirty="0" err="1"/>
              <a:t>na</a:t>
            </a:r>
            <a:r>
              <a:rPr lang="en-SG" dirty="0"/>
              <a:t> values. We also can see the different columns having different numbers of unique values</a:t>
            </a:r>
          </a:p>
        </p:txBody>
      </p:sp>
      <p:sp>
        <p:nvSpPr>
          <p:cNvPr id="5" name="Slide Number Placeholder 4">
            <a:extLst>
              <a:ext uri="{FF2B5EF4-FFF2-40B4-BE49-F238E27FC236}">
                <a16:creationId xmlns:a16="http://schemas.microsoft.com/office/drawing/2014/main" id="{E3ED5641-124B-F510-1BED-DFB02DADB6C4}"/>
              </a:ext>
            </a:extLst>
          </p:cNvPr>
          <p:cNvSpPr>
            <a:spLocks noGrp="1"/>
          </p:cNvSpPr>
          <p:nvPr>
            <p:ph type="sldNum" sz="quarter" idx="10"/>
          </p:nvPr>
        </p:nvSpPr>
        <p:spPr/>
        <p:txBody>
          <a:bodyPr/>
          <a:lstStyle/>
          <a:p>
            <a:fld id="{48F63A3B-78C7-47BE-AE5E-E10140E04643}" type="slidenum">
              <a:rPr lang="en-US" smtClean="0"/>
              <a:pPr/>
              <a:t>3</a:t>
            </a:fld>
            <a:endParaRPr lang="en-US" dirty="0"/>
          </a:p>
        </p:txBody>
      </p:sp>
      <p:pic>
        <p:nvPicPr>
          <p:cNvPr id="7" name="Picture 6" descr="A computer screen shot of a black screen&#10;&#10;Description automatically generated">
            <a:extLst>
              <a:ext uri="{FF2B5EF4-FFF2-40B4-BE49-F238E27FC236}">
                <a16:creationId xmlns:a16="http://schemas.microsoft.com/office/drawing/2014/main" id="{E5C41409-B10F-8186-C00B-9D3E9FE73E4F}"/>
              </a:ext>
            </a:extLst>
          </p:cNvPr>
          <p:cNvPicPr>
            <a:picLocks noChangeAspect="1"/>
          </p:cNvPicPr>
          <p:nvPr/>
        </p:nvPicPr>
        <p:blipFill>
          <a:blip r:embed="rId2"/>
          <a:stretch>
            <a:fillRect/>
          </a:stretch>
        </p:blipFill>
        <p:spPr>
          <a:xfrm>
            <a:off x="27395" y="3326961"/>
            <a:ext cx="3892861" cy="3515275"/>
          </a:xfrm>
          <a:prstGeom prst="rect">
            <a:avLst/>
          </a:prstGeom>
        </p:spPr>
      </p:pic>
      <p:pic>
        <p:nvPicPr>
          <p:cNvPr id="9" name="Picture 8" descr="A black screen with white text&#10;&#10;Description automatically generated">
            <a:extLst>
              <a:ext uri="{FF2B5EF4-FFF2-40B4-BE49-F238E27FC236}">
                <a16:creationId xmlns:a16="http://schemas.microsoft.com/office/drawing/2014/main" id="{1ABA4E57-6FC0-8F99-96BC-ACFCBFE027A8}"/>
              </a:ext>
            </a:extLst>
          </p:cNvPr>
          <p:cNvPicPr>
            <a:picLocks noChangeAspect="1"/>
          </p:cNvPicPr>
          <p:nvPr/>
        </p:nvPicPr>
        <p:blipFill>
          <a:blip r:embed="rId3"/>
          <a:stretch>
            <a:fillRect/>
          </a:stretch>
        </p:blipFill>
        <p:spPr>
          <a:xfrm>
            <a:off x="3947653" y="3326961"/>
            <a:ext cx="2706575" cy="3260054"/>
          </a:xfrm>
          <a:prstGeom prst="rect">
            <a:avLst/>
          </a:prstGeom>
        </p:spPr>
      </p:pic>
      <p:pic>
        <p:nvPicPr>
          <p:cNvPr id="11" name="Picture 10" descr="A screen shot of a computer&#10;&#10;Description automatically generated">
            <a:extLst>
              <a:ext uri="{FF2B5EF4-FFF2-40B4-BE49-F238E27FC236}">
                <a16:creationId xmlns:a16="http://schemas.microsoft.com/office/drawing/2014/main" id="{C4025007-1CDB-906B-BF62-AB331A2BAF25}"/>
              </a:ext>
            </a:extLst>
          </p:cNvPr>
          <p:cNvPicPr>
            <a:picLocks noChangeAspect="1"/>
          </p:cNvPicPr>
          <p:nvPr/>
        </p:nvPicPr>
        <p:blipFill>
          <a:blip r:embed="rId4"/>
          <a:stretch>
            <a:fillRect/>
          </a:stretch>
        </p:blipFill>
        <p:spPr>
          <a:xfrm>
            <a:off x="6709021" y="3352789"/>
            <a:ext cx="2724822" cy="3138411"/>
          </a:xfrm>
          <a:prstGeom prst="rect">
            <a:avLst/>
          </a:prstGeom>
        </p:spPr>
      </p:pic>
      <p:sp>
        <p:nvSpPr>
          <p:cNvPr id="12" name="TextBox 11">
            <a:extLst>
              <a:ext uri="{FF2B5EF4-FFF2-40B4-BE49-F238E27FC236}">
                <a16:creationId xmlns:a16="http://schemas.microsoft.com/office/drawing/2014/main" id="{1C51A732-9FCB-0D55-B7F8-9493CEC431DC}"/>
              </a:ext>
            </a:extLst>
          </p:cNvPr>
          <p:cNvSpPr txBox="1"/>
          <p:nvPr/>
        </p:nvSpPr>
        <p:spPr>
          <a:xfrm>
            <a:off x="592623" y="1668450"/>
            <a:ext cx="6890479" cy="1754326"/>
          </a:xfrm>
          <a:prstGeom prst="rect">
            <a:avLst/>
          </a:prstGeom>
          <a:noFill/>
        </p:spPr>
        <p:txBody>
          <a:bodyPr wrap="square" rtlCol="0">
            <a:spAutoFit/>
          </a:bodyPr>
          <a:lstStyle/>
          <a:p>
            <a:pPr algn="l">
              <a:buFont typeface="+mj-lt"/>
              <a:buAutoNum type="arabicPeriod"/>
            </a:pPr>
            <a:r>
              <a:rPr lang="en-US" i="0" dirty="0">
                <a:solidFill>
                  <a:srgbClr val="202C8F"/>
                </a:solidFill>
                <a:effectLst/>
              </a:rPr>
              <a:t>Data Types: Mostly categorical data (16 object columns)</a:t>
            </a:r>
          </a:p>
          <a:p>
            <a:pPr algn="l">
              <a:buFont typeface="+mj-lt"/>
              <a:buAutoNum type="arabicPeriod"/>
            </a:pPr>
            <a:r>
              <a:rPr lang="en-US" i="0" dirty="0">
                <a:solidFill>
                  <a:srgbClr val="202C8F"/>
                </a:solidFill>
                <a:effectLst/>
              </a:rPr>
              <a:t>2 datetime columns (DATE ATTAINED HIGHEST QUALIFICATION, COMMENCEMENT DATE)</a:t>
            </a:r>
          </a:p>
          <a:p>
            <a:pPr algn="l">
              <a:buFont typeface="+mj-lt"/>
              <a:buAutoNum type="arabicPeriod"/>
            </a:pPr>
            <a:r>
              <a:rPr lang="en-US" i="0" dirty="0">
                <a:solidFill>
                  <a:srgbClr val="202C8F"/>
                </a:solidFill>
                <a:effectLst/>
              </a:rPr>
              <a:t>1 integer column (COURSE FEE)</a:t>
            </a:r>
          </a:p>
          <a:p>
            <a:pPr algn="l">
              <a:buFont typeface="+mj-lt"/>
              <a:buAutoNum type="arabicPeriod"/>
            </a:pPr>
            <a:r>
              <a:rPr lang="en-US" i="0" dirty="0">
                <a:solidFill>
                  <a:srgbClr val="202C8F"/>
                </a:solidFill>
                <a:effectLst/>
              </a:rPr>
              <a:t>1 float column (GPA)</a:t>
            </a:r>
          </a:p>
          <a:p>
            <a:endParaRPr lang="en-SG" dirty="0"/>
          </a:p>
        </p:txBody>
      </p:sp>
      <p:sp>
        <p:nvSpPr>
          <p:cNvPr id="13" name="TextBox 12">
            <a:extLst>
              <a:ext uri="{FF2B5EF4-FFF2-40B4-BE49-F238E27FC236}">
                <a16:creationId xmlns:a16="http://schemas.microsoft.com/office/drawing/2014/main" id="{2DE049CB-5738-11D5-AA8B-AA5EDC7FFDBC}"/>
              </a:ext>
            </a:extLst>
          </p:cNvPr>
          <p:cNvSpPr txBox="1"/>
          <p:nvPr/>
        </p:nvSpPr>
        <p:spPr>
          <a:xfrm>
            <a:off x="9394198" y="2872166"/>
            <a:ext cx="2724822" cy="3693319"/>
          </a:xfrm>
          <a:prstGeom prst="rect">
            <a:avLst/>
          </a:prstGeom>
          <a:noFill/>
        </p:spPr>
        <p:txBody>
          <a:bodyPr wrap="square" rtlCol="0">
            <a:spAutoFit/>
          </a:bodyPr>
          <a:lstStyle/>
          <a:p>
            <a:pPr algn="l">
              <a:buFont typeface="+mj-lt"/>
              <a:buAutoNum type="arabicPeriod"/>
            </a:pPr>
            <a:r>
              <a:rPr lang="en-US" b="0" i="0" dirty="0">
                <a:solidFill>
                  <a:srgbClr val="202C8F"/>
                </a:solidFill>
                <a:effectLst/>
              </a:rPr>
              <a:t>Potential Analysis Areas: Student demographics and diversity</a:t>
            </a:r>
          </a:p>
          <a:p>
            <a:pPr algn="l">
              <a:buFont typeface="+mj-lt"/>
              <a:buAutoNum type="arabicPeriod"/>
            </a:pPr>
            <a:r>
              <a:rPr lang="en-US" b="0" i="0" dirty="0">
                <a:solidFill>
                  <a:srgbClr val="202C8F"/>
                </a:solidFill>
                <a:effectLst/>
              </a:rPr>
              <a:t>Academic performance trends</a:t>
            </a:r>
          </a:p>
          <a:p>
            <a:pPr algn="l">
              <a:buFont typeface="+mj-lt"/>
              <a:buAutoNum type="arabicPeriod"/>
            </a:pPr>
            <a:r>
              <a:rPr lang="en-US" b="0" i="0" dirty="0">
                <a:solidFill>
                  <a:srgbClr val="202C8F"/>
                </a:solidFill>
                <a:effectLst/>
              </a:rPr>
              <a:t>Course popularity and enrollment patterns</a:t>
            </a:r>
          </a:p>
          <a:p>
            <a:pPr algn="l">
              <a:buFont typeface="+mj-lt"/>
              <a:buAutoNum type="arabicPeriod"/>
            </a:pPr>
            <a:r>
              <a:rPr lang="en-US" b="0" i="0" dirty="0">
                <a:solidFill>
                  <a:srgbClr val="202C8F"/>
                </a:solidFill>
                <a:effectLst/>
              </a:rPr>
              <a:t>Financial aspects of courses</a:t>
            </a:r>
          </a:p>
          <a:p>
            <a:pPr algn="l">
              <a:buFont typeface="+mj-lt"/>
              <a:buAutoNum type="arabicPeriod"/>
            </a:pPr>
            <a:r>
              <a:rPr lang="en-US" b="0" i="0" dirty="0">
                <a:solidFill>
                  <a:srgbClr val="202C8F"/>
                </a:solidFill>
                <a:effectLst/>
              </a:rPr>
              <a:t>Relationship between qualifications and academic performance</a:t>
            </a:r>
          </a:p>
          <a:p>
            <a:endParaRPr lang="en-SG" dirty="0"/>
          </a:p>
        </p:txBody>
      </p:sp>
    </p:spTree>
    <p:extLst>
      <p:ext uri="{BB962C8B-B14F-4D97-AF65-F5344CB8AC3E}">
        <p14:creationId xmlns:p14="http://schemas.microsoft.com/office/powerpoint/2010/main" val="2574554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5D8BA-F9F0-1A3D-F942-3B4C4948BF07}"/>
              </a:ext>
            </a:extLst>
          </p:cNvPr>
          <p:cNvSpPr>
            <a:spLocks noGrp="1"/>
          </p:cNvSpPr>
          <p:nvPr>
            <p:ph type="title"/>
          </p:nvPr>
        </p:nvSpPr>
        <p:spPr>
          <a:xfrm>
            <a:off x="1546589" y="438266"/>
            <a:ext cx="9879437" cy="980844"/>
          </a:xfrm>
        </p:spPr>
        <p:txBody>
          <a:bodyPr/>
          <a:lstStyle/>
          <a:p>
            <a:r>
              <a:rPr lang="en-US" dirty="0"/>
              <a:t>Data cleansing and wrangling</a:t>
            </a:r>
            <a:br>
              <a:rPr lang="en-US" dirty="0"/>
            </a:br>
            <a:endParaRPr lang="en-SG" dirty="0"/>
          </a:p>
        </p:txBody>
      </p:sp>
      <p:sp>
        <p:nvSpPr>
          <p:cNvPr id="3" name="Text Placeholder 2">
            <a:extLst>
              <a:ext uri="{FF2B5EF4-FFF2-40B4-BE49-F238E27FC236}">
                <a16:creationId xmlns:a16="http://schemas.microsoft.com/office/drawing/2014/main" id="{1393A7C5-7D54-7CC7-6268-70B012B7F50B}"/>
              </a:ext>
            </a:extLst>
          </p:cNvPr>
          <p:cNvSpPr>
            <a:spLocks noGrp="1"/>
          </p:cNvSpPr>
          <p:nvPr>
            <p:ph type="body" sz="quarter" idx="13"/>
          </p:nvPr>
        </p:nvSpPr>
        <p:spPr>
          <a:xfrm>
            <a:off x="1546589" y="1233267"/>
            <a:ext cx="10209045" cy="191502"/>
          </a:xfrm>
        </p:spPr>
        <p:txBody>
          <a:bodyPr/>
          <a:lstStyle/>
          <a:p>
            <a:r>
              <a:rPr lang="en-US" b="0" i="0" dirty="0">
                <a:solidFill>
                  <a:srgbClr val="202C8F"/>
                </a:solidFill>
                <a:effectLst/>
              </a:rPr>
              <a:t>The data cleansing and wrangling process involved several key steps: datetime conversions for date-related columns, encoding categorical variables, numeric conversions for fees and age calculation, data cleaning through standardization and whitespace removal, feature engineering to extract course codes and index numbers, column management to remove redundant information, handling missing data, and merging with a course code data frame. </a:t>
            </a:r>
          </a:p>
          <a:p>
            <a:r>
              <a:rPr lang="en-US" b="0" i="0" dirty="0">
                <a:solidFill>
                  <a:srgbClr val="202C8F"/>
                </a:solidFill>
                <a:effectLst/>
              </a:rPr>
              <a:t>These operations transformed the raw dataset into a structured, consistent format suitable for comprehensive analysis, addressing issues of data inconsistency, missing values, and improving overall data quality and usability.</a:t>
            </a:r>
            <a:endParaRPr lang="en-SG" dirty="0">
              <a:solidFill>
                <a:srgbClr val="202C8F"/>
              </a:solidFill>
            </a:endParaRPr>
          </a:p>
        </p:txBody>
      </p:sp>
      <p:pic>
        <p:nvPicPr>
          <p:cNvPr id="7" name="Content Placeholder 6" descr="A screenshot of a computer program&#10;&#10;Description automatically generated">
            <a:extLst>
              <a:ext uri="{FF2B5EF4-FFF2-40B4-BE49-F238E27FC236}">
                <a16:creationId xmlns:a16="http://schemas.microsoft.com/office/drawing/2014/main" id="{752D6053-47D9-0200-83F9-E63C26FC27E5}"/>
              </a:ext>
            </a:extLst>
          </p:cNvPr>
          <p:cNvPicPr>
            <a:picLocks noGrp="1" noChangeAspect="1"/>
          </p:cNvPicPr>
          <p:nvPr>
            <p:ph sz="half" idx="1"/>
          </p:nvPr>
        </p:nvPicPr>
        <p:blipFill>
          <a:blip r:embed="rId2"/>
          <a:stretch>
            <a:fillRect/>
          </a:stretch>
        </p:blipFill>
        <p:spPr>
          <a:xfrm>
            <a:off x="4173207" y="3394632"/>
            <a:ext cx="3845586" cy="3463368"/>
          </a:xfrm>
        </p:spPr>
      </p:pic>
      <p:sp>
        <p:nvSpPr>
          <p:cNvPr id="5" name="Slide Number Placeholder 4">
            <a:extLst>
              <a:ext uri="{FF2B5EF4-FFF2-40B4-BE49-F238E27FC236}">
                <a16:creationId xmlns:a16="http://schemas.microsoft.com/office/drawing/2014/main" id="{8139D694-02B8-813C-F4BA-21C4630C127C}"/>
              </a:ext>
            </a:extLst>
          </p:cNvPr>
          <p:cNvSpPr>
            <a:spLocks noGrp="1"/>
          </p:cNvSpPr>
          <p:nvPr>
            <p:ph type="sldNum" sz="quarter" idx="10"/>
          </p:nvPr>
        </p:nvSpPr>
        <p:spPr/>
        <p:txBody>
          <a:bodyPr/>
          <a:lstStyle/>
          <a:p>
            <a:fld id="{48F63A3B-78C7-47BE-AE5E-E10140E04643}" type="slidenum">
              <a:rPr lang="en-US" smtClean="0"/>
              <a:pPr/>
              <a:t>4</a:t>
            </a:fld>
            <a:endParaRPr lang="en-US" dirty="0"/>
          </a:p>
        </p:txBody>
      </p:sp>
      <p:pic>
        <p:nvPicPr>
          <p:cNvPr id="9" name="Picture 8" descr="A screen shot of a computer program&#10;&#10;Description automatically generated">
            <a:extLst>
              <a:ext uri="{FF2B5EF4-FFF2-40B4-BE49-F238E27FC236}">
                <a16:creationId xmlns:a16="http://schemas.microsoft.com/office/drawing/2014/main" id="{8AFBF6F8-8AF7-F7AC-C581-E056DCE4D101}"/>
              </a:ext>
            </a:extLst>
          </p:cNvPr>
          <p:cNvPicPr>
            <a:picLocks noChangeAspect="1"/>
          </p:cNvPicPr>
          <p:nvPr/>
        </p:nvPicPr>
        <p:blipFill>
          <a:blip r:embed="rId3"/>
          <a:stretch>
            <a:fillRect/>
          </a:stretch>
        </p:blipFill>
        <p:spPr>
          <a:xfrm>
            <a:off x="0" y="3753177"/>
            <a:ext cx="4220010" cy="3104823"/>
          </a:xfrm>
          <a:prstGeom prst="rect">
            <a:avLst/>
          </a:prstGeom>
        </p:spPr>
      </p:pic>
      <p:pic>
        <p:nvPicPr>
          <p:cNvPr id="11" name="Picture 10" descr="A screen shot of a computer&#10;&#10;Description automatically generated">
            <a:extLst>
              <a:ext uri="{FF2B5EF4-FFF2-40B4-BE49-F238E27FC236}">
                <a16:creationId xmlns:a16="http://schemas.microsoft.com/office/drawing/2014/main" id="{4ADFD092-DD28-8C90-0599-143531193442}"/>
              </a:ext>
            </a:extLst>
          </p:cNvPr>
          <p:cNvPicPr>
            <a:picLocks noChangeAspect="1"/>
          </p:cNvPicPr>
          <p:nvPr/>
        </p:nvPicPr>
        <p:blipFill>
          <a:blip r:embed="rId4"/>
          <a:stretch>
            <a:fillRect/>
          </a:stretch>
        </p:blipFill>
        <p:spPr>
          <a:xfrm>
            <a:off x="7971992" y="3699211"/>
            <a:ext cx="4149877" cy="3158789"/>
          </a:xfrm>
          <a:prstGeom prst="rect">
            <a:avLst/>
          </a:prstGeom>
        </p:spPr>
      </p:pic>
    </p:spTree>
    <p:extLst>
      <p:ext uri="{BB962C8B-B14F-4D97-AF65-F5344CB8AC3E}">
        <p14:creationId xmlns:p14="http://schemas.microsoft.com/office/powerpoint/2010/main" val="3870616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28FB6-8085-9919-75F1-3507AE9397CD}"/>
              </a:ext>
            </a:extLst>
          </p:cNvPr>
          <p:cNvSpPr>
            <a:spLocks noGrp="1"/>
          </p:cNvSpPr>
          <p:nvPr>
            <p:ph type="title"/>
          </p:nvPr>
        </p:nvSpPr>
        <p:spPr/>
        <p:txBody>
          <a:bodyPr/>
          <a:lstStyle/>
          <a:p>
            <a:r>
              <a:rPr lang="en-SG" dirty="0"/>
              <a:t>Chart 1: Univariate Analysis</a:t>
            </a:r>
          </a:p>
        </p:txBody>
      </p:sp>
      <p:sp>
        <p:nvSpPr>
          <p:cNvPr id="3" name="Slide Number Placeholder 2">
            <a:extLst>
              <a:ext uri="{FF2B5EF4-FFF2-40B4-BE49-F238E27FC236}">
                <a16:creationId xmlns:a16="http://schemas.microsoft.com/office/drawing/2014/main" id="{BF12F400-9D03-C0CD-BC96-A7442E242505}"/>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
        <p:nvSpPr>
          <p:cNvPr id="4" name="Text Placeholder 3">
            <a:extLst>
              <a:ext uri="{FF2B5EF4-FFF2-40B4-BE49-F238E27FC236}">
                <a16:creationId xmlns:a16="http://schemas.microsoft.com/office/drawing/2014/main" id="{B9B46608-BCA7-DB63-50B5-6E01E1CAF735}"/>
              </a:ext>
            </a:extLst>
          </p:cNvPr>
          <p:cNvSpPr>
            <a:spLocks noGrp="1"/>
          </p:cNvSpPr>
          <p:nvPr>
            <p:ph type="body" sz="half" idx="2"/>
          </p:nvPr>
        </p:nvSpPr>
        <p:spPr/>
        <p:txBody>
          <a:bodyPr>
            <a:normAutofit fontScale="77500" lnSpcReduction="20000"/>
          </a:bodyPr>
          <a:lstStyle/>
          <a:p>
            <a:r>
              <a:rPr lang="en-SG" dirty="0"/>
              <a:t>Kernel density estimation plot of GPA by highest qualification.</a:t>
            </a:r>
          </a:p>
          <a:p>
            <a:r>
              <a:rPr lang="en-SG" dirty="0"/>
              <a:t>Insights:</a:t>
            </a:r>
          </a:p>
          <a:p>
            <a:pPr marL="342900" indent="-342900">
              <a:buAutoNum type="arabicParenR"/>
            </a:pPr>
            <a:r>
              <a:rPr lang="en-US" b="0" dirty="0">
                <a:solidFill>
                  <a:srgbClr val="202C8F"/>
                </a:solidFill>
                <a:effectLst/>
              </a:rPr>
              <a:t>the plot shows that People with diplomas tend to score the best at this institute,  scoring around 3.1, followed by people with just a certificate at around 3.0, then by people with degrees and Masters. post graduate diplomas do not contain enough examples to show an accurate depiction. this is quite counterintuitive as people with higher qualifications are scoring lower in this program</a:t>
            </a:r>
          </a:p>
          <a:p>
            <a:pPr marL="342900" indent="-342900">
              <a:buAutoNum type="arabicParenR"/>
            </a:pPr>
            <a:r>
              <a:rPr lang="en-US" b="0" dirty="0">
                <a:solidFill>
                  <a:srgbClr val="202C8F"/>
                </a:solidFill>
                <a:effectLst/>
              </a:rPr>
              <a:t>the distribution for all the graphs are unimodal, with most of the graphs being negatively skewed except Masters degrees that are positively skewed             				                      this means that: 	</a:t>
            </a:r>
            <a:r>
              <a:rPr lang="en-US" dirty="0">
                <a:solidFill>
                  <a:srgbClr val="202C8F"/>
                </a:solidFill>
              </a:rPr>
              <a:t>	                      	</a:t>
            </a:r>
            <a:r>
              <a:rPr lang="en-US" b="0" dirty="0">
                <a:solidFill>
                  <a:srgbClr val="202C8F"/>
                </a:solidFill>
                <a:effectLst/>
              </a:rPr>
              <a:t>Most students have higher GPAs, with the bulk of the data concentrated on the right side of the distribution. There is a longer tail extending to the left, representing fewer students with lower GPAs. And the inverse is true for students with Masters degrees</a:t>
            </a:r>
            <a:endParaRPr lang="en-SG" dirty="0"/>
          </a:p>
        </p:txBody>
      </p:sp>
      <p:pic>
        <p:nvPicPr>
          <p:cNvPr id="11" name="Content Placeholder 10">
            <a:extLst>
              <a:ext uri="{FF2B5EF4-FFF2-40B4-BE49-F238E27FC236}">
                <a16:creationId xmlns:a16="http://schemas.microsoft.com/office/drawing/2014/main" id="{6DFD68BC-1EC3-F7B9-A695-1B009BF09A18}"/>
              </a:ext>
            </a:extLst>
          </p:cNvPr>
          <p:cNvPicPr>
            <a:picLocks noGrp="1" noChangeAspect="1"/>
          </p:cNvPicPr>
          <p:nvPr>
            <p:ph idx="1"/>
          </p:nvPr>
        </p:nvPicPr>
        <p:blipFill>
          <a:blip r:embed="rId2"/>
          <a:stretch>
            <a:fillRect/>
          </a:stretch>
        </p:blipFill>
        <p:spPr>
          <a:xfrm>
            <a:off x="5183188" y="1277140"/>
            <a:ext cx="6242050" cy="4048132"/>
          </a:xfrm>
        </p:spPr>
      </p:pic>
    </p:spTree>
    <p:extLst>
      <p:ext uri="{BB962C8B-B14F-4D97-AF65-F5344CB8AC3E}">
        <p14:creationId xmlns:p14="http://schemas.microsoft.com/office/powerpoint/2010/main" val="2606416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45755-C02B-F196-FA88-77AF54B4F83C}"/>
              </a:ext>
            </a:extLst>
          </p:cNvPr>
          <p:cNvSpPr>
            <a:spLocks noGrp="1"/>
          </p:cNvSpPr>
          <p:nvPr>
            <p:ph type="title"/>
          </p:nvPr>
        </p:nvSpPr>
        <p:spPr/>
        <p:txBody>
          <a:bodyPr/>
          <a:lstStyle/>
          <a:p>
            <a:r>
              <a:rPr lang="en-SG" dirty="0"/>
              <a:t>Chart 2: bivariate Analysis</a:t>
            </a:r>
          </a:p>
        </p:txBody>
      </p:sp>
      <p:sp>
        <p:nvSpPr>
          <p:cNvPr id="3" name="Slide Number Placeholder 2">
            <a:extLst>
              <a:ext uri="{FF2B5EF4-FFF2-40B4-BE49-F238E27FC236}">
                <a16:creationId xmlns:a16="http://schemas.microsoft.com/office/drawing/2014/main" id="{16B5352B-8CC1-A63F-0133-74CA9E68DCD1}"/>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4" name="Text Placeholder 3">
            <a:extLst>
              <a:ext uri="{FF2B5EF4-FFF2-40B4-BE49-F238E27FC236}">
                <a16:creationId xmlns:a16="http://schemas.microsoft.com/office/drawing/2014/main" id="{DF254785-2EFD-5059-A594-EE87C1B1BCF4}"/>
              </a:ext>
            </a:extLst>
          </p:cNvPr>
          <p:cNvSpPr>
            <a:spLocks noGrp="1"/>
          </p:cNvSpPr>
          <p:nvPr>
            <p:ph type="body" sz="half" idx="2"/>
          </p:nvPr>
        </p:nvSpPr>
        <p:spPr/>
        <p:txBody>
          <a:bodyPr>
            <a:normAutofit fontScale="25000" lnSpcReduction="20000"/>
          </a:bodyPr>
          <a:lstStyle/>
          <a:p>
            <a:r>
              <a:rPr lang="en-SG" sz="4200" dirty="0">
                <a:solidFill>
                  <a:srgbClr val="202C8F"/>
                </a:solidFill>
              </a:rPr>
              <a:t>Pair plot consisting of a KDE plot of Age and GPA by Course, and scatter plots of age against GPA</a:t>
            </a:r>
          </a:p>
          <a:p>
            <a:r>
              <a:rPr lang="en-SG" sz="4200" dirty="0">
                <a:solidFill>
                  <a:srgbClr val="202C8F"/>
                </a:solidFill>
              </a:rPr>
              <a:t>Insights:</a:t>
            </a:r>
          </a:p>
          <a:p>
            <a:pPr marL="514350" indent="-514350">
              <a:buAutoNum type="arabicParenR"/>
            </a:pPr>
            <a:r>
              <a:rPr lang="en-US" sz="4200" b="0" dirty="0">
                <a:solidFill>
                  <a:srgbClr val="202C8F"/>
                </a:solidFill>
                <a:effectLst/>
              </a:rPr>
              <a:t>GPA distributions across all courses are unimodal with negative skew, indicating most students achieve higher GPAs while a smaller group pulls the average down. Mode GPAs range from 2.8 to 3.0, with Certificate in HR Management and Diploma in Business Administration at the top. This consistent pattern suggests a need to investigate factors affecting lower-performing students and potentially review grading practices or support systems.</a:t>
            </a:r>
          </a:p>
          <a:p>
            <a:pPr marL="514350" indent="-514350">
              <a:buAutoNum type="arabicParenR"/>
            </a:pPr>
            <a:r>
              <a:rPr lang="en-US" sz="4200" b="0" dirty="0">
                <a:solidFill>
                  <a:srgbClr val="202C8F"/>
                </a:solidFill>
                <a:effectLst/>
              </a:rPr>
              <a:t>Age distributions reveal intriguing patterns. Master and Diploma of Business Administration programs show bimodal age distributions, suggesting they attract both early-career professionals and more experienced individuals. Other courses have unimodal age distributions, with Bachelor of Business Administration having the highest mode age at 40, while certificate courses attract younger professionals with mode ages around 30-31.</a:t>
            </a:r>
          </a:p>
          <a:p>
            <a:pPr marL="514350" indent="-514350">
              <a:buAutoNum type="arabicParenR"/>
            </a:pPr>
            <a:r>
              <a:rPr lang="en-US" sz="4200" b="0" dirty="0">
                <a:solidFill>
                  <a:srgbClr val="202C8F"/>
                </a:solidFill>
                <a:effectLst/>
              </a:rPr>
              <a:t>The relationship between GPA and age shows weak correlations across all courses, with r-scores ranging from -0.20 to 0.07. This indicates that age is not a strong predictor of academic performance. The slight variations in correlation direction and strength might reflect subtle differences in how age relates to GPA in different programs, but overall, other factors are likely more influential in determining academic success.</a:t>
            </a:r>
          </a:p>
          <a:p>
            <a:endParaRPr lang="en-SG" dirty="0"/>
          </a:p>
          <a:p>
            <a:endParaRPr lang="en-SG" dirty="0"/>
          </a:p>
        </p:txBody>
      </p:sp>
      <p:pic>
        <p:nvPicPr>
          <p:cNvPr id="7" name="Content Placeholder 6">
            <a:extLst>
              <a:ext uri="{FF2B5EF4-FFF2-40B4-BE49-F238E27FC236}">
                <a16:creationId xmlns:a16="http://schemas.microsoft.com/office/drawing/2014/main" id="{AE340CA9-1D86-62FC-1DEA-FF418F98CE07}"/>
              </a:ext>
            </a:extLst>
          </p:cNvPr>
          <p:cNvPicPr>
            <a:picLocks noGrp="1" noChangeAspect="1"/>
          </p:cNvPicPr>
          <p:nvPr>
            <p:ph idx="1"/>
          </p:nvPr>
        </p:nvPicPr>
        <p:blipFill>
          <a:blip r:embed="rId2"/>
          <a:stretch>
            <a:fillRect/>
          </a:stretch>
        </p:blipFill>
        <p:spPr>
          <a:xfrm>
            <a:off x="5183188" y="1538726"/>
            <a:ext cx="6316646" cy="3567086"/>
          </a:xfrm>
        </p:spPr>
      </p:pic>
    </p:spTree>
    <p:extLst>
      <p:ext uri="{BB962C8B-B14F-4D97-AF65-F5344CB8AC3E}">
        <p14:creationId xmlns:p14="http://schemas.microsoft.com/office/powerpoint/2010/main" val="48983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F924C-EAFC-7F03-3341-2C1002515BA3}"/>
              </a:ext>
            </a:extLst>
          </p:cNvPr>
          <p:cNvSpPr>
            <a:spLocks noGrp="1"/>
          </p:cNvSpPr>
          <p:nvPr>
            <p:ph type="title"/>
          </p:nvPr>
        </p:nvSpPr>
        <p:spPr/>
        <p:txBody>
          <a:bodyPr/>
          <a:lstStyle/>
          <a:p>
            <a:r>
              <a:rPr lang="en-SG" dirty="0"/>
              <a:t>Chart 3: Multivariate Analysis</a:t>
            </a:r>
          </a:p>
        </p:txBody>
      </p:sp>
      <p:sp>
        <p:nvSpPr>
          <p:cNvPr id="3" name="Slide Number Placeholder 2">
            <a:extLst>
              <a:ext uri="{FF2B5EF4-FFF2-40B4-BE49-F238E27FC236}">
                <a16:creationId xmlns:a16="http://schemas.microsoft.com/office/drawing/2014/main" id="{3DD907C1-3D4E-9B65-E45B-E17714B6F984}"/>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4" name="Text Placeholder 3">
            <a:extLst>
              <a:ext uri="{FF2B5EF4-FFF2-40B4-BE49-F238E27FC236}">
                <a16:creationId xmlns:a16="http://schemas.microsoft.com/office/drawing/2014/main" id="{3A6659CF-4014-2CA1-57E5-4B921B48E88F}"/>
              </a:ext>
            </a:extLst>
          </p:cNvPr>
          <p:cNvSpPr>
            <a:spLocks noGrp="1"/>
          </p:cNvSpPr>
          <p:nvPr>
            <p:ph type="body" sz="half" idx="2"/>
          </p:nvPr>
        </p:nvSpPr>
        <p:spPr/>
        <p:txBody>
          <a:bodyPr>
            <a:normAutofit/>
          </a:bodyPr>
          <a:lstStyle/>
          <a:p>
            <a:r>
              <a:rPr lang="en-SG" sz="1100" dirty="0"/>
              <a:t>Heatmap of GPA,  Age, Local, Gender, Time from last qualification, and Sponsored.</a:t>
            </a:r>
          </a:p>
          <a:p>
            <a:r>
              <a:rPr lang="en-SG" sz="1100" dirty="0"/>
              <a:t>Insights:</a:t>
            </a:r>
          </a:p>
          <a:p>
            <a:pPr marL="342900" indent="-342900">
              <a:buAutoNum type="arabicParenR"/>
            </a:pPr>
            <a:r>
              <a:rPr lang="en-US" sz="1100" b="0" dirty="0">
                <a:solidFill>
                  <a:srgbClr val="202C8F"/>
                </a:solidFill>
                <a:effectLst/>
              </a:rPr>
              <a:t>here we can see that time from last qualification has the largest correlation at (-0.62) which is a strong correlation GPA has weak negative correlations with local status (-0.11) and age (-0.078), but these are not strong enough to draw firm conclusions. And there is practically no correlation between GPA and sponsored status (0.00083), which is interesting given that sponsorship doesn't seem to impact academic performance</a:t>
            </a:r>
          </a:p>
          <a:p>
            <a:pPr marL="342900" indent="-342900">
              <a:buAutoNum type="arabicParenR"/>
            </a:pPr>
            <a:r>
              <a:rPr lang="en-US" sz="1100" b="0" dirty="0">
                <a:solidFill>
                  <a:srgbClr val="202C8F"/>
                </a:solidFill>
                <a:effectLst/>
              </a:rPr>
              <a:t> Local status has weak correlations with gender (0.16), time from last qualification (0.14), and sponsored status (-0.14).</a:t>
            </a:r>
          </a:p>
          <a:p>
            <a:pPr marL="342900" indent="-342900">
              <a:buAutoNum type="arabicParenR"/>
            </a:pPr>
            <a:r>
              <a:rPr lang="en-US" sz="1100" b="0" dirty="0">
                <a:solidFill>
                  <a:srgbClr val="202C8F"/>
                </a:solidFill>
                <a:effectLst/>
              </a:rPr>
              <a:t>Sponsored status shows very weak correlations across the board, with the strongest being a weak negative correlation with local status (-0.14).</a:t>
            </a:r>
          </a:p>
          <a:p>
            <a:endParaRPr lang="en-SG" sz="1200" dirty="0"/>
          </a:p>
        </p:txBody>
      </p:sp>
      <p:pic>
        <p:nvPicPr>
          <p:cNvPr id="7" name="Content Placeholder 6">
            <a:extLst>
              <a:ext uri="{FF2B5EF4-FFF2-40B4-BE49-F238E27FC236}">
                <a16:creationId xmlns:a16="http://schemas.microsoft.com/office/drawing/2014/main" id="{2829F0F1-A797-7522-DA39-01D5ACC0917E}"/>
              </a:ext>
            </a:extLst>
          </p:cNvPr>
          <p:cNvPicPr>
            <a:picLocks noGrp="1" noChangeAspect="1"/>
          </p:cNvPicPr>
          <p:nvPr>
            <p:ph idx="1"/>
          </p:nvPr>
        </p:nvPicPr>
        <p:blipFill>
          <a:blip r:embed="rId2"/>
          <a:stretch>
            <a:fillRect/>
          </a:stretch>
        </p:blipFill>
        <p:spPr>
          <a:xfrm>
            <a:off x="5183188" y="1327245"/>
            <a:ext cx="6242050" cy="3947923"/>
          </a:xfrm>
        </p:spPr>
      </p:pic>
    </p:spTree>
    <p:extLst>
      <p:ext uri="{BB962C8B-B14F-4D97-AF65-F5344CB8AC3E}">
        <p14:creationId xmlns:p14="http://schemas.microsoft.com/office/powerpoint/2010/main" val="2654607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EF8A-2544-477A-93DE-3E8D63B2EDB9}"/>
              </a:ext>
            </a:extLst>
          </p:cNvPr>
          <p:cNvSpPr>
            <a:spLocks noGrp="1"/>
          </p:cNvSpPr>
          <p:nvPr>
            <p:ph type="title"/>
          </p:nvPr>
        </p:nvSpPr>
        <p:spPr/>
        <p:txBody>
          <a:bodyPr/>
          <a:lstStyle/>
          <a:p>
            <a:r>
              <a:rPr lang="en-SG" dirty="0"/>
              <a:t>Recommendations</a:t>
            </a:r>
          </a:p>
        </p:txBody>
      </p:sp>
      <p:sp>
        <p:nvSpPr>
          <p:cNvPr id="3" name="Content Placeholder 2">
            <a:extLst>
              <a:ext uri="{FF2B5EF4-FFF2-40B4-BE49-F238E27FC236}">
                <a16:creationId xmlns:a16="http://schemas.microsoft.com/office/drawing/2014/main" id="{DAF2BE60-299D-0C3F-778B-8A4127EB7B33}"/>
              </a:ext>
            </a:extLst>
          </p:cNvPr>
          <p:cNvSpPr>
            <a:spLocks noGrp="1"/>
          </p:cNvSpPr>
          <p:nvPr>
            <p:ph idx="13"/>
          </p:nvPr>
        </p:nvSpPr>
        <p:spPr/>
        <p:txBody>
          <a:bodyPr>
            <a:normAutofit fontScale="85000" lnSpcReduction="20000"/>
          </a:bodyPr>
          <a:lstStyle/>
          <a:p>
            <a:r>
              <a:rPr lang="en-US" b="0" dirty="0">
                <a:solidFill>
                  <a:srgbClr val="202C8F"/>
                </a:solidFill>
                <a:effectLst/>
              </a:rPr>
              <a:t>Based on the strong negative correlation between GPA and time since last qualification, implement an "Academic Reintegration Program" for returning students. This should include refresher courses, tutoring, adult-focused study skills workshops, and regular advisor check-ins. This targeted support aims to help students readjust to academic life and improve their performance.</a:t>
            </a:r>
          </a:p>
          <a:p>
            <a:endParaRPr lang="en-US" b="0" dirty="0">
              <a:solidFill>
                <a:srgbClr val="202C8F"/>
              </a:solidFill>
              <a:effectLst/>
            </a:endParaRPr>
          </a:p>
          <a:p>
            <a:r>
              <a:rPr lang="en-US" b="0" dirty="0">
                <a:solidFill>
                  <a:srgbClr val="202C8F"/>
                </a:solidFill>
                <a:effectLst/>
              </a:rPr>
              <a:t>To address the counterintuitive finding of lower GPAs among those with higher qualifications, conduct a comprehensive review of advanced degree programs. Assess course content alignment, evaluate assessment methods, gather stakeholder feedback, and consider flexible learning structures. This approach seeks to tailor programs to diverse student needs and experiences, potentially enhancing academic outcomes</a:t>
            </a:r>
          </a:p>
          <a:p>
            <a:endParaRPr lang="en-SG" dirty="0"/>
          </a:p>
        </p:txBody>
      </p:sp>
      <p:sp>
        <p:nvSpPr>
          <p:cNvPr id="5" name="Slide Number Placeholder 4">
            <a:extLst>
              <a:ext uri="{FF2B5EF4-FFF2-40B4-BE49-F238E27FC236}">
                <a16:creationId xmlns:a16="http://schemas.microsoft.com/office/drawing/2014/main" id="{01A70753-D252-8DE2-228A-3C2980BE6B8B}"/>
              </a:ext>
            </a:extLst>
          </p:cNvPr>
          <p:cNvSpPr>
            <a:spLocks noGrp="1"/>
          </p:cNvSpPr>
          <p:nvPr>
            <p:ph type="sldNum" sz="quarter" idx="10"/>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1743436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5C55B-55CB-2E48-1D37-FB1D1CBFFCAD}"/>
              </a:ext>
            </a:extLst>
          </p:cNvPr>
          <p:cNvSpPr>
            <a:spLocks noGrp="1"/>
          </p:cNvSpPr>
          <p:nvPr>
            <p:ph type="ctrTitle"/>
          </p:nvPr>
        </p:nvSpPr>
        <p:spPr>
          <a:xfrm>
            <a:off x="914400" y="126768"/>
            <a:ext cx="5715000" cy="2727709"/>
          </a:xfrm>
        </p:spPr>
        <p:txBody>
          <a:bodyPr/>
          <a:lstStyle/>
          <a:p>
            <a:r>
              <a:rPr lang="en-SG" dirty="0"/>
              <a:t>Conclusion</a:t>
            </a:r>
          </a:p>
        </p:txBody>
      </p:sp>
      <p:sp>
        <p:nvSpPr>
          <p:cNvPr id="3" name="Subtitle 2">
            <a:extLst>
              <a:ext uri="{FF2B5EF4-FFF2-40B4-BE49-F238E27FC236}">
                <a16:creationId xmlns:a16="http://schemas.microsoft.com/office/drawing/2014/main" id="{C42FA65D-1E83-EDB8-3112-8396578FA8A8}"/>
              </a:ext>
            </a:extLst>
          </p:cNvPr>
          <p:cNvSpPr>
            <a:spLocks noGrp="1"/>
          </p:cNvSpPr>
          <p:nvPr>
            <p:ph type="subTitle" idx="1"/>
          </p:nvPr>
        </p:nvSpPr>
        <p:spPr>
          <a:xfrm>
            <a:off x="914400" y="2854477"/>
            <a:ext cx="6549655" cy="3532145"/>
          </a:xfrm>
        </p:spPr>
        <p:txBody>
          <a:bodyPr>
            <a:normAutofit/>
          </a:bodyPr>
          <a:lstStyle/>
          <a:p>
            <a:r>
              <a:rPr lang="en-US" b="0" dirty="0">
                <a:solidFill>
                  <a:srgbClr val="202C8F"/>
                </a:solidFill>
                <a:effectLst/>
              </a:rPr>
              <a:t>These findings provide a comprehensive view of academic performance factors, laying the groundwork for data-driven improvements in academic support and program design.</a:t>
            </a:r>
          </a:p>
          <a:p>
            <a:endParaRPr lang="en-SG" dirty="0"/>
          </a:p>
        </p:txBody>
      </p:sp>
    </p:spTree>
    <p:extLst>
      <p:ext uri="{BB962C8B-B14F-4D97-AF65-F5344CB8AC3E}">
        <p14:creationId xmlns:p14="http://schemas.microsoft.com/office/powerpoint/2010/main" val="1066784117"/>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openxmlformats.org/package/2006/metadata/core-properties"/>
    <ds:schemaRef ds:uri="http://schemas.microsoft.com/office/2006/documentManagement/types"/>
    <ds:schemaRef ds:uri="71af3243-3dd4-4a8d-8c0d-dd76da1f02a5"/>
    <ds:schemaRef ds:uri="http://schemas.microsoft.com/office/infopath/2007/PartnerControls"/>
    <ds:schemaRef ds:uri="230e9df3-be65-4c73-a93b-d1236ebd677e"/>
    <ds:schemaRef ds:uri="http://purl.org/dc/elements/1.1/"/>
    <ds:schemaRef ds:uri="16c05727-aa75-4e4a-9b5f-8a80a1165891"/>
    <ds:schemaRef ds:uri="http://purl.org/dc/dcmitype/"/>
    <ds:schemaRef ds:uri="http://schemas.microsoft.com/sharepoint/v3"/>
    <ds:schemaRef ds:uri="http://www.w3.org/XML/1998/namespace"/>
    <ds:schemaRef ds:uri="http://purl.org/dc/terms/"/>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{8E6812BD-A377-4D02-B1A4-6C2D0EBE2BE8}tf78438558_win32</Template>
  <TotalTime>57</TotalTime>
  <Words>947</Words>
  <Application>Microsoft Office PowerPoint</Application>
  <PresentationFormat>Widescreen</PresentationFormat>
  <Paragraphs>51</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Calibri</vt:lpstr>
      <vt:lpstr>Consolas</vt:lpstr>
      <vt:lpstr>Sabon Next LT</vt:lpstr>
      <vt:lpstr>Custom</vt:lpstr>
      <vt:lpstr>DAVI CA2 Seaborn  Objective: To identify how gpa is distributed and how it relates to other variables  Name: Isaac Low ID: p2342348</vt:lpstr>
      <vt:lpstr>agenda</vt:lpstr>
      <vt:lpstr>Nature of the dataset</vt:lpstr>
      <vt:lpstr>Data cleansing and wrangling </vt:lpstr>
      <vt:lpstr>Chart 1: Univariate Analysis</vt:lpstr>
      <vt:lpstr>Chart 2: bivariate Analysis</vt:lpstr>
      <vt:lpstr>Chart 3: Multivariate Analysis</vt:lpstr>
      <vt:lpstr>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Isaac Low</dc:creator>
  <cp:lastModifiedBy>Isaac Low</cp:lastModifiedBy>
  <cp:revision>1</cp:revision>
  <dcterms:created xsi:type="dcterms:W3CDTF">2024-07-14T21:09:03Z</dcterms:created>
  <dcterms:modified xsi:type="dcterms:W3CDTF">2024-07-14T22:06:54Z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