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13" r:id="rId7"/>
    <p:sldId id="314" r:id="rId8"/>
    <p:sldId id="316" r:id="rId9"/>
    <p:sldId id="317" r:id="rId10"/>
    <p:sldId id="318" r:id="rId11"/>
    <p:sldId id="319"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5388" autoAdjust="0"/>
  </p:normalViewPr>
  <p:slideViewPr>
    <p:cSldViewPr snapToGrid="0" snapToObjects="1">
      <p:cViewPr varScale="1">
        <p:scale>
          <a:sx n="90" d="100"/>
          <a:sy n="90" d="100"/>
        </p:scale>
        <p:origin x="84" y="9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Low" userId="add8372a244d3293" providerId="LiveId" clId="{B82DFB0B-B912-4C4B-A369-221EA97D0729}"/>
    <pc:docChg chg="custSel modSld">
      <pc:chgData name="Isaac Low" userId="add8372a244d3293" providerId="LiveId" clId="{B82DFB0B-B912-4C4B-A369-221EA97D0729}" dt="2024-08-05T13:40:25.425" v="19" actId="20577"/>
      <pc:docMkLst>
        <pc:docMk/>
      </pc:docMkLst>
      <pc:sldChg chg="modSp mod">
        <pc:chgData name="Isaac Low" userId="add8372a244d3293" providerId="LiveId" clId="{B82DFB0B-B912-4C4B-A369-221EA97D0729}" dt="2024-08-05T13:31:27.905" v="0" actId="313"/>
        <pc:sldMkLst>
          <pc:docMk/>
          <pc:sldMk cId="698074530" sldId="317"/>
        </pc:sldMkLst>
        <pc:spChg chg="mod">
          <ac:chgData name="Isaac Low" userId="add8372a244d3293" providerId="LiveId" clId="{B82DFB0B-B912-4C4B-A369-221EA97D0729}" dt="2024-08-05T13:31:27.905" v="0" actId="313"/>
          <ac:spMkLst>
            <pc:docMk/>
            <pc:sldMk cId="698074530" sldId="317"/>
            <ac:spMk id="4" creationId="{6A533BF0-73FD-833D-3E81-58F52D85453D}"/>
          </ac:spMkLst>
        </pc:spChg>
      </pc:sldChg>
      <pc:sldChg chg="modSp mod">
        <pc:chgData name="Isaac Low" userId="add8372a244d3293" providerId="LiveId" clId="{B82DFB0B-B912-4C4B-A369-221EA97D0729}" dt="2024-08-05T13:40:25.425" v="19" actId="20577"/>
        <pc:sldMkLst>
          <pc:docMk/>
          <pc:sldMk cId="2610416421" sldId="319"/>
        </pc:sldMkLst>
        <pc:spChg chg="mod">
          <ac:chgData name="Isaac Low" userId="add8372a244d3293" providerId="LiveId" clId="{B82DFB0B-B912-4C4B-A369-221EA97D0729}" dt="2024-08-05T13:40:25.425" v="19" actId="20577"/>
          <ac:spMkLst>
            <pc:docMk/>
            <pc:sldMk cId="2610416421" sldId="319"/>
            <ac:spMk id="2" creationId="{2FEEA4E3-6E47-E810-071F-3E97470BB0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DAVI CA2</a:t>
            </a:r>
            <a:br>
              <a:rPr lang="en-US" dirty="0"/>
            </a:br>
            <a:r>
              <a:rPr lang="en-US" dirty="0" err="1"/>
              <a:t>Plotly</a:t>
            </a:r>
            <a:br>
              <a:rPr lang="en-US" dirty="0"/>
            </a:br>
            <a:br>
              <a:rPr lang="en-US" dirty="0"/>
            </a:br>
            <a:r>
              <a:rPr lang="en-US" sz="1800" b="0" dirty="0">
                <a:solidFill>
                  <a:srgbClr val="202C8F"/>
                </a:solidFill>
                <a:effectLst/>
              </a:rPr>
              <a:t>Objective: To understand the student population well and gain a deeper understanding of the demographics</a:t>
            </a:r>
            <a:br>
              <a:rPr lang="en-US" sz="1800" b="0" dirty="0">
                <a:solidFill>
                  <a:srgbClr val="202C8F"/>
                </a:solidFill>
                <a:effectLst/>
              </a:rPr>
            </a:br>
            <a:br>
              <a:rPr lang="en-US" sz="1800" b="0" dirty="0">
                <a:solidFill>
                  <a:srgbClr val="202C8F"/>
                </a:solidFill>
                <a:effectLst/>
              </a:rPr>
            </a:br>
            <a:r>
              <a:rPr lang="en-US" sz="2800" dirty="0"/>
              <a:t>Name: Isaac Low</a:t>
            </a:r>
            <a:br>
              <a:rPr lang="en-US" sz="2800" dirty="0"/>
            </a:br>
            <a:r>
              <a:rPr lang="en-US" sz="2800" dirty="0"/>
              <a:t>ID: p2342348</a:t>
            </a:r>
            <a:br>
              <a:rPr lang="en-US" b="0" dirty="0">
                <a:solidFill>
                  <a:srgbClr val="202C8F"/>
                </a:solidFill>
                <a:effectLst/>
                <a:highlight>
                  <a:srgbClr val="1E1E1E"/>
                </a:highlight>
                <a:latin typeface="Consolas" panose="020B0609020204030204" pitchFamily="49" charset="0"/>
              </a:rPr>
            </a:br>
            <a:endParaRPr lang="en-US" dirty="0">
              <a:solidFill>
                <a:srgbClr val="202C8F"/>
              </a:solidFill>
            </a:endParaRP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Nature of the dataset</a:t>
            </a:r>
          </a:p>
          <a:p>
            <a:r>
              <a:rPr lang="en-US" dirty="0"/>
              <a:t>Data cleansing and wrangling</a:t>
            </a:r>
          </a:p>
          <a:p>
            <a:r>
              <a:rPr lang="en-US" dirty="0"/>
              <a:t>Charts</a:t>
            </a:r>
          </a:p>
          <a:p>
            <a:r>
              <a:rPr lang="en-US" dirty="0"/>
              <a:t>Insights</a:t>
            </a:r>
          </a:p>
          <a:p>
            <a:r>
              <a:rPr lang="en-US" dirty="0"/>
              <a:t>Conclusion and recommendation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F009-7E64-F07A-6132-A11AF615BC45}"/>
              </a:ext>
            </a:extLst>
          </p:cNvPr>
          <p:cNvSpPr>
            <a:spLocks noGrp="1"/>
          </p:cNvSpPr>
          <p:nvPr>
            <p:ph type="title"/>
          </p:nvPr>
        </p:nvSpPr>
        <p:spPr>
          <a:xfrm>
            <a:off x="1546589" y="-52156"/>
            <a:ext cx="9879437" cy="980844"/>
          </a:xfrm>
        </p:spPr>
        <p:txBody>
          <a:bodyPr/>
          <a:lstStyle/>
          <a:p>
            <a:r>
              <a:rPr lang="en-SG" dirty="0"/>
              <a:t>Nature of dataset</a:t>
            </a:r>
          </a:p>
        </p:txBody>
      </p:sp>
      <p:pic>
        <p:nvPicPr>
          <p:cNvPr id="7" name="Content Placeholder 6" descr="A screenshot of a computer screen&#10;&#10;Description automatically generated">
            <a:extLst>
              <a:ext uri="{FF2B5EF4-FFF2-40B4-BE49-F238E27FC236}">
                <a16:creationId xmlns:a16="http://schemas.microsoft.com/office/drawing/2014/main" id="{1A404C22-9AE3-6DA8-BE95-888048BAB854}"/>
              </a:ext>
            </a:extLst>
          </p:cNvPr>
          <p:cNvPicPr>
            <a:picLocks noGrp="1" noChangeAspect="1"/>
          </p:cNvPicPr>
          <p:nvPr>
            <p:ph sz="half" idx="1"/>
          </p:nvPr>
        </p:nvPicPr>
        <p:blipFill>
          <a:blip r:embed="rId2"/>
          <a:stretch>
            <a:fillRect/>
          </a:stretch>
        </p:blipFill>
        <p:spPr>
          <a:xfrm>
            <a:off x="1139132" y="1715349"/>
            <a:ext cx="2986513" cy="3721100"/>
          </a:xfrm>
        </p:spPr>
      </p:pic>
      <p:sp>
        <p:nvSpPr>
          <p:cNvPr id="5" name="Slide Number Placeholder 4">
            <a:extLst>
              <a:ext uri="{FF2B5EF4-FFF2-40B4-BE49-F238E27FC236}">
                <a16:creationId xmlns:a16="http://schemas.microsoft.com/office/drawing/2014/main" id="{A0DD4F65-7B47-1305-4257-AB9E6A7962C1}"/>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9" name="Picture 8" descr="A computer screen shot of a program&#10;&#10;Description automatically generated">
            <a:extLst>
              <a:ext uri="{FF2B5EF4-FFF2-40B4-BE49-F238E27FC236}">
                <a16:creationId xmlns:a16="http://schemas.microsoft.com/office/drawing/2014/main" id="{1819B8D2-0F52-B37F-9A8D-D3EA3A69691F}"/>
              </a:ext>
            </a:extLst>
          </p:cNvPr>
          <p:cNvPicPr>
            <a:picLocks noChangeAspect="1"/>
          </p:cNvPicPr>
          <p:nvPr/>
        </p:nvPicPr>
        <p:blipFill>
          <a:blip r:embed="rId3"/>
          <a:stretch>
            <a:fillRect/>
          </a:stretch>
        </p:blipFill>
        <p:spPr>
          <a:xfrm>
            <a:off x="4213894" y="1693751"/>
            <a:ext cx="3764212" cy="3817155"/>
          </a:xfrm>
          <a:prstGeom prst="rect">
            <a:avLst/>
          </a:prstGeom>
        </p:spPr>
      </p:pic>
      <p:sp>
        <p:nvSpPr>
          <p:cNvPr id="10" name="TextBox 9">
            <a:extLst>
              <a:ext uri="{FF2B5EF4-FFF2-40B4-BE49-F238E27FC236}">
                <a16:creationId xmlns:a16="http://schemas.microsoft.com/office/drawing/2014/main" id="{02AD8112-3CD5-0E72-393E-3114F0D85DC0}"/>
              </a:ext>
            </a:extLst>
          </p:cNvPr>
          <p:cNvSpPr txBox="1"/>
          <p:nvPr/>
        </p:nvSpPr>
        <p:spPr>
          <a:xfrm>
            <a:off x="8647814" y="1637414"/>
            <a:ext cx="3048000" cy="2585323"/>
          </a:xfrm>
          <a:prstGeom prst="rect">
            <a:avLst/>
          </a:prstGeom>
          <a:noFill/>
        </p:spPr>
        <p:txBody>
          <a:bodyPr wrap="square" rtlCol="0">
            <a:spAutoFit/>
          </a:bodyPr>
          <a:lstStyle/>
          <a:p>
            <a:r>
              <a:rPr lang="en-SG" dirty="0"/>
              <a:t>The data is generally the same as the seaborn assignment and is already cleaned with no missing values. However, as an effect of converting to csv and back, the datetime columns have been converted to object, lets fix that.</a:t>
            </a:r>
          </a:p>
        </p:txBody>
      </p:sp>
    </p:spTree>
    <p:extLst>
      <p:ext uri="{BB962C8B-B14F-4D97-AF65-F5344CB8AC3E}">
        <p14:creationId xmlns:p14="http://schemas.microsoft.com/office/powerpoint/2010/main" val="162259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DC43-2D4E-500F-65A7-59E3DD36A611}"/>
              </a:ext>
            </a:extLst>
          </p:cNvPr>
          <p:cNvSpPr>
            <a:spLocks noGrp="1"/>
          </p:cNvSpPr>
          <p:nvPr>
            <p:ph type="title"/>
          </p:nvPr>
        </p:nvSpPr>
        <p:spPr>
          <a:xfrm>
            <a:off x="1553610" y="108369"/>
            <a:ext cx="9879437" cy="980844"/>
          </a:xfrm>
        </p:spPr>
        <p:txBody>
          <a:bodyPr/>
          <a:lstStyle/>
          <a:p>
            <a:r>
              <a:rPr lang="en-SG" dirty="0"/>
              <a:t>Data wrangling and cleansing</a:t>
            </a:r>
          </a:p>
        </p:txBody>
      </p:sp>
      <p:sp>
        <p:nvSpPr>
          <p:cNvPr id="3" name="Text Placeholder 2">
            <a:extLst>
              <a:ext uri="{FF2B5EF4-FFF2-40B4-BE49-F238E27FC236}">
                <a16:creationId xmlns:a16="http://schemas.microsoft.com/office/drawing/2014/main" id="{035F3CC1-9360-A27F-0CD6-4B85C51042F6}"/>
              </a:ext>
            </a:extLst>
          </p:cNvPr>
          <p:cNvSpPr>
            <a:spLocks noGrp="1"/>
          </p:cNvSpPr>
          <p:nvPr>
            <p:ph type="body" sz="quarter" idx="13"/>
          </p:nvPr>
        </p:nvSpPr>
        <p:spPr>
          <a:xfrm>
            <a:off x="7383220" y="1877884"/>
            <a:ext cx="2975217" cy="3704266"/>
          </a:xfrm>
        </p:spPr>
        <p:txBody>
          <a:bodyPr/>
          <a:lstStyle/>
          <a:p>
            <a:r>
              <a:rPr lang="en-SG" dirty="0"/>
              <a:t>In the previous assignment, I encoded the local, gender and sponsored columns for a specific task, so I am going to unencode it. I am also going to turn the datetime columns back into datetime format, and also derive an age range column to use later. In the previous part I didn’t notice that some PRs were labelled as locals so I changed that here.</a:t>
            </a:r>
          </a:p>
        </p:txBody>
      </p:sp>
      <p:sp>
        <p:nvSpPr>
          <p:cNvPr id="5" name="Slide Number Placeholder 4">
            <a:extLst>
              <a:ext uri="{FF2B5EF4-FFF2-40B4-BE49-F238E27FC236}">
                <a16:creationId xmlns:a16="http://schemas.microsoft.com/office/drawing/2014/main" id="{7F5C7C15-B019-B25F-C8DA-9C2F1096A3F8}"/>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11" name="Content Placeholder 10" descr="A screenshot of a computer program&#10;&#10;Description automatically generated">
            <a:extLst>
              <a:ext uri="{FF2B5EF4-FFF2-40B4-BE49-F238E27FC236}">
                <a16:creationId xmlns:a16="http://schemas.microsoft.com/office/drawing/2014/main" id="{7CE82D6B-EBF3-8B4B-7597-30188CFF9C43}"/>
              </a:ext>
            </a:extLst>
          </p:cNvPr>
          <p:cNvPicPr>
            <a:picLocks noGrp="1" noChangeAspect="1"/>
          </p:cNvPicPr>
          <p:nvPr>
            <p:ph sz="half" idx="1"/>
          </p:nvPr>
        </p:nvPicPr>
        <p:blipFill>
          <a:blip r:embed="rId2"/>
          <a:stretch>
            <a:fillRect/>
          </a:stretch>
        </p:blipFill>
        <p:spPr>
          <a:xfrm>
            <a:off x="430877" y="1877884"/>
            <a:ext cx="6345237" cy="3177529"/>
          </a:xfrm>
        </p:spPr>
      </p:pic>
    </p:spTree>
    <p:extLst>
      <p:ext uri="{BB962C8B-B14F-4D97-AF65-F5344CB8AC3E}">
        <p14:creationId xmlns:p14="http://schemas.microsoft.com/office/powerpoint/2010/main" val="291464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4854-E20E-3728-2C82-9A62C294CC3D}"/>
              </a:ext>
            </a:extLst>
          </p:cNvPr>
          <p:cNvSpPr>
            <a:spLocks noGrp="1"/>
          </p:cNvSpPr>
          <p:nvPr>
            <p:ph type="title"/>
          </p:nvPr>
        </p:nvSpPr>
        <p:spPr/>
        <p:txBody>
          <a:bodyPr/>
          <a:lstStyle/>
          <a:p>
            <a:r>
              <a:rPr lang="en-SG" dirty="0"/>
              <a:t>Chart 1: box plot </a:t>
            </a:r>
          </a:p>
        </p:txBody>
      </p:sp>
      <p:sp>
        <p:nvSpPr>
          <p:cNvPr id="3" name="Slide Number Placeholder 2">
            <a:extLst>
              <a:ext uri="{FF2B5EF4-FFF2-40B4-BE49-F238E27FC236}">
                <a16:creationId xmlns:a16="http://schemas.microsoft.com/office/drawing/2014/main" id="{13F203D6-D26E-0D6C-733B-5D2A7B9C8019}"/>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4" name="Text Placeholder 3">
            <a:extLst>
              <a:ext uri="{FF2B5EF4-FFF2-40B4-BE49-F238E27FC236}">
                <a16:creationId xmlns:a16="http://schemas.microsoft.com/office/drawing/2014/main" id="{6A533BF0-73FD-833D-3E81-58F52D85453D}"/>
              </a:ext>
            </a:extLst>
          </p:cNvPr>
          <p:cNvSpPr>
            <a:spLocks noGrp="1"/>
          </p:cNvSpPr>
          <p:nvPr>
            <p:ph type="body" sz="half" idx="2"/>
          </p:nvPr>
        </p:nvSpPr>
        <p:spPr/>
        <p:txBody>
          <a:bodyPr>
            <a:normAutofit fontScale="92500" lnSpcReduction="20000"/>
          </a:bodyPr>
          <a:lstStyle/>
          <a:p>
            <a:r>
              <a:rPr lang="en-SG" dirty="0"/>
              <a:t>Insights:</a:t>
            </a:r>
          </a:p>
          <a:p>
            <a:r>
              <a:rPr lang="en-SG" dirty="0"/>
              <a:t>We can see that for local students, the highest qualification with the lowest median age is degree and the course of study with the highest median age is diploma</a:t>
            </a:r>
          </a:p>
          <a:p>
            <a:r>
              <a:rPr lang="en-SG" dirty="0"/>
              <a:t>For non-local students, the highest qualification with the lowest age is the certificate, and the highest qualification with the highest age is the masters.</a:t>
            </a:r>
          </a:p>
          <a:p>
            <a:r>
              <a:rPr lang="en-SG" dirty="0"/>
              <a:t>For non locals, the distribution is pretty intuitive, with higher qualifications being higher in age while for local students not so much. This suggests that for foreign students, they may be required to get a local certificate to work in Singapore hence they enrol in this educational institute, while for local students, they just want to upskill themselves leading to such a distribution.</a:t>
            </a:r>
          </a:p>
        </p:txBody>
      </p:sp>
      <p:pic>
        <p:nvPicPr>
          <p:cNvPr id="7" name="Content Placeholder 6" descr="A screenshot of a graph&#10;&#10;Description automatically generated">
            <a:extLst>
              <a:ext uri="{FF2B5EF4-FFF2-40B4-BE49-F238E27FC236}">
                <a16:creationId xmlns:a16="http://schemas.microsoft.com/office/drawing/2014/main" id="{B2C7D6A5-21CA-B2A6-125F-8A7D39965A55}"/>
              </a:ext>
            </a:extLst>
          </p:cNvPr>
          <p:cNvPicPr>
            <a:picLocks noGrp="1" noChangeAspect="1"/>
          </p:cNvPicPr>
          <p:nvPr>
            <p:ph idx="1"/>
          </p:nvPr>
        </p:nvPicPr>
        <p:blipFill rotWithShape="1">
          <a:blip r:embed="rId2"/>
          <a:srcRect l="883"/>
          <a:stretch/>
        </p:blipFill>
        <p:spPr>
          <a:xfrm>
            <a:off x="5238306" y="2196752"/>
            <a:ext cx="6186931" cy="2208908"/>
          </a:xfrm>
        </p:spPr>
      </p:pic>
    </p:spTree>
    <p:extLst>
      <p:ext uri="{BB962C8B-B14F-4D97-AF65-F5344CB8AC3E}">
        <p14:creationId xmlns:p14="http://schemas.microsoft.com/office/powerpoint/2010/main" val="87736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4854-E20E-3728-2C82-9A62C294CC3D}"/>
              </a:ext>
            </a:extLst>
          </p:cNvPr>
          <p:cNvSpPr>
            <a:spLocks noGrp="1"/>
          </p:cNvSpPr>
          <p:nvPr>
            <p:ph type="title"/>
          </p:nvPr>
        </p:nvSpPr>
        <p:spPr/>
        <p:txBody>
          <a:bodyPr/>
          <a:lstStyle/>
          <a:p>
            <a:r>
              <a:rPr lang="en-SG" dirty="0"/>
              <a:t>Chart 2: Sunburst Chart</a:t>
            </a:r>
          </a:p>
        </p:txBody>
      </p:sp>
      <p:sp>
        <p:nvSpPr>
          <p:cNvPr id="3" name="Slide Number Placeholder 2">
            <a:extLst>
              <a:ext uri="{FF2B5EF4-FFF2-40B4-BE49-F238E27FC236}">
                <a16:creationId xmlns:a16="http://schemas.microsoft.com/office/drawing/2014/main" id="{13F203D6-D26E-0D6C-733B-5D2A7B9C8019}"/>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ext Placeholder 3">
            <a:extLst>
              <a:ext uri="{FF2B5EF4-FFF2-40B4-BE49-F238E27FC236}">
                <a16:creationId xmlns:a16="http://schemas.microsoft.com/office/drawing/2014/main" id="{6A533BF0-73FD-833D-3E81-58F52D85453D}"/>
              </a:ext>
            </a:extLst>
          </p:cNvPr>
          <p:cNvSpPr>
            <a:spLocks noGrp="1"/>
          </p:cNvSpPr>
          <p:nvPr>
            <p:ph type="body" sz="half" idx="2"/>
          </p:nvPr>
        </p:nvSpPr>
        <p:spPr/>
        <p:txBody>
          <a:bodyPr>
            <a:normAutofit lnSpcReduction="10000"/>
          </a:bodyPr>
          <a:lstStyle/>
          <a:p>
            <a:r>
              <a:rPr lang="en-SG" dirty="0"/>
              <a:t>Insights:</a:t>
            </a:r>
          </a:p>
          <a:p>
            <a:r>
              <a:rPr lang="en-SG" dirty="0"/>
              <a:t>Through this sunburst chart we can see the proportion of local and overseas students, the proportion of overseas students from each country and the proportion of males to females.</a:t>
            </a:r>
          </a:p>
          <a:p>
            <a:r>
              <a:rPr lang="en-SG" dirty="0"/>
              <a:t>We can see that the population is overwhelmingly female at 88%, and mostly comprised of local students.</a:t>
            </a:r>
          </a:p>
          <a:p>
            <a:r>
              <a:rPr lang="en-SG" dirty="0"/>
              <a:t>We can also see that there are many nationalities for the different female students but for the males, only Singaporean and one Malaysian PR, suggesting an unbalanced demographic</a:t>
            </a:r>
          </a:p>
        </p:txBody>
      </p:sp>
      <p:pic>
        <p:nvPicPr>
          <p:cNvPr id="9" name="Content Placeholder 8" descr="A diagram of a pie chart&#10;&#10;Description automatically generated">
            <a:extLst>
              <a:ext uri="{FF2B5EF4-FFF2-40B4-BE49-F238E27FC236}">
                <a16:creationId xmlns:a16="http://schemas.microsoft.com/office/drawing/2014/main" id="{D31BB0F4-F1AD-42AD-0065-43C629C76281}"/>
              </a:ext>
            </a:extLst>
          </p:cNvPr>
          <p:cNvPicPr>
            <a:picLocks noGrp="1" noChangeAspect="1"/>
          </p:cNvPicPr>
          <p:nvPr>
            <p:ph idx="1"/>
          </p:nvPr>
        </p:nvPicPr>
        <p:blipFill>
          <a:blip r:embed="rId2"/>
          <a:stretch>
            <a:fillRect/>
          </a:stretch>
        </p:blipFill>
        <p:spPr>
          <a:xfrm>
            <a:off x="5183188" y="2185669"/>
            <a:ext cx="6242050" cy="2231074"/>
          </a:xfrm>
        </p:spPr>
      </p:pic>
    </p:spTree>
    <p:extLst>
      <p:ext uri="{BB962C8B-B14F-4D97-AF65-F5344CB8AC3E}">
        <p14:creationId xmlns:p14="http://schemas.microsoft.com/office/powerpoint/2010/main" val="69807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4854-E20E-3728-2C82-9A62C294CC3D}"/>
              </a:ext>
            </a:extLst>
          </p:cNvPr>
          <p:cNvSpPr>
            <a:spLocks noGrp="1"/>
          </p:cNvSpPr>
          <p:nvPr>
            <p:ph type="title"/>
          </p:nvPr>
        </p:nvSpPr>
        <p:spPr/>
        <p:txBody>
          <a:bodyPr/>
          <a:lstStyle/>
          <a:p>
            <a:r>
              <a:rPr lang="en-SG" dirty="0"/>
              <a:t>Chart 3: </a:t>
            </a:r>
            <a:r>
              <a:rPr lang="en-SG" dirty="0" err="1"/>
              <a:t>Plotly</a:t>
            </a:r>
            <a:r>
              <a:rPr lang="en-SG" dirty="0"/>
              <a:t> dash Bar chart</a:t>
            </a:r>
          </a:p>
        </p:txBody>
      </p:sp>
      <p:sp>
        <p:nvSpPr>
          <p:cNvPr id="3" name="Slide Number Placeholder 2">
            <a:extLst>
              <a:ext uri="{FF2B5EF4-FFF2-40B4-BE49-F238E27FC236}">
                <a16:creationId xmlns:a16="http://schemas.microsoft.com/office/drawing/2014/main" id="{13F203D6-D26E-0D6C-733B-5D2A7B9C8019}"/>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4" name="Text Placeholder 3">
            <a:extLst>
              <a:ext uri="{FF2B5EF4-FFF2-40B4-BE49-F238E27FC236}">
                <a16:creationId xmlns:a16="http://schemas.microsoft.com/office/drawing/2014/main" id="{6A533BF0-73FD-833D-3E81-58F52D85453D}"/>
              </a:ext>
            </a:extLst>
          </p:cNvPr>
          <p:cNvSpPr>
            <a:spLocks noGrp="1"/>
          </p:cNvSpPr>
          <p:nvPr>
            <p:ph type="body" sz="half" idx="2"/>
          </p:nvPr>
        </p:nvSpPr>
        <p:spPr/>
        <p:txBody>
          <a:bodyPr>
            <a:normAutofit fontScale="92500"/>
          </a:bodyPr>
          <a:lstStyle/>
          <a:p>
            <a:r>
              <a:rPr lang="en-SG" dirty="0">
                <a:solidFill>
                  <a:srgbClr val="202C8F"/>
                </a:solidFill>
              </a:rPr>
              <a:t>Shows </a:t>
            </a:r>
            <a:r>
              <a:rPr lang="en-US" i="0" dirty="0">
                <a:solidFill>
                  <a:srgbClr val="202C8F"/>
                </a:solidFill>
                <a:effectLst/>
              </a:rPr>
              <a:t>Average GPA by Highest Qualification and Age Range</a:t>
            </a:r>
          </a:p>
          <a:p>
            <a:endParaRPr lang="en-SG" dirty="0"/>
          </a:p>
          <a:p>
            <a:r>
              <a:rPr lang="en-SG" dirty="0"/>
              <a:t>Insights: we can see that the highest qualification that produces the highest GPA is the post graduate degree is the postgraduate diploma, and the one that produces the lowest GPA is the Graduate diploma.</a:t>
            </a:r>
          </a:p>
          <a:p>
            <a:r>
              <a:rPr lang="en-SG" dirty="0"/>
              <a:t>Through using the sliders and the checkboxes,  we can isolate particular groups within the dataset and gain more insights through that.</a:t>
            </a:r>
          </a:p>
          <a:p>
            <a:r>
              <a:rPr lang="en-SG" dirty="0"/>
              <a:t>Some highest qualifications do have low populations, causing the average to be skewed</a:t>
            </a:r>
          </a:p>
          <a:p>
            <a:endParaRPr lang="en-SG" dirty="0"/>
          </a:p>
        </p:txBody>
      </p:sp>
      <p:pic>
        <p:nvPicPr>
          <p:cNvPr id="8" name="Content Placeholder 7" descr="A graph of different colored rectangular shapes&#10;&#10;Description automatically generated">
            <a:extLst>
              <a:ext uri="{FF2B5EF4-FFF2-40B4-BE49-F238E27FC236}">
                <a16:creationId xmlns:a16="http://schemas.microsoft.com/office/drawing/2014/main" id="{D6B1F347-2565-4768-8D09-7AD723C68BCB}"/>
              </a:ext>
            </a:extLst>
          </p:cNvPr>
          <p:cNvPicPr>
            <a:picLocks noGrp="1" noChangeAspect="1"/>
          </p:cNvPicPr>
          <p:nvPr>
            <p:ph idx="1"/>
          </p:nvPr>
        </p:nvPicPr>
        <p:blipFill>
          <a:blip r:embed="rId2"/>
          <a:stretch>
            <a:fillRect/>
          </a:stretch>
        </p:blipFill>
        <p:spPr>
          <a:xfrm>
            <a:off x="5183188" y="1963624"/>
            <a:ext cx="6242050" cy="2675164"/>
          </a:xfrm>
        </p:spPr>
      </p:pic>
    </p:spTree>
    <p:extLst>
      <p:ext uri="{BB962C8B-B14F-4D97-AF65-F5344CB8AC3E}">
        <p14:creationId xmlns:p14="http://schemas.microsoft.com/office/powerpoint/2010/main" val="64623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A4E3-6E47-E810-071F-3E97470BB0C7}"/>
              </a:ext>
            </a:extLst>
          </p:cNvPr>
          <p:cNvSpPr>
            <a:spLocks noGrp="1"/>
          </p:cNvSpPr>
          <p:nvPr>
            <p:ph type="title"/>
          </p:nvPr>
        </p:nvSpPr>
        <p:spPr/>
        <p:txBody>
          <a:bodyPr/>
          <a:lstStyle/>
          <a:p>
            <a:r>
              <a:rPr lang="en-SG" dirty="0"/>
              <a:t>Conclusion </a:t>
            </a:r>
            <a:r>
              <a:rPr lang="en-SG"/>
              <a:t>and Recommendation</a:t>
            </a:r>
            <a:endParaRPr lang="en-SG" dirty="0"/>
          </a:p>
        </p:txBody>
      </p:sp>
      <p:sp>
        <p:nvSpPr>
          <p:cNvPr id="3" name="Text Placeholder 2">
            <a:extLst>
              <a:ext uri="{FF2B5EF4-FFF2-40B4-BE49-F238E27FC236}">
                <a16:creationId xmlns:a16="http://schemas.microsoft.com/office/drawing/2014/main" id="{9EA3B7E5-F562-7A55-897E-23570616288C}"/>
              </a:ext>
            </a:extLst>
          </p:cNvPr>
          <p:cNvSpPr>
            <a:spLocks noGrp="1"/>
          </p:cNvSpPr>
          <p:nvPr>
            <p:ph type="body" sz="quarter" idx="13"/>
          </p:nvPr>
        </p:nvSpPr>
        <p:spPr>
          <a:xfrm>
            <a:off x="1550564" y="2331958"/>
            <a:ext cx="9982217" cy="3704266"/>
          </a:xfrm>
        </p:spPr>
        <p:txBody>
          <a:bodyPr/>
          <a:lstStyle/>
          <a:p>
            <a:r>
              <a:rPr lang="en-SG" dirty="0"/>
              <a:t>The plots show a very diverse and varied pool of students, however the students are overwhelmingly female and local. This issue in demographics may lead to less diverse thoughts and ideals which may not be positive for the Singaporean workforce. The higher median ages across the board also suggests that this institute is attracting students who are trying to upskill or try a mid career switch which is a very positive thing for the economy. However, for the bar chart, the fact that people who took masters are having a lower average </a:t>
            </a:r>
            <a:r>
              <a:rPr lang="en-SG" dirty="0" err="1"/>
              <a:t>gpa</a:t>
            </a:r>
            <a:r>
              <a:rPr lang="en-SG" dirty="0"/>
              <a:t> than other lower qualifications may be an issue as it could point toward a syllabus that is not good, given that the supposedly higher educated population is suffering in terms of score.</a:t>
            </a:r>
          </a:p>
          <a:p>
            <a:r>
              <a:rPr lang="en-SG" dirty="0"/>
              <a:t>A suggestion would be to increase the diversity of the student pool and even out the gender ratios as this over emphasis on female admissions may cause some inequality concerns. Another would be to look at the syllabus to ensure that the course work is consistent and up to date due to the issue that the higher qualified population is doing worse</a:t>
            </a:r>
          </a:p>
        </p:txBody>
      </p:sp>
      <p:sp>
        <p:nvSpPr>
          <p:cNvPr id="5" name="Slide Number Placeholder 4">
            <a:extLst>
              <a:ext uri="{FF2B5EF4-FFF2-40B4-BE49-F238E27FC236}">
                <a16:creationId xmlns:a16="http://schemas.microsoft.com/office/drawing/2014/main" id="{E7484978-9B65-5A2C-0633-FC82D2AFAB2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61041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{8E6812BD-A377-4D02-B1A4-6C2D0EBE2BE8}tf78438558_win32</Template>
  <TotalTime>294</TotalTime>
  <Words>690</Words>
  <Application>Microsoft Office PowerPoint</Application>
  <PresentationFormat>Widescreen</PresentationFormat>
  <Paragraphs>38</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Consolas</vt:lpstr>
      <vt:lpstr>Sabon Next LT</vt:lpstr>
      <vt:lpstr>Custom</vt:lpstr>
      <vt:lpstr>DAVI CA2 Plotly  Objective: To understand the student population well and gain a deeper understanding of the demographics  Name: Isaac Low ID: p2342348 </vt:lpstr>
      <vt:lpstr>agenda</vt:lpstr>
      <vt:lpstr>Nature of dataset</vt:lpstr>
      <vt:lpstr>Data wrangling and cleansing</vt:lpstr>
      <vt:lpstr>Chart 1: box plot </vt:lpstr>
      <vt:lpstr>Chart 2: Sunburst Chart</vt:lpstr>
      <vt:lpstr>Chart 3: Plotly dash Bar chart</vt:lpstr>
      <vt:lpstr>Conclusion and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Isaac Low</dc:creator>
  <cp:lastModifiedBy>Isaac Low</cp:lastModifiedBy>
  <cp:revision>1</cp:revision>
  <dcterms:created xsi:type="dcterms:W3CDTF">2024-08-02T11:18:43Z</dcterms:created>
  <dcterms:modified xsi:type="dcterms:W3CDTF">2024-08-05T13:40:28Z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