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8" r:id="rId6"/>
    <p:sldId id="269" r:id="rId7"/>
    <p:sldId id="270" r:id="rId8"/>
    <p:sldId id="271" r:id="rId9"/>
    <p:sldId id="272" r:id="rId10"/>
    <p:sldId id="273" r:id="rId11"/>
    <p:sldId id="258" r:id="rId12"/>
    <p:sldId id="259" r:id="rId13"/>
    <p:sldId id="261" r:id="rId14"/>
    <p:sldId id="262" r:id="rId15"/>
    <p:sldId id="263" r:id="rId16"/>
    <p:sldId id="264" r:id="rId17"/>
    <p:sldId id="260"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F21A60-5D03-438D-B021-B78389A84038}" v="13" dt="2024-08-04T23:13:24.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91" d="100"/>
          <a:sy n="91" d="100"/>
        </p:scale>
        <p:origin x="116" y="4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Low" userId="add8372a244d3293" providerId="LiveId" clId="{D3F21A60-5D03-438D-B021-B78389A84038}"/>
    <pc:docChg chg="custSel addSld modSld">
      <pc:chgData name="Isaac Low" userId="add8372a244d3293" providerId="LiveId" clId="{D3F21A60-5D03-438D-B021-B78389A84038}" dt="2024-08-06T03:42:36.153" v="3050" actId="27636"/>
      <pc:docMkLst>
        <pc:docMk/>
      </pc:docMkLst>
      <pc:sldChg chg="addSp delSp modSp new mod">
        <pc:chgData name="Isaac Low" userId="add8372a244d3293" providerId="LiveId" clId="{D3F21A60-5D03-438D-B021-B78389A84038}" dt="2024-08-04T22:43:24.380" v="2132" actId="20577"/>
        <pc:sldMkLst>
          <pc:docMk/>
          <pc:sldMk cId="4030422357" sldId="266"/>
        </pc:sldMkLst>
        <pc:spChg chg="mod">
          <ac:chgData name="Isaac Low" userId="add8372a244d3293" providerId="LiveId" clId="{D3F21A60-5D03-438D-B021-B78389A84038}" dt="2024-08-04T20:47:33.685" v="27" actId="20577"/>
          <ac:spMkLst>
            <pc:docMk/>
            <pc:sldMk cId="4030422357" sldId="266"/>
            <ac:spMk id="2" creationId="{C33F4BBA-F82A-E8CA-ABBF-01018F4CE783}"/>
          </ac:spMkLst>
        </pc:spChg>
        <pc:spChg chg="del">
          <ac:chgData name="Isaac Low" userId="add8372a244d3293" providerId="LiveId" clId="{D3F21A60-5D03-438D-B021-B78389A84038}" dt="2024-08-04T20:47:55.131" v="28" actId="931"/>
          <ac:spMkLst>
            <pc:docMk/>
            <pc:sldMk cId="4030422357" sldId="266"/>
            <ac:spMk id="3" creationId="{49FBA76A-89DE-B84A-1777-C8E86288E095}"/>
          </ac:spMkLst>
        </pc:spChg>
        <pc:spChg chg="mod">
          <ac:chgData name="Isaac Low" userId="add8372a244d3293" providerId="LiveId" clId="{D3F21A60-5D03-438D-B021-B78389A84038}" dt="2024-08-04T22:43:24.380" v="2132" actId="20577"/>
          <ac:spMkLst>
            <pc:docMk/>
            <pc:sldMk cId="4030422357" sldId="266"/>
            <ac:spMk id="4" creationId="{263C157E-41CC-36BC-278C-EE0D71F730EF}"/>
          </ac:spMkLst>
        </pc:spChg>
        <pc:picChg chg="add mod">
          <ac:chgData name="Isaac Low" userId="add8372a244d3293" providerId="LiveId" clId="{D3F21A60-5D03-438D-B021-B78389A84038}" dt="2024-08-04T20:47:57.827" v="29" actId="27614"/>
          <ac:picMkLst>
            <pc:docMk/>
            <pc:sldMk cId="4030422357" sldId="266"/>
            <ac:picMk id="6" creationId="{D7C18E46-95E3-2925-B8E7-588712AB3C37}"/>
          </ac:picMkLst>
        </pc:picChg>
      </pc:sldChg>
      <pc:sldChg chg="addSp modSp new mod">
        <pc:chgData name="Isaac Low" userId="add8372a244d3293" providerId="LiveId" clId="{D3F21A60-5D03-438D-B021-B78389A84038}" dt="2024-08-04T20:51:05.357" v="632" actId="33524"/>
        <pc:sldMkLst>
          <pc:docMk/>
          <pc:sldMk cId="3375447737" sldId="267"/>
        </pc:sldMkLst>
        <pc:spChg chg="mod">
          <ac:chgData name="Isaac Low" userId="add8372a244d3293" providerId="LiveId" clId="{D3F21A60-5D03-438D-B021-B78389A84038}" dt="2024-08-04T20:49:34.999" v="348" actId="20577"/>
          <ac:spMkLst>
            <pc:docMk/>
            <pc:sldMk cId="3375447737" sldId="267"/>
            <ac:spMk id="2" creationId="{35DF3F46-F24B-A7A0-62C0-410B2888A0FE}"/>
          </ac:spMkLst>
        </pc:spChg>
        <pc:spChg chg="add mod">
          <ac:chgData name="Isaac Low" userId="add8372a244d3293" providerId="LiveId" clId="{D3F21A60-5D03-438D-B021-B78389A84038}" dt="2024-08-04T20:51:05.357" v="632" actId="33524"/>
          <ac:spMkLst>
            <pc:docMk/>
            <pc:sldMk cId="3375447737" sldId="267"/>
            <ac:spMk id="5" creationId="{1C19AF4F-38E5-8193-634E-AD192E302A81}"/>
          </ac:spMkLst>
        </pc:spChg>
        <pc:picChg chg="add mod">
          <ac:chgData name="Isaac Low" userId="add8372a244d3293" providerId="LiveId" clId="{D3F21A60-5D03-438D-B021-B78389A84038}" dt="2024-08-04T20:49:49.981" v="350" actId="27614"/>
          <ac:picMkLst>
            <pc:docMk/>
            <pc:sldMk cId="3375447737" sldId="267"/>
            <ac:picMk id="4" creationId="{68CE8FA7-D610-35B1-BDEA-3E310B40ACB5}"/>
          </ac:picMkLst>
        </pc:picChg>
      </pc:sldChg>
      <pc:sldChg chg="addSp delSp modSp new mod">
        <pc:chgData name="Isaac Low" userId="add8372a244d3293" providerId="LiveId" clId="{D3F21A60-5D03-438D-B021-B78389A84038}" dt="2024-08-04T20:52:43.395" v="988" actId="20577"/>
        <pc:sldMkLst>
          <pc:docMk/>
          <pc:sldMk cId="2869228537" sldId="268"/>
        </pc:sldMkLst>
        <pc:spChg chg="mod">
          <ac:chgData name="Isaac Low" userId="add8372a244d3293" providerId="LiveId" clId="{D3F21A60-5D03-438D-B021-B78389A84038}" dt="2024-08-04T20:51:33.724" v="675" actId="20577"/>
          <ac:spMkLst>
            <pc:docMk/>
            <pc:sldMk cId="2869228537" sldId="268"/>
            <ac:spMk id="2" creationId="{37C3FF59-D786-369E-9143-9768A75933A4}"/>
          </ac:spMkLst>
        </pc:spChg>
        <pc:spChg chg="del">
          <ac:chgData name="Isaac Low" userId="add8372a244d3293" providerId="LiveId" clId="{D3F21A60-5D03-438D-B021-B78389A84038}" dt="2024-08-04T20:51:37.537" v="676" actId="931"/>
          <ac:spMkLst>
            <pc:docMk/>
            <pc:sldMk cId="2869228537" sldId="268"/>
            <ac:spMk id="3" creationId="{70728B20-C4AB-99A0-87A8-AC800D0F6BEF}"/>
          </ac:spMkLst>
        </pc:spChg>
        <pc:spChg chg="add mod">
          <ac:chgData name="Isaac Low" userId="add8372a244d3293" providerId="LiveId" clId="{D3F21A60-5D03-438D-B021-B78389A84038}" dt="2024-08-04T20:52:43.395" v="988" actId="20577"/>
          <ac:spMkLst>
            <pc:docMk/>
            <pc:sldMk cId="2869228537" sldId="268"/>
            <ac:spMk id="6" creationId="{8590D28A-79E7-5CB6-E18C-8D97BBBE0BDE}"/>
          </ac:spMkLst>
        </pc:spChg>
        <pc:picChg chg="add mod">
          <ac:chgData name="Isaac Low" userId="add8372a244d3293" providerId="LiveId" clId="{D3F21A60-5D03-438D-B021-B78389A84038}" dt="2024-08-04T20:51:39.650" v="679" actId="1076"/>
          <ac:picMkLst>
            <pc:docMk/>
            <pc:sldMk cId="2869228537" sldId="268"/>
            <ac:picMk id="5" creationId="{767977BA-9E11-6149-57CF-4EE239CC00C6}"/>
          </ac:picMkLst>
        </pc:picChg>
      </pc:sldChg>
      <pc:sldChg chg="addSp delSp modSp new mod">
        <pc:chgData name="Isaac Low" userId="add8372a244d3293" providerId="LiveId" clId="{D3F21A60-5D03-438D-B021-B78389A84038}" dt="2024-08-04T21:49:06.036" v="1916" actId="20577"/>
        <pc:sldMkLst>
          <pc:docMk/>
          <pc:sldMk cId="196676161" sldId="269"/>
        </pc:sldMkLst>
        <pc:spChg chg="mod">
          <ac:chgData name="Isaac Low" userId="add8372a244d3293" providerId="LiveId" clId="{D3F21A60-5D03-438D-B021-B78389A84038}" dt="2024-08-04T20:53:28.350" v="1010" actId="20577"/>
          <ac:spMkLst>
            <pc:docMk/>
            <pc:sldMk cId="196676161" sldId="269"/>
            <ac:spMk id="2" creationId="{BB983534-729C-E670-14F3-7E73F124EDBB}"/>
          </ac:spMkLst>
        </pc:spChg>
        <pc:spChg chg="del">
          <ac:chgData name="Isaac Low" userId="add8372a244d3293" providerId="LiveId" clId="{D3F21A60-5D03-438D-B021-B78389A84038}" dt="2024-08-04T21:48:21.738" v="1761" actId="931"/>
          <ac:spMkLst>
            <pc:docMk/>
            <pc:sldMk cId="196676161" sldId="269"/>
            <ac:spMk id="3" creationId="{5198C049-35C0-5297-563A-3A8BB15E4C90}"/>
          </ac:spMkLst>
        </pc:spChg>
        <pc:spChg chg="add mod">
          <ac:chgData name="Isaac Low" userId="add8372a244d3293" providerId="LiveId" clId="{D3F21A60-5D03-438D-B021-B78389A84038}" dt="2024-08-04T21:49:06.036" v="1916" actId="20577"/>
          <ac:spMkLst>
            <pc:docMk/>
            <pc:sldMk cId="196676161" sldId="269"/>
            <ac:spMk id="6" creationId="{BBDF3451-AE5C-14C9-8269-4BECC4217859}"/>
          </ac:spMkLst>
        </pc:spChg>
        <pc:picChg chg="add mod">
          <ac:chgData name="Isaac Low" userId="add8372a244d3293" providerId="LiveId" clId="{D3F21A60-5D03-438D-B021-B78389A84038}" dt="2024-08-04T21:48:24.754" v="1764" actId="1076"/>
          <ac:picMkLst>
            <pc:docMk/>
            <pc:sldMk cId="196676161" sldId="269"/>
            <ac:picMk id="5" creationId="{B7C06EF1-FA14-E492-BE0A-4B25B9CBE056}"/>
          </ac:picMkLst>
        </pc:picChg>
      </pc:sldChg>
      <pc:sldChg chg="addSp delSp modSp new mod">
        <pc:chgData name="Isaac Low" userId="add8372a244d3293" providerId="LiveId" clId="{D3F21A60-5D03-438D-B021-B78389A84038}" dt="2024-08-06T03:42:36.153" v="3050" actId="27636"/>
        <pc:sldMkLst>
          <pc:docMk/>
          <pc:sldMk cId="197228955" sldId="270"/>
        </pc:sldMkLst>
        <pc:spChg chg="mod">
          <ac:chgData name="Isaac Low" userId="add8372a244d3293" providerId="LiveId" clId="{D3F21A60-5D03-438D-B021-B78389A84038}" dt="2024-08-04T20:53:39.749" v="1032" actId="20577"/>
          <ac:spMkLst>
            <pc:docMk/>
            <pc:sldMk cId="197228955" sldId="270"/>
            <ac:spMk id="2" creationId="{7B10FDEF-0F42-8762-1248-40651D8F6566}"/>
          </ac:spMkLst>
        </pc:spChg>
        <pc:spChg chg="del">
          <ac:chgData name="Isaac Low" userId="add8372a244d3293" providerId="LiveId" clId="{D3F21A60-5D03-438D-B021-B78389A84038}" dt="2024-08-04T20:53:57.432" v="1033" actId="931"/>
          <ac:spMkLst>
            <pc:docMk/>
            <pc:sldMk cId="197228955" sldId="270"/>
            <ac:spMk id="3" creationId="{DCCBA484-7BCC-9F62-3046-D7EFCCC341B3}"/>
          </ac:spMkLst>
        </pc:spChg>
        <pc:spChg chg="mod">
          <ac:chgData name="Isaac Low" userId="add8372a244d3293" providerId="LiveId" clId="{D3F21A60-5D03-438D-B021-B78389A84038}" dt="2024-08-06T03:42:36.153" v="3050" actId="27636"/>
          <ac:spMkLst>
            <pc:docMk/>
            <pc:sldMk cId="197228955" sldId="270"/>
            <ac:spMk id="4" creationId="{3B91612D-377D-8849-8B09-8861A422BDB1}"/>
          </ac:spMkLst>
        </pc:spChg>
        <pc:picChg chg="add mod">
          <ac:chgData name="Isaac Low" userId="add8372a244d3293" providerId="LiveId" clId="{D3F21A60-5D03-438D-B021-B78389A84038}" dt="2024-08-04T20:53:58.636" v="1034" actId="27614"/>
          <ac:picMkLst>
            <pc:docMk/>
            <pc:sldMk cId="197228955" sldId="270"/>
            <ac:picMk id="6" creationId="{19952E7C-08A6-2B96-234F-3284518F5D60}"/>
          </ac:picMkLst>
        </pc:picChg>
      </pc:sldChg>
      <pc:sldChg chg="addSp delSp modSp new mod">
        <pc:chgData name="Isaac Low" userId="add8372a244d3293" providerId="LiveId" clId="{D3F21A60-5D03-438D-B021-B78389A84038}" dt="2024-08-04T23:54:38.237" v="3046" actId="1076"/>
        <pc:sldMkLst>
          <pc:docMk/>
          <pc:sldMk cId="1791026407" sldId="271"/>
        </pc:sldMkLst>
        <pc:spChg chg="mod">
          <ac:chgData name="Isaac Low" userId="add8372a244d3293" providerId="LiveId" clId="{D3F21A60-5D03-438D-B021-B78389A84038}" dt="2024-08-04T23:54:35.580" v="3045" actId="1076"/>
          <ac:spMkLst>
            <pc:docMk/>
            <pc:sldMk cId="1791026407" sldId="271"/>
            <ac:spMk id="2" creationId="{E00D6E6E-4153-36ED-8704-158592AD74B0}"/>
          </ac:spMkLst>
        </pc:spChg>
        <pc:spChg chg="del">
          <ac:chgData name="Isaac Low" userId="add8372a244d3293" providerId="LiveId" clId="{D3F21A60-5D03-438D-B021-B78389A84038}" dt="2024-08-04T21:29:46.988" v="1756" actId="931"/>
          <ac:spMkLst>
            <pc:docMk/>
            <pc:sldMk cId="1791026407" sldId="271"/>
            <ac:spMk id="3" creationId="{57E3A012-8A39-DC9B-8CEC-45C23C7CDD50}"/>
          </ac:spMkLst>
        </pc:spChg>
        <pc:spChg chg="mod">
          <ac:chgData name="Isaac Low" userId="add8372a244d3293" providerId="LiveId" clId="{D3F21A60-5D03-438D-B021-B78389A84038}" dt="2024-08-04T23:54:38.237" v="3046" actId="1076"/>
          <ac:spMkLst>
            <pc:docMk/>
            <pc:sldMk cId="1791026407" sldId="271"/>
            <ac:spMk id="4" creationId="{E7B862AE-73D1-D809-9C2D-56346B0C5D6E}"/>
          </ac:spMkLst>
        </pc:spChg>
        <pc:spChg chg="add del mod">
          <ac:chgData name="Isaac Low" userId="add8372a244d3293" providerId="LiveId" clId="{D3F21A60-5D03-438D-B021-B78389A84038}" dt="2024-08-04T21:49:23.088" v="1917" actId="931"/>
          <ac:spMkLst>
            <pc:docMk/>
            <pc:sldMk cId="1791026407" sldId="271"/>
            <ac:spMk id="8" creationId="{708B0C5B-3324-A265-5CD4-345733CE324F}"/>
          </ac:spMkLst>
        </pc:spChg>
        <pc:picChg chg="add del mod">
          <ac:chgData name="Isaac Low" userId="add8372a244d3293" providerId="LiveId" clId="{D3F21A60-5D03-438D-B021-B78389A84038}" dt="2024-08-04T21:29:49.516" v="1759" actId="478"/>
          <ac:picMkLst>
            <pc:docMk/>
            <pc:sldMk cId="1791026407" sldId="271"/>
            <ac:picMk id="6" creationId="{299B95A3-823C-03D1-E922-5BAAA5BA025D}"/>
          </ac:picMkLst>
        </pc:picChg>
        <pc:picChg chg="add mod">
          <ac:chgData name="Isaac Low" userId="add8372a244d3293" providerId="LiveId" clId="{D3F21A60-5D03-438D-B021-B78389A84038}" dt="2024-08-04T21:49:43.087" v="1927" actId="1076"/>
          <ac:picMkLst>
            <pc:docMk/>
            <pc:sldMk cId="1791026407" sldId="271"/>
            <ac:picMk id="10" creationId="{E46CF6A5-48E1-D6AB-6DD9-DA8DC4980EFA}"/>
          </ac:picMkLst>
        </pc:picChg>
        <pc:picChg chg="add mod">
          <ac:chgData name="Isaac Low" userId="add8372a244d3293" providerId="LiveId" clId="{D3F21A60-5D03-438D-B021-B78389A84038}" dt="2024-08-04T21:49:45.443" v="1928" actId="1076"/>
          <ac:picMkLst>
            <pc:docMk/>
            <pc:sldMk cId="1791026407" sldId="271"/>
            <ac:picMk id="12" creationId="{E7B88055-02B6-15B1-AB82-422474354A95}"/>
          </ac:picMkLst>
        </pc:picChg>
      </pc:sldChg>
      <pc:sldChg chg="addSp delSp modSp new mod">
        <pc:chgData name="Isaac Low" userId="add8372a244d3293" providerId="LiveId" clId="{D3F21A60-5D03-438D-B021-B78389A84038}" dt="2024-08-04T23:12:24.847" v="2528" actId="20577"/>
        <pc:sldMkLst>
          <pc:docMk/>
          <pc:sldMk cId="1174296242" sldId="272"/>
        </pc:sldMkLst>
        <pc:spChg chg="mod">
          <ac:chgData name="Isaac Low" userId="add8372a244d3293" providerId="LiveId" clId="{D3F21A60-5D03-438D-B021-B78389A84038}" dt="2024-08-04T23:09:54.666" v="2161" actId="20577"/>
          <ac:spMkLst>
            <pc:docMk/>
            <pc:sldMk cId="1174296242" sldId="272"/>
            <ac:spMk id="2" creationId="{A20FAB3D-E2C5-293E-10A7-64ED156FC78E}"/>
          </ac:spMkLst>
        </pc:spChg>
        <pc:spChg chg="del">
          <ac:chgData name="Isaac Low" userId="add8372a244d3293" providerId="LiveId" clId="{D3F21A60-5D03-438D-B021-B78389A84038}" dt="2024-08-04T23:10:08.966" v="2162" actId="931"/>
          <ac:spMkLst>
            <pc:docMk/>
            <pc:sldMk cId="1174296242" sldId="272"/>
            <ac:spMk id="3" creationId="{8CC44DB5-2756-3519-B399-5B4742A930C1}"/>
          </ac:spMkLst>
        </pc:spChg>
        <pc:spChg chg="mod">
          <ac:chgData name="Isaac Low" userId="add8372a244d3293" providerId="LiveId" clId="{D3F21A60-5D03-438D-B021-B78389A84038}" dt="2024-08-04T23:12:24.847" v="2528" actId="20577"/>
          <ac:spMkLst>
            <pc:docMk/>
            <pc:sldMk cId="1174296242" sldId="272"/>
            <ac:spMk id="4" creationId="{34375991-1168-3A60-A674-CB72E9AA4B6A}"/>
          </ac:spMkLst>
        </pc:spChg>
        <pc:picChg chg="add mod">
          <ac:chgData name="Isaac Low" userId="add8372a244d3293" providerId="LiveId" clId="{D3F21A60-5D03-438D-B021-B78389A84038}" dt="2024-08-04T23:10:12.763" v="2166" actId="1076"/>
          <ac:picMkLst>
            <pc:docMk/>
            <pc:sldMk cId="1174296242" sldId="272"/>
            <ac:picMk id="6" creationId="{83885E71-CDFD-9715-D41C-4135B01980E0}"/>
          </ac:picMkLst>
        </pc:picChg>
      </pc:sldChg>
      <pc:sldChg chg="addSp delSp modSp new mod">
        <pc:chgData name="Isaac Low" userId="add8372a244d3293" providerId="LiveId" clId="{D3F21A60-5D03-438D-B021-B78389A84038}" dt="2024-08-04T23:26:17.346" v="3030" actId="20577"/>
        <pc:sldMkLst>
          <pc:docMk/>
          <pc:sldMk cId="746617548" sldId="273"/>
        </pc:sldMkLst>
        <pc:spChg chg="mod">
          <ac:chgData name="Isaac Low" userId="add8372a244d3293" providerId="LiveId" clId="{D3F21A60-5D03-438D-B021-B78389A84038}" dt="2024-08-04T23:12:58.074" v="2563" actId="20577"/>
          <ac:spMkLst>
            <pc:docMk/>
            <pc:sldMk cId="746617548" sldId="273"/>
            <ac:spMk id="2" creationId="{3F467917-5FDE-284C-5923-710D3C1DE563}"/>
          </ac:spMkLst>
        </pc:spChg>
        <pc:spChg chg="del">
          <ac:chgData name="Isaac Low" userId="add8372a244d3293" providerId="LiveId" clId="{D3F21A60-5D03-438D-B021-B78389A84038}" dt="2024-08-04T23:13:24.842" v="2564" actId="931"/>
          <ac:spMkLst>
            <pc:docMk/>
            <pc:sldMk cId="746617548" sldId="273"/>
            <ac:spMk id="3" creationId="{84C04701-CF96-90D3-F456-8FD1D8DEA62A}"/>
          </ac:spMkLst>
        </pc:spChg>
        <pc:spChg chg="mod">
          <ac:chgData name="Isaac Low" userId="add8372a244d3293" providerId="LiveId" clId="{D3F21A60-5D03-438D-B021-B78389A84038}" dt="2024-08-04T23:26:17.346" v="3030" actId="20577"/>
          <ac:spMkLst>
            <pc:docMk/>
            <pc:sldMk cId="746617548" sldId="273"/>
            <ac:spMk id="4" creationId="{14DDD100-392D-0741-2A28-762A36465FE9}"/>
          </ac:spMkLst>
        </pc:spChg>
        <pc:picChg chg="add mod">
          <ac:chgData name="Isaac Low" userId="add8372a244d3293" providerId="LiveId" clId="{D3F21A60-5D03-438D-B021-B78389A84038}" dt="2024-08-04T23:13:25.639" v="2566" actId="962"/>
          <ac:picMkLst>
            <pc:docMk/>
            <pc:sldMk cId="746617548" sldId="273"/>
            <ac:picMk id="6" creationId="{B25CD8F3-6C00-419A-CF31-6012780B781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7C79-A724-BAC8-F469-D0567DD368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9DE8E4-FB24-FD59-7DB4-A8CBF8535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223D596-745E-F1AD-875E-91CE4A00EB13}"/>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5" name="Footer Placeholder 4">
            <a:extLst>
              <a:ext uri="{FF2B5EF4-FFF2-40B4-BE49-F238E27FC236}">
                <a16:creationId xmlns:a16="http://schemas.microsoft.com/office/drawing/2014/main" id="{737D9982-D4C2-5D9A-4C9A-56E75CA3E4E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CC0AF0A-2FAA-A97D-C126-D7DA56B13ECE}"/>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289288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3191-8CC7-50E4-C63B-FD6DA43F8F4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FC43329-2939-D568-7F18-969908394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AC17EF6-B44B-05DE-505E-578E432F0C61}"/>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5" name="Footer Placeholder 4">
            <a:extLst>
              <a:ext uri="{FF2B5EF4-FFF2-40B4-BE49-F238E27FC236}">
                <a16:creationId xmlns:a16="http://schemas.microsoft.com/office/drawing/2014/main" id="{16AD8E27-1E4B-47D5-20D9-09FBBCD7FE9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04337D-BD09-92AE-5579-0DE26FE6FF83}"/>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176193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C692B-8C93-6751-4963-9FAD775D53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E3A91AD-68CD-A655-F2ED-90F1B7D5B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3F1C7CC-0D20-F60B-ADB7-2D279626A9BF}"/>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5" name="Footer Placeholder 4">
            <a:extLst>
              <a:ext uri="{FF2B5EF4-FFF2-40B4-BE49-F238E27FC236}">
                <a16:creationId xmlns:a16="http://schemas.microsoft.com/office/drawing/2014/main" id="{3518FE79-7999-8C61-58A9-B655AC35BB6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1B08BEC-E59A-7F1E-4DED-C137732FD09E}"/>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205048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EC5D-3A7C-EE9E-B164-6C28C2D1402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1E71A31-E372-0A3D-DC01-A2F14C4AC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50B79E6-9F0D-484E-0312-F23629ECC1D6}"/>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5" name="Footer Placeholder 4">
            <a:extLst>
              <a:ext uri="{FF2B5EF4-FFF2-40B4-BE49-F238E27FC236}">
                <a16:creationId xmlns:a16="http://schemas.microsoft.com/office/drawing/2014/main" id="{C95D8181-5CAD-3E55-070F-83C0CD969CB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6E699E9-D9A2-4CC8-E4E7-7FBEB715D912}"/>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260749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C10-EB24-5FBB-0AD3-82DBCBD02C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84FA257-193C-2228-6B21-4F5ADCC218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DA3CBF-8787-436C-5ED3-F8661B4D7B31}"/>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5" name="Footer Placeholder 4">
            <a:extLst>
              <a:ext uri="{FF2B5EF4-FFF2-40B4-BE49-F238E27FC236}">
                <a16:creationId xmlns:a16="http://schemas.microsoft.com/office/drawing/2014/main" id="{DEBA8987-2174-62C1-4F3F-E7A358CBF38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9EC4B3D-63DB-52D3-272D-13D94D7217C2}"/>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107710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C047-6054-244C-7A07-01E26624CB3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9C4126E-AB2C-CA9B-EE15-0F8B69559D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A1FDE51-79D7-D842-552D-66B1AAA860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0275EA1-9F61-DFCD-EEC2-1EF104549476}"/>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6" name="Footer Placeholder 5">
            <a:extLst>
              <a:ext uri="{FF2B5EF4-FFF2-40B4-BE49-F238E27FC236}">
                <a16:creationId xmlns:a16="http://schemas.microsoft.com/office/drawing/2014/main" id="{8FFC8DDF-EF18-04BC-3E7F-781DCE82077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BBD2EEE-FEE3-F160-37D8-280CC332FA9A}"/>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391158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BA24-7C6D-CC6E-1C1D-291B2B58FA7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5F2133F-6FB0-2392-4C6B-0B1B01468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C92F00-4C16-292E-4E4D-FC51A24E0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FB1E8DF-9584-A739-FFFC-AB3A6AEA2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363A95-A258-2523-1A4A-5CDF141298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6670ED6-E7AB-F11A-FE75-5BFEC1585ED1}"/>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8" name="Footer Placeholder 7">
            <a:extLst>
              <a:ext uri="{FF2B5EF4-FFF2-40B4-BE49-F238E27FC236}">
                <a16:creationId xmlns:a16="http://schemas.microsoft.com/office/drawing/2014/main" id="{50FE7977-D074-0CC8-60C5-7D2B28C3E8FB}"/>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2845C55-4FC6-66D5-1218-0575C8F5F983}"/>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353534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B9D3-3071-9BF4-7399-798643FC9E8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8936C5C-9CB6-680E-6563-DAC4B3E21D42}"/>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4" name="Footer Placeholder 3">
            <a:extLst>
              <a:ext uri="{FF2B5EF4-FFF2-40B4-BE49-F238E27FC236}">
                <a16:creationId xmlns:a16="http://schemas.microsoft.com/office/drawing/2014/main" id="{8E41B639-531C-F589-DD9D-34538B1F990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6666C73-7A22-C932-AF81-8D08BEF8CDE2}"/>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101059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68FF6-2D53-EA33-62DC-CABD9BBB9A5F}"/>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3" name="Footer Placeholder 2">
            <a:extLst>
              <a:ext uri="{FF2B5EF4-FFF2-40B4-BE49-F238E27FC236}">
                <a16:creationId xmlns:a16="http://schemas.microsoft.com/office/drawing/2014/main" id="{FEB75230-0BE6-1ACA-7AE2-0C0CD89C383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4D03C0A-8935-FC82-868C-513352784B25}"/>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145570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0E5E-E65A-9134-B9BB-4C0ECF3C3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021FAAA-3939-951D-2E1E-30C41E7E2F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BF59FA4-F766-C31D-3D25-3E8F4B378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24C28-9BBA-4DCC-804E-447BB160DC66}"/>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6" name="Footer Placeholder 5">
            <a:extLst>
              <a:ext uri="{FF2B5EF4-FFF2-40B4-BE49-F238E27FC236}">
                <a16:creationId xmlns:a16="http://schemas.microsoft.com/office/drawing/2014/main" id="{7DB6B358-873D-6FA5-8A87-12E023CEB72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CC93D82-8E43-14EC-CB08-518D18AF62AD}"/>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40586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300E-50BB-3832-9DED-3285FD39A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55F5A6D-47D4-0666-8B0B-8F14460D5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FF5A6E9-9911-F80B-F21E-C51120C7D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E4577-3619-52DF-F7E1-D60628DC13EA}"/>
              </a:ext>
            </a:extLst>
          </p:cNvPr>
          <p:cNvSpPr>
            <a:spLocks noGrp="1"/>
          </p:cNvSpPr>
          <p:nvPr>
            <p:ph type="dt" sz="half" idx="10"/>
          </p:nvPr>
        </p:nvSpPr>
        <p:spPr/>
        <p:txBody>
          <a:bodyPr/>
          <a:lstStyle/>
          <a:p>
            <a:fld id="{3043A075-7EE4-412D-A5D9-B0A8EBC521CB}" type="datetimeFigureOut">
              <a:rPr lang="en-SG" smtClean="0"/>
              <a:t>5/8/2024</a:t>
            </a:fld>
            <a:endParaRPr lang="en-SG"/>
          </a:p>
        </p:txBody>
      </p:sp>
      <p:sp>
        <p:nvSpPr>
          <p:cNvPr id="6" name="Footer Placeholder 5">
            <a:extLst>
              <a:ext uri="{FF2B5EF4-FFF2-40B4-BE49-F238E27FC236}">
                <a16:creationId xmlns:a16="http://schemas.microsoft.com/office/drawing/2014/main" id="{A83E4620-2F3D-653B-F3C9-700C59EEB7C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2F39B73-0350-687D-4FDB-D4BA18990E23}"/>
              </a:ext>
            </a:extLst>
          </p:cNvPr>
          <p:cNvSpPr>
            <a:spLocks noGrp="1"/>
          </p:cNvSpPr>
          <p:nvPr>
            <p:ph type="sldNum" sz="quarter" idx="12"/>
          </p:nvPr>
        </p:nvSpPr>
        <p:spPr/>
        <p:txBody>
          <a:bodyPr/>
          <a:lstStyle/>
          <a:p>
            <a:fld id="{39E1C1D7-700E-4160-A735-316184F83E3F}" type="slidenum">
              <a:rPr lang="en-SG" smtClean="0"/>
              <a:t>‹#›</a:t>
            </a:fld>
            <a:endParaRPr lang="en-SG"/>
          </a:p>
        </p:txBody>
      </p:sp>
    </p:spTree>
    <p:extLst>
      <p:ext uri="{BB962C8B-B14F-4D97-AF65-F5344CB8AC3E}">
        <p14:creationId xmlns:p14="http://schemas.microsoft.com/office/powerpoint/2010/main" val="215916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13379-6C37-DBC0-B7E8-47F9B536B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1383EAA-A9BF-0351-7A45-708E1E7277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F40EABF-E1FB-9256-ED14-2EFA90EC68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43A075-7EE4-412D-A5D9-B0A8EBC521CB}" type="datetimeFigureOut">
              <a:rPr lang="en-SG" smtClean="0"/>
              <a:t>5/8/2024</a:t>
            </a:fld>
            <a:endParaRPr lang="en-SG"/>
          </a:p>
        </p:txBody>
      </p:sp>
      <p:sp>
        <p:nvSpPr>
          <p:cNvPr id="5" name="Footer Placeholder 4">
            <a:extLst>
              <a:ext uri="{FF2B5EF4-FFF2-40B4-BE49-F238E27FC236}">
                <a16:creationId xmlns:a16="http://schemas.microsoft.com/office/drawing/2014/main" id="{F12A416F-7F3D-AD27-2E7A-71E3147A9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F36DE4EA-DB8D-CD09-9072-99A4AB6B5A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E1C1D7-700E-4160-A735-316184F83E3F}" type="slidenum">
              <a:rPr lang="en-SG" smtClean="0"/>
              <a:t>‹#›</a:t>
            </a:fld>
            <a:endParaRPr lang="en-SG"/>
          </a:p>
        </p:txBody>
      </p:sp>
    </p:spTree>
    <p:extLst>
      <p:ext uri="{BB962C8B-B14F-4D97-AF65-F5344CB8AC3E}">
        <p14:creationId xmlns:p14="http://schemas.microsoft.com/office/powerpoint/2010/main" val="293610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18B2-5295-8347-FBAA-DDDC06B4D573}"/>
              </a:ext>
            </a:extLst>
          </p:cNvPr>
          <p:cNvSpPr>
            <a:spLocks noGrp="1"/>
          </p:cNvSpPr>
          <p:nvPr>
            <p:ph type="ctrTitle"/>
          </p:nvPr>
        </p:nvSpPr>
        <p:spPr/>
        <p:txBody>
          <a:bodyPr/>
          <a:lstStyle/>
          <a:p>
            <a:r>
              <a:rPr lang="en-SG" dirty="0"/>
              <a:t>DELE CA2</a:t>
            </a:r>
          </a:p>
        </p:txBody>
      </p:sp>
      <p:sp>
        <p:nvSpPr>
          <p:cNvPr id="3" name="Subtitle 2">
            <a:extLst>
              <a:ext uri="{FF2B5EF4-FFF2-40B4-BE49-F238E27FC236}">
                <a16:creationId xmlns:a16="http://schemas.microsoft.com/office/drawing/2014/main" id="{3C51D591-B573-443C-EF83-C64013AD92E8}"/>
              </a:ext>
            </a:extLst>
          </p:cNvPr>
          <p:cNvSpPr>
            <a:spLocks noGrp="1"/>
          </p:cNvSpPr>
          <p:nvPr>
            <p:ph type="subTitle" idx="1"/>
          </p:nvPr>
        </p:nvSpPr>
        <p:spPr/>
        <p:txBody>
          <a:bodyPr/>
          <a:lstStyle/>
          <a:p>
            <a:r>
              <a:rPr lang="en-SG" dirty="0"/>
              <a:t>Isaac Low </a:t>
            </a:r>
            <a:r>
              <a:rPr lang="en-SG" dirty="0" err="1"/>
              <a:t>Pxxxxxx</a:t>
            </a:r>
            <a:endParaRPr lang="en-SG" dirty="0"/>
          </a:p>
          <a:p>
            <a:r>
              <a:rPr lang="en-SG" dirty="0"/>
              <a:t> Siang Yu P2342546</a:t>
            </a:r>
          </a:p>
        </p:txBody>
      </p:sp>
    </p:spTree>
    <p:extLst>
      <p:ext uri="{BB962C8B-B14F-4D97-AF65-F5344CB8AC3E}">
        <p14:creationId xmlns:p14="http://schemas.microsoft.com/office/powerpoint/2010/main" val="2834865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7917-5FDE-284C-5923-710D3C1DE563}"/>
              </a:ext>
            </a:extLst>
          </p:cNvPr>
          <p:cNvSpPr>
            <a:spLocks noGrp="1"/>
          </p:cNvSpPr>
          <p:nvPr>
            <p:ph type="title"/>
          </p:nvPr>
        </p:nvSpPr>
        <p:spPr/>
        <p:txBody>
          <a:bodyPr/>
          <a:lstStyle/>
          <a:p>
            <a:r>
              <a:rPr lang="en-US" dirty="0"/>
              <a:t>Final model train and evaluation</a:t>
            </a:r>
            <a:endParaRPr lang="en-SG" dirty="0"/>
          </a:p>
        </p:txBody>
      </p:sp>
      <p:pic>
        <p:nvPicPr>
          <p:cNvPr id="6" name="Content Placeholder 5" descr="A screenshot of a computer screen&#10;&#10;Description automatically generated">
            <a:extLst>
              <a:ext uri="{FF2B5EF4-FFF2-40B4-BE49-F238E27FC236}">
                <a16:creationId xmlns:a16="http://schemas.microsoft.com/office/drawing/2014/main" id="{B25CD8F3-6C00-419A-CF31-6012780B7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8480" y="1343973"/>
            <a:ext cx="3721615" cy="4160528"/>
          </a:xfrm>
        </p:spPr>
      </p:pic>
      <p:sp>
        <p:nvSpPr>
          <p:cNvPr id="4" name="Text Placeholder 3">
            <a:extLst>
              <a:ext uri="{FF2B5EF4-FFF2-40B4-BE49-F238E27FC236}">
                <a16:creationId xmlns:a16="http://schemas.microsoft.com/office/drawing/2014/main" id="{14DDD100-392D-0741-2A28-762A36465FE9}"/>
              </a:ext>
            </a:extLst>
          </p:cNvPr>
          <p:cNvSpPr>
            <a:spLocks noGrp="1"/>
          </p:cNvSpPr>
          <p:nvPr>
            <p:ph type="body" sz="half" idx="2"/>
          </p:nvPr>
        </p:nvSpPr>
        <p:spPr/>
        <p:txBody>
          <a:bodyPr/>
          <a:lstStyle/>
          <a:p>
            <a:r>
              <a:rPr lang="en-US" dirty="0"/>
              <a:t>This is the final output of the model after training for 20  epochs on the best weights that we discovered from the </a:t>
            </a:r>
            <a:r>
              <a:rPr lang="en-US" dirty="0" err="1"/>
              <a:t>keras</a:t>
            </a:r>
            <a:r>
              <a:rPr lang="en-US" dirty="0"/>
              <a:t> tuner. It has 17 good images, 5 garbage images and 3 marginal image which is a great improvement from before. the loss of this final model is at 0.19 discriminator loss and 0.00935 generator loss which is fairly good as well. The Kid is -37.5 as before</a:t>
            </a:r>
            <a:endParaRPr lang="en-SG" dirty="0"/>
          </a:p>
        </p:txBody>
      </p:sp>
    </p:spTree>
    <p:extLst>
      <p:ext uri="{BB962C8B-B14F-4D97-AF65-F5344CB8AC3E}">
        <p14:creationId xmlns:p14="http://schemas.microsoft.com/office/powerpoint/2010/main" val="74661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E31C-EA99-9591-E781-9B8BB7F2E5A1}"/>
              </a:ext>
            </a:extLst>
          </p:cNvPr>
          <p:cNvSpPr>
            <a:spLocks noGrp="1"/>
          </p:cNvSpPr>
          <p:nvPr>
            <p:ph type="title"/>
          </p:nvPr>
        </p:nvSpPr>
        <p:spPr/>
        <p:txBody>
          <a:bodyPr/>
          <a:lstStyle/>
          <a:p>
            <a:pPr algn="ctr"/>
            <a:r>
              <a:rPr lang="en-SG" dirty="0"/>
              <a:t>PART B: REINFORCEMENT LEARNING</a:t>
            </a:r>
          </a:p>
        </p:txBody>
      </p:sp>
      <p:sp>
        <p:nvSpPr>
          <p:cNvPr id="3" name="Text Placeholder 2">
            <a:extLst>
              <a:ext uri="{FF2B5EF4-FFF2-40B4-BE49-F238E27FC236}">
                <a16:creationId xmlns:a16="http://schemas.microsoft.com/office/drawing/2014/main" id="{DD3F4B4D-6557-7368-30A3-86DB74782CFB}"/>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91917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7AAAB-7268-F22F-84F8-440B0B634B6A}"/>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Pendulum (open AI gym)</a:t>
            </a:r>
          </a:p>
        </p:txBody>
      </p:sp>
      <p:sp>
        <p:nvSpPr>
          <p:cNvPr id="22" name="Rectangle 2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055DB5-0FAE-B3D2-7419-AFE079A2DD64}"/>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Pendulum has a continuous  action space from -2.0 to 2.0</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Observation shape of 3, a discrete value</a:t>
            </a:r>
          </a:p>
        </p:txBody>
      </p:sp>
      <p:sp>
        <p:nvSpPr>
          <p:cNvPr id="24" name="Rectangle 2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a:extLst>
              <a:ext uri="{FF2B5EF4-FFF2-40B4-BE49-F238E27FC236}">
                <a16:creationId xmlns:a16="http://schemas.microsoft.com/office/drawing/2014/main" id="{127A0D54-CAD9-6AD3-2101-2115614E6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7738" y="1793001"/>
            <a:ext cx="5628018" cy="3039128"/>
          </a:xfrm>
          <a:prstGeom prst="rect">
            <a:avLst/>
          </a:prstGeom>
        </p:spPr>
      </p:pic>
    </p:spTree>
    <p:extLst>
      <p:ext uri="{BB962C8B-B14F-4D97-AF65-F5344CB8AC3E}">
        <p14:creationId xmlns:p14="http://schemas.microsoft.com/office/powerpoint/2010/main" val="374542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E9682-252B-56C1-C149-1AE15F80A0E6}"/>
              </a:ext>
            </a:extLst>
          </p:cNvPr>
          <p:cNvSpPr>
            <a:spLocks noGrp="1"/>
          </p:cNvSpPr>
          <p:nvPr>
            <p:ph type="title"/>
          </p:nvPr>
        </p:nvSpPr>
        <p:spPr>
          <a:xfrm>
            <a:off x="808638" y="386930"/>
            <a:ext cx="9236700" cy="1188950"/>
          </a:xfrm>
        </p:spPr>
        <p:txBody>
          <a:bodyPr anchor="b">
            <a:normAutofit/>
          </a:bodyPr>
          <a:lstStyle/>
          <a:p>
            <a:r>
              <a:rPr lang="en-SG" sz="5400"/>
              <a:t>DQN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AD4FA0-7BFC-0991-1B1E-40AA391B2DFD}"/>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400" b="0" i="0">
                <a:effectLst/>
                <a:highlight>
                  <a:srgbClr val="FFFFFF"/>
                </a:highlight>
                <a:latin typeface="source-serif-pro"/>
              </a:rPr>
              <a:t>Q-Learning: DQN uses the Q-learning algorithm, which estimates the optimal action-value function (Q-function) that maps states to expected future rewards.</a:t>
            </a:r>
          </a:p>
          <a:p>
            <a:pPr>
              <a:buFont typeface="+mj-lt"/>
              <a:buAutoNum type="arabicPeriod"/>
            </a:pPr>
            <a:r>
              <a:rPr lang="en-US" sz="2400" b="0" i="0">
                <a:effectLst/>
                <a:highlight>
                  <a:srgbClr val="FFFFFF"/>
                </a:highlight>
                <a:latin typeface="source-serif-pro"/>
              </a:rPr>
              <a:t>Experience Replay: Experience replay decorrelates the sequential experiences by storing them in a replay memory buffer. This memory buffer is randomly sampled to break dependencies, overfitting and stabilize learning.</a:t>
            </a:r>
          </a:p>
          <a:p>
            <a:endParaRPr lang="en-SG" sz="2400"/>
          </a:p>
        </p:txBody>
      </p:sp>
    </p:spTree>
    <p:extLst>
      <p:ext uri="{BB962C8B-B14F-4D97-AF65-F5344CB8AC3E}">
        <p14:creationId xmlns:p14="http://schemas.microsoft.com/office/powerpoint/2010/main" val="336871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A270C-051B-8273-3D8F-3FC31C56A630}"/>
              </a:ext>
            </a:extLst>
          </p:cNvPr>
          <p:cNvSpPr>
            <a:spLocks noGrp="1"/>
          </p:cNvSpPr>
          <p:nvPr>
            <p:ph type="title"/>
          </p:nvPr>
        </p:nvSpPr>
        <p:spPr>
          <a:xfrm>
            <a:off x="808638" y="386930"/>
            <a:ext cx="9236700" cy="1188950"/>
          </a:xfrm>
        </p:spPr>
        <p:txBody>
          <a:bodyPr anchor="b">
            <a:normAutofit/>
          </a:bodyPr>
          <a:lstStyle/>
          <a:p>
            <a:r>
              <a:rPr lang="en-SG" sz="5400"/>
              <a:t>DQN for Pendulum</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FECD36-1406-1021-F43F-B22BC5B52B34}"/>
              </a:ext>
            </a:extLst>
          </p:cNvPr>
          <p:cNvSpPr>
            <a:spLocks noGrp="1"/>
          </p:cNvSpPr>
          <p:nvPr>
            <p:ph idx="1"/>
          </p:nvPr>
        </p:nvSpPr>
        <p:spPr>
          <a:xfrm>
            <a:off x="793660" y="2599509"/>
            <a:ext cx="10143668" cy="3435531"/>
          </a:xfrm>
        </p:spPr>
        <p:txBody>
          <a:bodyPr anchor="ctr">
            <a:normAutofit/>
          </a:bodyPr>
          <a:lstStyle/>
          <a:p>
            <a:r>
              <a:rPr lang="en-US" sz="2400" b="0" i="0">
                <a:effectLst/>
                <a:highlight>
                  <a:srgbClr val="FFFFFF"/>
                </a:highlight>
                <a:latin typeface="system-ui"/>
              </a:rPr>
              <a:t> The pendulum has a continuous action space. the DQN would need to handle an infinite number of possible actions, which is impractical for direct Q-value estimation.</a:t>
            </a:r>
          </a:p>
          <a:p>
            <a:r>
              <a:rPr lang="en-US" sz="2400">
                <a:highlight>
                  <a:srgbClr val="FFFFFF"/>
                </a:highlight>
                <a:latin typeface="system-ui"/>
              </a:rPr>
              <a:t>Thus, there is a need to discretize the action space to </a:t>
            </a:r>
            <a:r>
              <a:rPr lang="en-US" sz="2400" b="0" i="0">
                <a:effectLst/>
                <a:highlight>
                  <a:srgbClr val="FFFFFF"/>
                </a:highlight>
                <a:latin typeface="system-ui"/>
              </a:rPr>
              <a:t>simplify the process of selecting the action with the highest Q-value or exploring other actions. </a:t>
            </a:r>
            <a:endParaRPr lang="en-US" sz="2400">
              <a:highlight>
                <a:srgbClr val="FFFFFF"/>
              </a:highlight>
              <a:latin typeface="system-ui"/>
            </a:endParaRPr>
          </a:p>
          <a:p>
            <a:r>
              <a:rPr lang="en-US" sz="2400"/>
              <a:t>But, discretizing a continuous action space leads to a loss of precision as it limits space to a finite set. This can result in suboptimal performance if the chosen discrete actions cannot closely approximate the best continuous action.</a:t>
            </a:r>
            <a:endParaRPr lang="en-US" sz="2400">
              <a:highlight>
                <a:srgbClr val="FFFFFF"/>
              </a:highlight>
              <a:latin typeface="system-ui"/>
            </a:endParaRPr>
          </a:p>
          <a:p>
            <a:endParaRPr lang="en-SG" sz="2400"/>
          </a:p>
        </p:txBody>
      </p:sp>
    </p:spTree>
    <p:extLst>
      <p:ext uri="{BB962C8B-B14F-4D97-AF65-F5344CB8AC3E}">
        <p14:creationId xmlns:p14="http://schemas.microsoft.com/office/powerpoint/2010/main" val="272975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4F5FC-CA76-99D7-4B9C-A34E9BFBF1CC}"/>
              </a:ext>
            </a:extLst>
          </p:cNvPr>
          <p:cNvSpPr>
            <a:spLocks noGrp="1"/>
          </p:cNvSpPr>
          <p:nvPr>
            <p:ph type="title"/>
          </p:nvPr>
        </p:nvSpPr>
        <p:spPr>
          <a:xfrm>
            <a:off x="1043631" y="809898"/>
            <a:ext cx="9942716" cy="1554480"/>
          </a:xfrm>
        </p:spPr>
        <p:txBody>
          <a:bodyPr anchor="ctr">
            <a:normAutofit/>
          </a:bodyPr>
          <a:lstStyle/>
          <a:p>
            <a:r>
              <a:rPr lang="en-SG" sz="4800"/>
              <a:t>Hyperparameter(epsilon)</a:t>
            </a:r>
          </a:p>
        </p:txBody>
      </p:sp>
      <p:sp>
        <p:nvSpPr>
          <p:cNvPr id="3" name="Content Placeholder 2">
            <a:extLst>
              <a:ext uri="{FF2B5EF4-FFF2-40B4-BE49-F238E27FC236}">
                <a16:creationId xmlns:a16="http://schemas.microsoft.com/office/drawing/2014/main" id="{CEFA0427-FE85-92E9-3788-06E3DF81ABA0}"/>
              </a:ext>
            </a:extLst>
          </p:cNvPr>
          <p:cNvSpPr>
            <a:spLocks noGrp="1"/>
          </p:cNvSpPr>
          <p:nvPr>
            <p:ph idx="1"/>
          </p:nvPr>
        </p:nvSpPr>
        <p:spPr>
          <a:xfrm>
            <a:off x="1045028" y="3017522"/>
            <a:ext cx="9941319" cy="3124658"/>
          </a:xfrm>
        </p:spPr>
        <p:txBody>
          <a:bodyPr anchor="ctr">
            <a:normAutofit/>
          </a:bodyPr>
          <a:lstStyle/>
          <a:p>
            <a:r>
              <a:rPr lang="en-US" sz="2400"/>
              <a:t>In Deep Q-Networks (DQN), the concepts of epsilon and epsilon decay play crucial roles. A high epsilon value(close to 1) means the agent will explore more by taking random actions, which can slow down the learning process due to excessive randomness. Conversely, a low epsilon value(close to 0) results in the agent relying more on its learned policy, which can hinder the discovery of optimal strategies due to its increased conservatism.</a:t>
            </a:r>
            <a:endParaRPr lang="en-SG"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33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7E278-1D59-C326-01EF-DAF9988D24BD}"/>
              </a:ext>
            </a:extLst>
          </p:cNvPr>
          <p:cNvSpPr>
            <a:spLocks noGrp="1"/>
          </p:cNvSpPr>
          <p:nvPr>
            <p:ph type="title"/>
          </p:nvPr>
        </p:nvSpPr>
        <p:spPr>
          <a:xfrm>
            <a:off x="1043631" y="809898"/>
            <a:ext cx="9942716" cy="1554480"/>
          </a:xfrm>
        </p:spPr>
        <p:txBody>
          <a:bodyPr anchor="ctr">
            <a:normAutofit/>
          </a:bodyPr>
          <a:lstStyle/>
          <a:p>
            <a:r>
              <a:rPr lang="en-SG" sz="4800"/>
              <a:t>Hyperparameter(epsilon decay)</a:t>
            </a:r>
          </a:p>
        </p:txBody>
      </p:sp>
      <p:sp>
        <p:nvSpPr>
          <p:cNvPr id="3" name="Content Placeholder 2">
            <a:extLst>
              <a:ext uri="{FF2B5EF4-FFF2-40B4-BE49-F238E27FC236}">
                <a16:creationId xmlns:a16="http://schemas.microsoft.com/office/drawing/2014/main" id="{95729622-A83F-6F3A-BDC2-ABD614E5FED6}"/>
              </a:ext>
            </a:extLst>
          </p:cNvPr>
          <p:cNvSpPr>
            <a:spLocks noGrp="1"/>
          </p:cNvSpPr>
          <p:nvPr>
            <p:ph idx="1"/>
          </p:nvPr>
        </p:nvSpPr>
        <p:spPr>
          <a:xfrm>
            <a:off x="1045028" y="3017522"/>
            <a:ext cx="9941319" cy="3124658"/>
          </a:xfrm>
        </p:spPr>
        <p:txBody>
          <a:bodyPr anchor="ctr">
            <a:normAutofit/>
          </a:bodyPr>
          <a:lstStyle/>
          <a:p>
            <a:r>
              <a:rPr lang="en-US" sz="2400"/>
              <a:t>Epsilon decay is crucial for balancing exploration and exploitation in training. Initially, epsilon is set to 1.0, promoting fully random actions to ensure the agent explores the action space broadly and gains diverse experiences. With each episode, epsilon decays (e.g., at a rate of 0.995), gradually reducing the amount of randomness. As epsilon decreases, the agent increasingly relies on its learned policy to choose actions, focusing more on exploiting the knowledge it has gained to maximize rewards and refine its decision-making towards optimal strategies.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937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C5E70-650C-AF06-2E63-67041EC9105D}"/>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DQN Performance</a:t>
            </a:r>
          </a:p>
        </p:txBody>
      </p:sp>
      <p:sp>
        <p:nvSpPr>
          <p:cNvPr id="38" name="Rectangle 3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7362895-4102-142F-DB02-59F601B9F8D4}"/>
              </a:ext>
            </a:extLst>
          </p:cNvPr>
          <p:cNvSpPr>
            <a:spLocks noGrp="1"/>
          </p:cNvSpPr>
          <p:nvPr>
            <p:ph type="body" sz="half" idx="2"/>
          </p:nvPr>
        </p:nvSpPr>
        <p:spPr>
          <a:xfrm>
            <a:off x="793661" y="2599509"/>
            <a:ext cx="4530898" cy="3639450"/>
          </a:xfrm>
        </p:spPr>
        <p:txBody>
          <a:bodyPr vert="horz" lIns="91440" tIns="45720" rIns="91440" bIns="45720" rtlCol="0" anchor="ctr">
            <a:normAutofit/>
          </a:bodyPr>
          <a:lstStyle/>
          <a:p>
            <a:pPr indent="-228600">
              <a:buFont typeface="Arial" panose="020B0604020202020204" pitchFamily="34" charset="0"/>
              <a:buChar char="•"/>
            </a:pPr>
            <a:r>
              <a:rPr lang="en-US" sz="1900" b="0" i="0">
                <a:effectLst/>
                <a:highlight>
                  <a:srgbClr val="FFFFFF"/>
                </a:highlight>
              </a:rPr>
              <a:t>The total reward per episode shows a clear upward trend.</a:t>
            </a:r>
          </a:p>
          <a:p>
            <a:pPr indent="-228600">
              <a:buFont typeface="Arial" panose="020B0604020202020204" pitchFamily="34" charset="0"/>
              <a:buChar char="•"/>
            </a:pPr>
            <a:r>
              <a:rPr lang="en-US" sz="1900" b="0" i="0">
                <a:effectLst/>
                <a:highlight>
                  <a:srgbClr val="FFFFFF"/>
                </a:highlight>
              </a:rPr>
              <a:t>Large fluctuations in total rewards per episode is due to random actions taken due to epsilon.</a:t>
            </a:r>
          </a:p>
          <a:p>
            <a:pPr indent="-228600">
              <a:buFont typeface="Arial" panose="020B0604020202020204" pitchFamily="34" charset="0"/>
              <a:buChar char="•"/>
            </a:pPr>
            <a:r>
              <a:rPr lang="en-US" sz="1900">
                <a:highlight>
                  <a:srgbClr val="FFFFFF"/>
                </a:highlight>
              </a:rPr>
              <a:t>M</a:t>
            </a:r>
            <a:r>
              <a:rPr lang="en-US" sz="1900" b="0" i="0">
                <a:effectLst/>
                <a:highlight>
                  <a:srgbClr val="FFFFFF"/>
                </a:highlight>
              </a:rPr>
              <a:t>oving average smooths out these fluctuations, revealing a more consistent improvement trend.</a:t>
            </a:r>
            <a:endParaRPr lang="en-US" sz="1900">
              <a:highlight>
                <a:srgbClr val="FFFFFF"/>
              </a:highlight>
            </a:endParaRPr>
          </a:p>
          <a:p>
            <a:pPr indent="-228600">
              <a:buFont typeface="Arial" panose="020B0604020202020204" pitchFamily="34" charset="0"/>
              <a:buChar char="•"/>
            </a:pPr>
            <a:r>
              <a:rPr lang="en-US" sz="1900" b="0" i="0">
                <a:effectLst/>
                <a:highlight>
                  <a:srgbClr val="FFFFFF"/>
                </a:highlight>
              </a:rPr>
              <a:t>Increasing the number of episodes would have no significant improvements on the DQN due to flattening graph.</a:t>
            </a:r>
            <a:endParaRPr lang="en-US" sz="1900"/>
          </a:p>
        </p:txBody>
      </p:sp>
      <p:pic>
        <p:nvPicPr>
          <p:cNvPr id="6" name="Picture 5" descr="A graph with a red line&#10;&#10;Description automatically generated">
            <a:extLst>
              <a:ext uri="{FF2B5EF4-FFF2-40B4-BE49-F238E27FC236}">
                <a16:creationId xmlns:a16="http://schemas.microsoft.com/office/drawing/2014/main" id="{FE395558-912B-8C8C-77D4-29E7D5F74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982992"/>
            <a:ext cx="5150277" cy="2716770"/>
          </a:xfrm>
          <a:prstGeom prst="rect">
            <a:avLst/>
          </a:prstGeom>
        </p:spPr>
      </p:pic>
      <p:sp>
        <p:nvSpPr>
          <p:cNvPr id="42" name="Rectangle 4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11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F2B48-F9D1-D232-6630-F8F82DBDF74D}"/>
              </a:ext>
            </a:extLst>
          </p:cNvPr>
          <p:cNvSpPr>
            <a:spLocks noGrp="1"/>
          </p:cNvSpPr>
          <p:nvPr>
            <p:ph type="ctrTitle"/>
          </p:nvPr>
        </p:nvSpPr>
        <p:spPr>
          <a:xfrm>
            <a:off x="1524000" y="1293338"/>
            <a:ext cx="9144000" cy="3274592"/>
          </a:xfrm>
        </p:spPr>
        <p:txBody>
          <a:bodyPr anchor="ctr">
            <a:normAutofit/>
          </a:bodyPr>
          <a:lstStyle/>
          <a:p>
            <a:r>
              <a:rPr lang="en-SG" sz="7200"/>
              <a:t>Thank You!</a:t>
            </a:r>
          </a:p>
        </p:txBody>
      </p:sp>
      <p:sp>
        <p:nvSpPr>
          <p:cNvPr id="3" name="Subtitle 2">
            <a:extLst>
              <a:ext uri="{FF2B5EF4-FFF2-40B4-BE49-F238E27FC236}">
                <a16:creationId xmlns:a16="http://schemas.microsoft.com/office/drawing/2014/main" id="{5FEDB746-1CD9-373F-8E22-44282FC7F63F}"/>
              </a:ext>
            </a:extLst>
          </p:cNvPr>
          <p:cNvSpPr>
            <a:spLocks noGrp="1"/>
          </p:cNvSpPr>
          <p:nvPr>
            <p:ph type="subTitle" idx="1"/>
          </p:nvPr>
        </p:nvSpPr>
        <p:spPr>
          <a:xfrm>
            <a:off x="1524000" y="5514052"/>
            <a:ext cx="9144000" cy="651910"/>
          </a:xfrm>
        </p:spPr>
        <p:txBody>
          <a:bodyPr anchor="ctr">
            <a:normAutofit/>
          </a:bodyPr>
          <a:lstStyle/>
          <a:p>
            <a:endParaRPr lang="en-SG"/>
          </a:p>
        </p:txBody>
      </p:sp>
      <p:cxnSp>
        <p:nvCxnSpPr>
          <p:cNvPr id="19" name="Straight Connector 1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D707-2A80-F7D9-0943-291A7BA09C84}"/>
              </a:ext>
            </a:extLst>
          </p:cNvPr>
          <p:cNvSpPr>
            <a:spLocks noGrp="1"/>
          </p:cNvSpPr>
          <p:nvPr>
            <p:ph type="title"/>
          </p:nvPr>
        </p:nvSpPr>
        <p:spPr>
          <a:xfrm>
            <a:off x="831850" y="1709739"/>
            <a:ext cx="10515600" cy="1929574"/>
          </a:xfrm>
        </p:spPr>
        <p:txBody>
          <a:bodyPr/>
          <a:lstStyle/>
          <a:p>
            <a:pPr algn="ctr"/>
            <a:r>
              <a:rPr lang="en-SG" dirty="0"/>
              <a:t>PART A: GAN</a:t>
            </a:r>
          </a:p>
        </p:txBody>
      </p:sp>
      <p:sp>
        <p:nvSpPr>
          <p:cNvPr id="3" name="Text Placeholder 2">
            <a:extLst>
              <a:ext uri="{FF2B5EF4-FFF2-40B4-BE49-F238E27FC236}">
                <a16:creationId xmlns:a16="http://schemas.microsoft.com/office/drawing/2014/main" id="{82462A0B-2475-6A9D-D72F-94C816706729}"/>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65448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BBA-F82A-E8CA-ABBF-01018F4CE783}"/>
              </a:ext>
            </a:extLst>
          </p:cNvPr>
          <p:cNvSpPr>
            <a:spLocks noGrp="1"/>
          </p:cNvSpPr>
          <p:nvPr>
            <p:ph type="title"/>
          </p:nvPr>
        </p:nvSpPr>
        <p:spPr/>
        <p:txBody>
          <a:bodyPr/>
          <a:lstStyle/>
          <a:p>
            <a:r>
              <a:rPr lang="en-US" dirty="0"/>
              <a:t>EDA and feature engineering</a:t>
            </a:r>
            <a:endParaRPr lang="en-SG" dirty="0"/>
          </a:p>
        </p:txBody>
      </p:sp>
      <p:pic>
        <p:nvPicPr>
          <p:cNvPr id="6" name="Content Placeholder 5" descr="A collage of yellow and purple symbols&#10;&#10;Description automatically generated">
            <a:extLst>
              <a:ext uri="{FF2B5EF4-FFF2-40B4-BE49-F238E27FC236}">
                <a16:creationId xmlns:a16="http://schemas.microsoft.com/office/drawing/2014/main" id="{D7C18E46-95E3-2925-B8E7-588712AB3C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2585" y="1825625"/>
            <a:ext cx="4312830" cy="4351338"/>
          </a:xfrm>
        </p:spPr>
      </p:pic>
      <p:sp>
        <p:nvSpPr>
          <p:cNvPr id="4" name="Content Placeholder 3">
            <a:extLst>
              <a:ext uri="{FF2B5EF4-FFF2-40B4-BE49-F238E27FC236}">
                <a16:creationId xmlns:a16="http://schemas.microsoft.com/office/drawing/2014/main" id="{263C157E-41CC-36BC-278C-EE0D71F730EF}"/>
              </a:ext>
            </a:extLst>
          </p:cNvPr>
          <p:cNvSpPr>
            <a:spLocks noGrp="1"/>
          </p:cNvSpPr>
          <p:nvPr>
            <p:ph sz="half" idx="2"/>
          </p:nvPr>
        </p:nvSpPr>
        <p:spPr/>
        <p:txBody>
          <a:bodyPr>
            <a:normAutofit fontScale="92500" lnSpcReduction="10000"/>
          </a:bodyPr>
          <a:lstStyle/>
          <a:p>
            <a:pPr marL="0" indent="0">
              <a:buNone/>
            </a:pPr>
            <a:r>
              <a:rPr lang="en-US" dirty="0"/>
              <a:t>Importing the data and displaying it we see that the images scarcely resemble letters, so we performed some transformations to make it look correct.</a:t>
            </a:r>
          </a:p>
          <a:p>
            <a:pPr marL="0" indent="0">
              <a:buNone/>
            </a:pPr>
            <a:r>
              <a:rPr lang="en-US" dirty="0"/>
              <a:t>We also see that it is in full color so we will transform it into black and white</a:t>
            </a:r>
          </a:p>
          <a:p>
            <a:pPr marL="0" indent="0">
              <a:buNone/>
            </a:pPr>
            <a:r>
              <a:rPr lang="en-US" dirty="0"/>
              <a:t>We can also see that label -1 is empty and we have checked the rest of the class and it is empty so we will not bee saving all class -1s</a:t>
            </a:r>
          </a:p>
        </p:txBody>
      </p:sp>
    </p:spTree>
    <p:extLst>
      <p:ext uri="{BB962C8B-B14F-4D97-AF65-F5344CB8AC3E}">
        <p14:creationId xmlns:p14="http://schemas.microsoft.com/office/powerpoint/2010/main" val="403042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3F46-F24B-A7A0-62C0-410B2888A0FE}"/>
              </a:ext>
            </a:extLst>
          </p:cNvPr>
          <p:cNvSpPr>
            <a:spLocks noGrp="1"/>
          </p:cNvSpPr>
          <p:nvPr>
            <p:ph type="title"/>
          </p:nvPr>
        </p:nvSpPr>
        <p:spPr/>
        <p:txBody>
          <a:bodyPr/>
          <a:lstStyle/>
          <a:p>
            <a:r>
              <a:rPr lang="en-US" dirty="0"/>
              <a:t>EDA and feature engineering</a:t>
            </a:r>
            <a:endParaRPr lang="en-SG" dirty="0"/>
          </a:p>
        </p:txBody>
      </p:sp>
      <p:pic>
        <p:nvPicPr>
          <p:cNvPr id="4" name="Picture 3" descr="A colorful circle with numbers&#10;&#10;Description automatically generated">
            <a:extLst>
              <a:ext uri="{FF2B5EF4-FFF2-40B4-BE49-F238E27FC236}">
                <a16:creationId xmlns:a16="http://schemas.microsoft.com/office/drawing/2014/main" id="{68CE8FA7-D610-35B1-BDEA-3E310B40A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374"/>
            <a:ext cx="12192000" cy="2607251"/>
          </a:xfrm>
          <a:prstGeom prst="rect">
            <a:avLst/>
          </a:prstGeom>
        </p:spPr>
      </p:pic>
      <p:sp>
        <p:nvSpPr>
          <p:cNvPr id="5" name="TextBox 4">
            <a:extLst>
              <a:ext uri="{FF2B5EF4-FFF2-40B4-BE49-F238E27FC236}">
                <a16:creationId xmlns:a16="http://schemas.microsoft.com/office/drawing/2014/main" id="{1C19AF4F-38E5-8193-634E-AD192E302A81}"/>
              </a:ext>
            </a:extLst>
          </p:cNvPr>
          <p:cNvSpPr txBox="1"/>
          <p:nvPr/>
        </p:nvSpPr>
        <p:spPr>
          <a:xfrm>
            <a:off x="2536166" y="5055079"/>
            <a:ext cx="7228936" cy="923330"/>
          </a:xfrm>
          <a:prstGeom prst="rect">
            <a:avLst/>
          </a:prstGeom>
          <a:noFill/>
        </p:spPr>
        <p:txBody>
          <a:bodyPr wrap="square" rtlCol="0">
            <a:spAutoFit/>
          </a:bodyPr>
          <a:lstStyle/>
          <a:p>
            <a:r>
              <a:rPr lang="en-US" dirty="0"/>
              <a:t>Here we can se the distribution of different classes of alphabets in the dataset and we can tell that it is fairly balanced which is a good thing as it means that all the letters would be represented in the model</a:t>
            </a:r>
            <a:endParaRPr lang="en-SG" dirty="0"/>
          </a:p>
        </p:txBody>
      </p:sp>
    </p:spTree>
    <p:extLst>
      <p:ext uri="{BB962C8B-B14F-4D97-AF65-F5344CB8AC3E}">
        <p14:creationId xmlns:p14="http://schemas.microsoft.com/office/powerpoint/2010/main" val="337544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FF59-D786-369E-9143-9768A75933A4}"/>
              </a:ext>
            </a:extLst>
          </p:cNvPr>
          <p:cNvSpPr>
            <a:spLocks noGrp="1"/>
          </p:cNvSpPr>
          <p:nvPr>
            <p:ph type="title"/>
          </p:nvPr>
        </p:nvSpPr>
        <p:spPr/>
        <p:txBody>
          <a:bodyPr/>
          <a:lstStyle/>
          <a:p>
            <a:r>
              <a:rPr lang="en-US" dirty="0"/>
              <a:t>Final save of the images one of each class</a:t>
            </a:r>
            <a:endParaRPr lang="en-SG" dirty="0"/>
          </a:p>
        </p:txBody>
      </p:sp>
      <p:pic>
        <p:nvPicPr>
          <p:cNvPr id="5" name="Content Placeholder 4" descr="A close-up of a black and white alphabet&#10;&#10;Description automatically generated">
            <a:extLst>
              <a:ext uri="{FF2B5EF4-FFF2-40B4-BE49-F238E27FC236}">
                <a16:creationId xmlns:a16="http://schemas.microsoft.com/office/drawing/2014/main" id="{767977BA-9E11-6149-57CF-4EE239CC0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386357" cy="4351338"/>
          </a:xfrm>
        </p:spPr>
      </p:pic>
      <p:sp>
        <p:nvSpPr>
          <p:cNvPr id="6" name="TextBox 5">
            <a:extLst>
              <a:ext uri="{FF2B5EF4-FFF2-40B4-BE49-F238E27FC236}">
                <a16:creationId xmlns:a16="http://schemas.microsoft.com/office/drawing/2014/main" id="{8590D28A-79E7-5CB6-E18C-8D97BBBE0BDE}"/>
              </a:ext>
            </a:extLst>
          </p:cNvPr>
          <p:cNvSpPr txBox="1"/>
          <p:nvPr/>
        </p:nvSpPr>
        <p:spPr>
          <a:xfrm>
            <a:off x="8117457" y="1975449"/>
            <a:ext cx="2812211" cy="2308324"/>
          </a:xfrm>
          <a:prstGeom prst="rect">
            <a:avLst/>
          </a:prstGeom>
          <a:noFill/>
        </p:spPr>
        <p:txBody>
          <a:bodyPr wrap="square" rtlCol="0">
            <a:spAutoFit/>
          </a:bodyPr>
          <a:lstStyle/>
          <a:p>
            <a:r>
              <a:rPr lang="en-US" dirty="0"/>
              <a:t>Here we can see that the images are a mixture of upper and lower case and that the images displayed correspond to the labels and it is oriented the right direction and also in black and white</a:t>
            </a:r>
            <a:endParaRPr lang="en-SG" dirty="0"/>
          </a:p>
        </p:txBody>
      </p:sp>
    </p:spTree>
    <p:extLst>
      <p:ext uri="{BB962C8B-B14F-4D97-AF65-F5344CB8AC3E}">
        <p14:creationId xmlns:p14="http://schemas.microsoft.com/office/powerpoint/2010/main" val="286922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3534-729C-E670-14F3-7E73F124EDBB}"/>
              </a:ext>
            </a:extLst>
          </p:cNvPr>
          <p:cNvSpPr>
            <a:spLocks noGrp="1"/>
          </p:cNvSpPr>
          <p:nvPr>
            <p:ph type="title"/>
          </p:nvPr>
        </p:nvSpPr>
        <p:spPr/>
        <p:txBody>
          <a:bodyPr/>
          <a:lstStyle/>
          <a:p>
            <a:r>
              <a:rPr lang="en-US" dirty="0"/>
              <a:t>Application of </a:t>
            </a:r>
            <a:r>
              <a:rPr lang="en-US" dirty="0" err="1"/>
              <a:t>cGAN</a:t>
            </a:r>
            <a:endParaRPr lang="en-SG" dirty="0"/>
          </a:p>
        </p:txBody>
      </p:sp>
      <p:pic>
        <p:nvPicPr>
          <p:cNvPr id="5" name="Content Placeholder 4" descr="A collage of images of a person's body&#10;&#10;Description automatically generated">
            <a:extLst>
              <a:ext uri="{FF2B5EF4-FFF2-40B4-BE49-F238E27FC236}">
                <a16:creationId xmlns:a16="http://schemas.microsoft.com/office/drawing/2014/main" id="{B7C06EF1-FA14-E492-BE0A-4B25B9CBE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6901" y="1549579"/>
            <a:ext cx="6180083" cy="4351338"/>
          </a:xfrm>
        </p:spPr>
      </p:pic>
      <p:sp>
        <p:nvSpPr>
          <p:cNvPr id="6" name="TextBox 5">
            <a:extLst>
              <a:ext uri="{FF2B5EF4-FFF2-40B4-BE49-F238E27FC236}">
                <a16:creationId xmlns:a16="http://schemas.microsoft.com/office/drawing/2014/main" id="{BBDF3451-AE5C-14C9-8269-4BECC4217859}"/>
              </a:ext>
            </a:extLst>
          </p:cNvPr>
          <p:cNvSpPr txBox="1"/>
          <p:nvPr/>
        </p:nvSpPr>
        <p:spPr>
          <a:xfrm>
            <a:off x="974785" y="1811547"/>
            <a:ext cx="3390181" cy="1477328"/>
          </a:xfrm>
          <a:prstGeom prst="rect">
            <a:avLst/>
          </a:prstGeom>
          <a:noFill/>
        </p:spPr>
        <p:txBody>
          <a:bodyPr wrap="square" rtlCol="0">
            <a:spAutoFit/>
          </a:bodyPr>
          <a:lstStyle/>
          <a:p>
            <a:r>
              <a:rPr lang="en-US" dirty="0"/>
              <a:t>Here we can see from the application  of the </a:t>
            </a:r>
            <a:r>
              <a:rPr lang="en-US" dirty="0" err="1"/>
              <a:t>cGAN</a:t>
            </a:r>
            <a:r>
              <a:rPr lang="en-US" dirty="0"/>
              <a:t>, the  images produced are very noisy and do not resemble any letters at all</a:t>
            </a:r>
            <a:endParaRPr lang="en-SG" dirty="0"/>
          </a:p>
        </p:txBody>
      </p:sp>
    </p:spTree>
    <p:extLst>
      <p:ext uri="{BB962C8B-B14F-4D97-AF65-F5344CB8AC3E}">
        <p14:creationId xmlns:p14="http://schemas.microsoft.com/office/powerpoint/2010/main" val="19667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DEF-0F42-8762-1248-40651D8F6566}"/>
              </a:ext>
            </a:extLst>
          </p:cNvPr>
          <p:cNvSpPr>
            <a:spLocks noGrp="1"/>
          </p:cNvSpPr>
          <p:nvPr>
            <p:ph type="title"/>
          </p:nvPr>
        </p:nvSpPr>
        <p:spPr/>
        <p:txBody>
          <a:bodyPr/>
          <a:lstStyle/>
          <a:p>
            <a:r>
              <a:rPr lang="en-US" dirty="0"/>
              <a:t>Application of DCGAN</a:t>
            </a:r>
            <a:endParaRPr lang="en-SG" dirty="0"/>
          </a:p>
        </p:txBody>
      </p:sp>
      <p:pic>
        <p:nvPicPr>
          <p:cNvPr id="6" name="Content Placeholder 5" descr="A collage of letters in black squares&#10;&#10;Description automatically generated">
            <a:extLst>
              <a:ext uri="{FF2B5EF4-FFF2-40B4-BE49-F238E27FC236}">
                <a16:creationId xmlns:a16="http://schemas.microsoft.com/office/drawing/2014/main" id="{19952E7C-08A6-2B96-234F-3284518F5D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0137" y="987425"/>
            <a:ext cx="4898301" cy="4873625"/>
          </a:xfrm>
        </p:spPr>
      </p:pic>
      <p:sp>
        <p:nvSpPr>
          <p:cNvPr id="4" name="Text Placeholder 3">
            <a:extLst>
              <a:ext uri="{FF2B5EF4-FFF2-40B4-BE49-F238E27FC236}">
                <a16:creationId xmlns:a16="http://schemas.microsoft.com/office/drawing/2014/main" id="{3B91612D-377D-8849-8B09-8861A422BDB1}"/>
              </a:ext>
            </a:extLst>
          </p:cNvPr>
          <p:cNvSpPr>
            <a:spLocks noGrp="1"/>
          </p:cNvSpPr>
          <p:nvPr>
            <p:ph type="body" sz="half" idx="2"/>
          </p:nvPr>
        </p:nvSpPr>
        <p:spPr/>
        <p:txBody>
          <a:bodyPr>
            <a:normAutofit fontScale="92500" lnSpcReduction="10000"/>
          </a:bodyPr>
          <a:lstStyle/>
          <a:p>
            <a:r>
              <a:rPr lang="en-US" dirty="0"/>
              <a:t>After 4 epochs and around 3000 steps, we get images that look like these. If we were to do a by-eye analysis, there would be 12 clear,  4 rubbish and 9 marginally good images in this 5x5 grid sample.</a:t>
            </a:r>
          </a:p>
          <a:p>
            <a:r>
              <a:rPr lang="en-US" dirty="0"/>
              <a:t>I have also used metrics to try and get a better understanding and the results are a </a:t>
            </a:r>
          </a:p>
          <a:p>
            <a:r>
              <a:rPr lang="fr-FR" b="0" i="0" dirty="0" err="1">
                <a:solidFill>
                  <a:srgbClr val="D5D5D5"/>
                </a:solidFill>
                <a:effectLst/>
                <a:highlight>
                  <a:srgbClr val="383838"/>
                </a:highlight>
                <a:latin typeface="Courier New" panose="02070309020205020404" pitchFamily="49" charset="0"/>
              </a:rPr>
              <a:t>Frechet</a:t>
            </a:r>
            <a:r>
              <a:rPr lang="fr-FR" b="0" i="0" dirty="0">
                <a:solidFill>
                  <a:srgbClr val="D5D5D5"/>
                </a:solidFill>
                <a:effectLst/>
                <a:highlight>
                  <a:srgbClr val="383838"/>
                </a:highlight>
                <a:latin typeface="Courier New" panose="02070309020205020404" pitchFamily="49" charset="0"/>
              </a:rPr>
              <a:t> Inception Distance: 941731.0745 </a:t>
            </a:r>
          </a:p>
          <a:p>
            <a:r>
              <a:rPr lang="fr-FR" b="0" i="0" dirty="0">
                <a:solidFill>
                  <a:srgbClr val="D5D5D5"/>
                </a:solidFill>
                <a:effectLst/>
                <a:highlight>
                  <a:srgbClr val="383838"/>
                </a:highlight>
                <a:latin typeface="Courier New" panose="02070309020205020404" pitchFamily="49" charset="0"/>
              </a:rPr>
              <a:t>Kernel Inception Distance</a:t>
            </a:r>
            <a:r>
              <a:rPr lang="fr-FR" b="0" i="0">
                <a:solidFill>
                  <a:srgbClr val="D5D5D5"/>
                </a:solidFill>
                <a:effectLst/>
                <a:highlight>
                  <a:srgbClr val="383838"/>
                </a:highlight>
                <a:latin typeface="Courier New" panose="02070309020205020404" pitchFamily="49" charset="0"/>
              </a:rPr>
              <a:t>: </a:t>
            </a:r>
          </a:p>
          <a:p>
            <a:r>
              <a:rPr lang="fr-FR" b="0" i="0">
                <a:solidFill>
                  <a:srgbClr val="D5D5D5"/>
                </a:solidFill>
                <a:effectLst/>
                <a:highlight>
                  <a:srgbClr val="383838"/>
                </a:highlight>
                <a:latin typeface="Courier New" panose="02070309020205020404" pitchFamily="49" charset="0"/>
              </a:rPr>
              <a:t>-</a:t>
            </a:r>
            <a:r>
              <a:rPr lang="fr-FR" b="0" i="0" dirty="0">
                <a:solidFill>
                  <a:srgbClr val="D5D5D5"/>
                </a:solidFill>
                <a:effectLst/>
                <a:highlight>
                  <a:srgbClr val="383838"/>
                </a:highlight>
                <a:latin typeface="Courier New" panose="02070309020205020404" pitchFamily="49" charset="0"/>
              </a:rPr>
              <a:t>144.3394</a:t>
            </a:r>
            <a:endParaRPr lang="en-US" b="0" i="0" dirty="0">
              <a:solidFill>
                <a:srgbClr val="D5D5D5"/>
              </a:solidFill>
              <a:effectLst/>
              <a:highlight>
                <a:srgbClr val="383838"/>
              </a:highlight>
              <a:latin typeface="Courier New" panose="02070309020205020404" pitchFamily="49" charset="0"/>
            </a:endParaRPr>
          </a:p>
          <a:p>
            <a:r>
              <a:rPr lang="en-US" dirty="0"/>
              <a:t>This is an extremely high number and the kernel inception distance isn’t supposed to be negative. This might mean that the scores do not accurately capture the model’s performance.</a:t>
            </a:r>
            <a:endParaRPr lang="en-SG" dirty="0"/>
          </a:p>
        </p:txBody>
      </p:sp>
    </p:spTree>
    <p:extLst>
      <p:ext uri="{BB962C8B-B14F-4D97-AF65-F5344CB8AC3E}">
        <p14:creationId xmlns:p14="http://schemas.microsoft.com/office/powerpoint/2010/main" val="19722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6E6E-4153-36ED-8704-158592AD74B0}"/>
              </a:ext>
            </a:extLst>
          </p:cNvPr>
          <p:cNvSpPr>
            <a:spLocks noGrp="1"/>
          </p:cNvSpPr>
          <p:nvPr>
            <p:ph type="title"/>
          </p:nvPr>
        </p:nvSpPr>
        <p:spPr>
          <a:xfrm>
            <a:off x="7938603" y="268736"/>
            <a:ext cx="3404145" cy="1600200"/>
          </a:xfrm>
        </p:spPr>
        <p:txBody>
          <a:bodyPr>
            <a:normAutofit fontScale="90000"/>
          </a:bodyPr>
          <a:lstStyle/>
          <a:p>
            <a:r>
              <a:rPr lang="en-US" dirty="0"/>
              <a:t>Explanation of the generator and discriminator architecture</a:t>
            </a:r>
            <a:endParaRPr lang="en-SG" dirty="0"/>
          </a:p>
        </p:txBody>
      </p:sp>
      <p:sp>
        <p:nvSpPr>
          <p:cNvPr id="4" name="Text Placeholder 3">
            <a:extLst>
              <a:ext uri="{FF2B5EF4-FFF2-40B4-BE49-F238E27FC236}">
                <a16:creationId xmlns:a16="http://schemas.microsoft.com/office/drawing/2014/main" id="{E7B862AE-73D1-D809-9C2D-56346B0C5D6E}"/>
              </a:ext>
            </a:extLst>
          </p:cNvPr>
          <p:cNvSpPr>
            <a:spLocks noGrp="1"/>
          </p:cNvSpPr>
          <p:nvPr>
            <p:ph type="body" sz="half" idx="2"/>
          </p:nvPr>
        </p:nvSpPr>
        <p:spPr>
          <a:xfrm>
            <a:off x="591595" y="394924"/>
            <a:ext cx="3275011" cy="3092571"/>
          </a:xfrm>
        </p:spPr>
        <p:txBody>
          <a:bodyPr numCol="2">
            <a:normAutofit fontScale="25000" lnSpcReduction="20000"/>
          </a:bodyPr>
          <a:lstStyle/>
          <a:p>
            <a:r>
              <a:rPr lang="en-US" sz="4400" b="1" dirty="0"/>
              <a:t>Generator Architecture</a:t>
            </a:r>
          </a:p>
          <a:p>
            <a:r>
              <a:rPr lang="en-US" sz="4400" b="1" dirty="0"/>
              <a:t>Dense Layers</a:t>
            </a:r>
            <a:r>
              <a:rPr lang="en-US" sz="4400" dirty="0"/>
              <a:t>:</a:t>
            </a:r>
          </a:p>
          <a:p>
            <a:pPr lvl="1"/>
            <a:r>
              <a:rPr lang="en-US" sz="4400" dirty="0"/>
              <a:t>Initial layer with 1024 units, followed by a 6272-unit layer to expand the noise vector.</a:t>
            </a:r>
          </a:p>
          <a:p>
            <a:r>
              <a:rPr lang="en-US" sz="4400" b="1" dirty="0"/>
              <a:t>Batch Normalization</a:t>
            </a:r>
            <a:r>
              <a:rPr lang="en-US" sz="4400" dirty="0"/>
              <a:t>:</a:t>
            </a:r>
          </a:p>
          <a:p>
            <a:pPr lvl="1"/>
            <a:r>
              <a:rPr lang="en-US" sz="4400" dirty="0"/>
              <a:t>Applied after each dense layer (momentum 0.8).</a:t>
            </a:r>
          </a:p>
          <a:p>
            <a:r>
              <a:rPr lang="en-US" sz="4400" b="1" dirty="0"/>
              <a:t>Activation</a:t>
            </a:r>
            <a:r>
              <a:rPr lang="en-US" sz="4400" dirty="0"/>
              <a:t>:</a:t>
            </a:r>
          </a:p>
          <a:p>
            <a:pPr lvl="1"/>
            <a:r>
              <a:rPr lang="en-US" sz="4400" dirty="0" err="1"/>
              <a:t>ReLU</a:t>
            </a:r>
            <a:r>
              <a:rPr lang="en-US" sz="4400" dirty="0"/>
              <a:t> after dense layers.</a:t>
            </a:r>
          </a:p>
          <a:p>
            <a:r>
              <a:rPr lang="en-US" sz="4400" b="1" dirty="0"/>
              <a:t>Reshape Layer</a:t>
            </a:r>
            <a:r>
              <a:rPr lang="en-US" sz="4400" dirty="0"/>
              <a:t>:</a:t>
            </a:r>
          </a:p>
          <a:p>
            <a:pPr lvl="1"/>
            <a:r>
              <a:rPr lang="en-US" sz="4400" dirty="0"/>
              <a:t>Converts output to (7, 7, 128).</a:t>
            </a:r>
          </a:p>
          <a:p>
            <a:r>
              <a:rPr lang="en-US" sz="4400" b="1" dirty="0"/>
              <a:t>UpSampling2D</a:t>
            </a:r>
            <a:r>
              <a:rPr lang="en-US" sz="4400" dirty="0"/>
              <a:t>:</a:t>
            </a:r>
          </a:p>
          <a:p>
            <a:pPr lvl="1"/>
            <a:r>
              <a:rPr lang="en-US" sz="4400" dirty="0" err="1"/>
              <a:t>Upsamples</a:t>
            </a:r>
            <a:r>
              <a:rPr lang="en-US" sz="4400" dirty="0"/>
              <a:t> image to 14x14, then 28x28.</a:t>
            </a:r>
          </a:p>
          <a:p>
            <a:r>
              <a:rPr lang="en-US" sz="4400" b="1" dirty="0"/>
              <a:t>Conv2D Layers</a:t>
            </a:r>
            <a:r>
              <a:rPr lang="en-US" sz="4400" dirty="0"/>
              <a:t>:</a:t>
            </a:r>
          </a:p>
          <a:p>
            <a:pPr lvl="1"/>
            <a:r>
              <a:rPr lang="en-US" sz="4400" dirty="0"/>
              <a:t>First with 64 filters (2x2), final with 1 filter (3x3) and tanh activation.</a:t>
            </a:r>
          </a:p>
          <a:p>
            <a:r>
              <a:rPr lang="en-US" sz="4400" b="1" dirty="0"/>
              <a:t>Discriminator Architecture</a:t>
            </a:r>
          </a:p>
          <a:p>
            <a:r>
              <a:rPr lang="en-US" sz="4400" b="1" dirty="0"/>
              <a:t>Conv2D Layers</a:t>
            </a:r>
            <a:r>
              <a:rPr lang="en-US" sz="4400" dirty="0"/>
              <a:t>:</a:t>
            </a:r>
          </a:p>
          <a:p>
            <a:pPr lvl="1"/>
            <a:r>
              <a:rPr lang="en-US" sz="4400" dirty="0"/>
              <a:t>Initial with 64 filters (5x5, strides 2), followed by 128 filters.</a:t>
            </a:r>
          </a:p>
          <a:p>
            <a:r>
              <a:rPr lang="en-US" sz="4400" b="1" dirty="0" err="1"/>
              <a:t>LeakyReLU</a:t>
            </a:r>
            <a:r>
              <a:rPr lang="en-US" sz="4400" b="1" dirty="0"/>
              <a:t> Activation</a:t>
            </a:r>
            <a:r>
              <a:rPr lang="en-US" sz="4400" dirty="0"/>
              <a:t>:</a:t>
            </a:r>
          </a:p>
          <a:p>
            <a:pPr lvl="1"/>
            <a:r>
              <a:rPr lang="en-US" sz="4400" dirty="0"/>
              <a:t>Applied after each convolutional layer (alpha 0.2).</a:t>
            </a:r>
          </a:p>
          <a:p>
            <a:r>
              <a:rPr lang="en-US" sz="4400" b="1" dirty="0"/>
              <a:t>Flatten</a:t>
            </a:r>
            <a:r>
              <a:rPr lang="en-US" sz="4400" dirty="0"/>
              <a:t>:</a:t>
            </a:r>
          </a:p>
          <a:p>
            <a:pPr lvl="1"/>
            <a:r>
              <a:rPr lang="en-US" sz="4400" dirty="0"/>
              <a:t>Converts 3D tensor to 1D.</a:t>
            </a:r>
          </a:p>
          <a:p>
            <a:r>
              <a:rPr lang="en-US" sz="4400" b="1" dirty="0"/>
              <a:t>Dense Layer</a:t>
            </a:r>
            <a:r>
              <a:rPr lang="en-US" sz="4400" dirty="0"/>
              <a:t>:</a:t>
            </a:r>
          </a:p>
          <a:p>
            <a:pPr lvl="1"/>
            <a:r>
              <a:rPr lang="en-US" sz="4400" dirty="0"/>
              <a:t>256 units, followed by dropout (0.5).</a:t>
            </a:r>
          </a:p>
          <a:p>
            <a:r>
              <a:rPr lang="en-US" sz="4400" b="1" dirty="0"/>
              <a:t>Final Dense Layer</a:t>
            </a:r>
            <a:r>
              <a:rPr lang="en-US" sz="4400" dirty="0"/>
              <a:t>:</a:t>
            </a:r>
          </a:p>
          <a:p>
            <a:pPr lvl="1"/>
            <a:r>
              <a:rPr lang="en-US" sz="4400" dirty="0"/>
              <a:t>1 unit with sigmoid activation.</a:t>
            </a:r>
          </a:p>
          <a:p>
            <a:r>
              <a:rPr lang="en-US" sz="4400" b="1" dirty="0"/>
              <a:t>Compilation</a:t>
            </a:r>
          </a:p>
          <a:p>
            <a:r>
              <a:rPr lang="en-US" sz="4400" b="1" dirty="0"/>
              <a:t>Loss Function</a:t>
            </a:r>
            <a:r>
              <a:rPr lang="en-US" sz="4400" dirty="0"/>
              <a:t>:</a:t>
            </a:r>
          </a:p>
          <a:p>
            <a:pPr lvl="1"/>
            <a:r>
              <a:rPr lang="en-US" sz="4400" dirty="0"/>
              <a:t>Binary cross-entropy.</a:t>
            </a:r>
          </a:p>
          <a:p>
            <a:r>
              <a:rPr lang="en-US" sz="4400" b="1" dirty="0"/>
              <a:t>Optimizer</a:t>
            </a:r>
            <a:r>
              <a:rPr lang="en-US" sz="4400" dirty="0"/>
              <a:t>:</a:t>
            </a:r>
          </a:p>
          <a:p>
            <a:pPr lvl="1"/>
            <a:r>
              <a:rPr lang="en-US" sz="4400" dirty="0"/>
              <a:t>Disc optimizer.</a:t>
            </a:r>
          </a:p>
          <a:p>
            <a:r>
              <a:rPr lang="en-US" sz="4400" b="1" dirty="0"/>
              <a:t>Metrics</a:t>
            </a:r>
            <a:r>
              <a:rPr lang="en-US" sz="4400" dirty="0"/>
              <a:t>:</a:t>
            </a:r>
          </a:p>
          <a:p>
            <a:pPr lvl="1"/>
            <a:r>
              <a:rPr lang="en-US" sz="4400" dirty="0"/>
              <a:t>Accuracy.</a:t>
            </a:r>
          </a:p>
          <a:p>
            <a:endParaRPr lang="en-SG" dirty="0"/>
          </a:p>
        </p:txBody>
      </p:sp>
      <p:pic>
        <p:nvPicPr>
          <p:cNvPr id="10" name="Content Placeholder 9" descr="A screenshot of a computer&#10;&#10;Description automatically generated">
            <a:extLst>
              <a:ext uri="{FF2B5EF4-FFF2-40B4-BE49-F238E27FC236}">
                <a16:creationId xmlns:a16="http://schemas.microsoft.com/office/drawing/2014/main" id="{E46CF6A5-48E1-D6AB-6DD9-DA8DC4980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5263" y="1121582"/>
            <a:ext cx="3682294" cy="4873625"/>
          </a:xfrm>
        </p:spPr>
      </p:pic>
      <p:pic>
        <p:nvPicPr>
          <p:cNvPr id="12" name="Picture 11" descr="A screenshot of a computer program&#10;&#10;Description automatically generated">
            <a:extLst>
              <a:ext uri="{FF2B5EF4-FFF2-40B4-BE49-F238E27FC236}">
                <a16:creationId xmlns:a16="http://schemas.microsoft.com/office/drawing/2014/main" id="{E7B88055-02B6-15B1-AB82-422474354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4870" y="1941210"/>
            <a:ext cx="4437130" cy="4043967"/>
          </a:xfrm>
          <a:prstGeom prst="rect">
            <a:avLst/>
          </a:prstGeom>
        </p:spPr>
      </p:pic>
    </p:spTree>
    <p:extLst>
      <p:ext uri="{BB962C8B-B14F-4D97-AF65-F5344CB8AC3E}">
        <p14:creationId xmlns:p14="http://schemas.microsoft.com/office/powerpoint/2010/main" val="179102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AB3D-E2C5-293E-10A7-64ED156FC78E}"/>
              </a:ext>
            </a:extLst>
          </p:cNvPr>
          <p:cNvSpPr>
            <a:spLocks noGrp="1"/>
          </p:cNvSpPr>
          <p:nvPr>
            <p:ph type="title"/>
          </p:nvPr>
        </p:nvSpPr>
        <p:spPr/>
        <p:txBody>
          <a:bodyPr/>
          <a:lstStyle/>
          <a:p>
            <a:r>
              <a:rPr lang="en-US" dirty="0"/>
              <a:t>Tuning and model improvement</a:t>
            </a:r>
            <a:endParaRPr lang="en-SG" dirty="0"/>
          </a:p>
        </p:txBody>
      </p:sp>
      <p:pic>
        <p:nvPicPr>
          <p:cNvPr id="6" name="Content Placeholder 5" descr="A screen shot of a computer&#10;&#10;Description automatically generated">
            <a:extLst>
              <a:ext uri="{FF2B5EF4-FFF2-40B4-BE49-F238E27FC236}">
                <a16:creationId xmlns:a16="http://schemas.microsoft.com/office/drawing/2014/main" id="{83885E71-CDFD-9715-D41C-4135B01980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1810" y="2594501"/>
            <a:ext cx="5330089" cy="2003378"/>
          </a:xfrm>
        </p:spPr>
      </p:pic>
      <p:sp>
        <p:nvSpPr>
          <p:cNvPr id="4" name="Text Placeholder 3">
            <a:extLst>
              <a:ext uri="{FF2B5EF4-FFF2-40B4-BE49-F238E27FC236}">
                <a16:creationId xmlns:a16="http://schemas.microsoft.com/office/drawing/2014/main" id="{34375991-1168-3A60-A674-CB72E9AA4B6A}"/>
              </a:ext>
            </a:extLst>
          </p:cNvPr>
          <p:cNvSpPr>
            <a:spLocks noGrp="1"/>
          </p:cNvSpPr>
          <p:nvPr>
            <p:ph type="body" sz="half" idx="2"/>
          </p:nvPr>
        </p:nvSpPr>
        <p:spPr/>
        <p:txBody>
          <a:bodyPr/>
          <a:lstStyle/>
          <a:p>
            <a:r>
              <a:rPr lang="en-US" dirty="0"/>
              <a:t>We used </a:t>
            </a:r>
            <a:r>
              <a:rPr lang="en-US" dirty="0" err="1"/>
              <a:t>Keras</a:t>
            </a:r>
            <a:r>
              <a:rPr lang="en-US" dirty="0"/>
              <a:t> tuner random search to tune the model, on the Kernel inception distance score. Even though the score is negative which it isn’t supposed to be, we managed to reduce the score greatly such that it went from negative a few thousand to -34.9 which is a great improvement. </a:t>
            </a:r>
            <a:endParaRPr lang="en-SG" dirty="0"/>
          </a:p>
        </p:txBody>
      </p:sp>
    </p:spTree>
    <p:extLst>
      <p:ext uri="{BB962C8B-B14F-4D97-AF65-F5344CB8AC3E}">
        <p14:creationId xmlns:p14="http://schemas.microsoft.com/office/powerpoint/2010/main" val="1174296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1853</TotalTime>
  <Words>1077</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Courier New</vt:lpstr>
      <vt:lpstr>source-serif-pro</vt:lpstr>
      <vt:lpstr>system-ui</vt:lpstr>
      <vt:lpstr>Office Theme</vt:lpstr>
      <vt:lpstr>DELE CA2</vt:lpstr>
      <vt:lpstr>PART A: GAN</vt:lpstr>
      <vt:lpstr>EDA and feature engineering</vt:lpstr>
      <vt:lpstr>EDA and feature engineering</vt:lpstr>
      <vt:lpstr>Final save of the images one of each class</vt:lpstr>
      <vt:lpstr>Application of cGAN</vt:lpstr>
      <vt:lpstr>Application of DCGAN</vt:lpstr>
      <vt:lpstr>Explanation of the generator and discriminator architecture</vt:lpstr>
      <vt:lpstr>Tuning and model improvement</vt:lpstr>
      <vt:lpstr>Final model train and evaluation</vt:lpstr>
      <vt:lpstr>PART B: REINFORCEMENT LEARNING</vt:lpstr>
      <vt:lpstr>Pendulum (open AI gym)</vt:lpstr>
      <vt:lpstr>DQN</vt:lpstr>
      <vt:lpstr>DQN for Pendulum</vt:lpstr>
      <vt:lpstr>Hyperparameter(epsilon)</vt:lpstr>
      <vt:lpstr>Hyperparameter(epsilon decay)</vt:lpstr>
      <vt:lpstr>DQN Performance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SUAH SIANG YU</dc:creator>
  <cp:lastModifiedBy>Isaac Low</cp:lastModifiedBy>
  <cp:revision>1</cp:revision>
  <dcterms:created xsi:type="dcterms:W3CDTF">2024-08-04T18:32:34Z</dcterms:created>
  <dcterms:modified xsi:type="dcterms:W3CDTF">2024-08-06T03:42:44Z</dcterms:modified>
</cp:coreProperties>
</file>