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33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0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1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4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E8BF6D-8E6A-45C4-93A7-6E313D2DD91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B3F426-A89C-4BD8-B007-44B15F6CBF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4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4C51F4-D48D-43CE-96A3-35730240EA60}"/>
              </a:ext>
            </a:extLst>
          </p:cNvPr>
          <p:cNvSpPr txBox="1"/>
          <p:nvPr/>
        </p:nvSpPr>
        <p:spPr>
          <a:xfrm>
            <a:off x="1011382" y="568036"/>
            <a:ext cx="1102205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 everyone, </a:t>
            </a:r>
          </a:p>
          <a:p>
            <a:r>
              <a:rPr lang="en-US" sz="3200" dirty="0"/>
              <a:t>In previous presentations we have covered simple </a:t>
            </a:r>
          </a:p>
          <a:p>
            <a:r>
              <a:rPr lang="en-US" sz="3200" dirty="0"/>
              <a:t>concepts of Photosynthesis and Transpiration. Ascent of sap,</a:t>
            </a:r>
          </a:p>
          <a:p>
            <a:r>
              <a:rPr lang="en-US" sz="3200" dirty="0"/>
              <a:t>Cell division and Genetics will be done in our regular classes.</a:t>
            </a:r>
          </a:p>
          <a:p>
            <a:r>
              <a:rPr lang="en-US" sz="3200" dirty="0"/>
              <a:t>You will complete your written work for previous chapters during</a:t>
            </a:r>
          </a:p>
          <a:p>
            <a:r>
              <a:rPr lang="en-US" sz="3200" dirty="0"/>
              <a:t>coming week. Till then we will start with some easy topics</a:t>
            </a:r>
          </a:p>
          <a:p>
            <a:r>
              <a:rPr lang="en-US" sz="3200" dirty="0"/>
              <a:t>from Circulatory system. I have selected this chapter as you have </a:t>
            </a:r>
          </a:p>
          <a:p>
            <a:r>
              <a:rPr lang="en-US" sz="3200" dirty="0"/>
              <a:t>learnt some concepts in Std-8. </a:t>
            </a:r>
          </a:p>
          <a:p>
            <a:endParaRPr lang="en-US" sz="3200" dirty="0"/>
          </a:p>
          <a:p>
            <a:r>
              <a:rPr lang="en-US" sz="3200" dirty="0"/>
              <a:t>First three pages are easy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11179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751EA6-3C49-4E10-8AE7-45FB3A4B6520}"/>
              </a:ext>
            </a:extLst>
          </p:cNvPr>
          <p:cNvSpPr txBox="1"/>
          <p:nvPr/>
        </p:nvSpPr>
        <p:spPr>
          <a:xfrm>
            <a:off x="203200" y="35067"/>
            <a:ext cx="12070554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Self study topics:</a:t>
            </a:r>
          </a:p>
          <a:p>
            <a:r>
              <a:rPr lang="en-US" sz="2800" dirty="0"/>
              <a:t>8.1 Need for transport inside the body.</a:t>
            </a:r>
          </a:p>
          <a:p>
            <a:r>
              <a:rPr lang="en-US" sz="2800" dirty="0"/>
              <a:t>8.2 Fluids in our body.</a:t>
            </a:r>
          </a:p>
          <a:p>
            <a:r>
              <a:rPr lang="en-US" sz="2800" dirty="0"/>
              <a:t>8.3 Properties of blood.</a:t>
            </a:r>
          </a:p>
          <a:p>
            <a:r>
              <a:rPr lang="en-US" sz="2800" dirty="0"/>
              <a:t>8.4 Functions of blood.</a:t>
            </a:r>
          </a:p>
          <a:p>
            <a:endParaRPr lang="en-US" sz="2800" dirty="0"/>
          </a:p>
          <a:p>
            <a:r>
              <a:rPr lang="en-US" sz="2400" b="1" dirty="0">
                <a:solidFill>
                  <a:srgbClr val="FF0000"/>
                </a:solidFill>
              </a:rPr>
              <a:t>The points not understood will be covered in the class.</a:t>
            </a:r>
          </a:p>
          <a:p>
            <a:endParaRPr lang="en-US" sz="2800" dirty="0"/>
          </a:p>
          <a:p>
            <a:r>
              <a:rPr lang="en-US" sz="2800" dirty="0"/>
              <a:t>Compounds of </a:t>
            </a:r>
            <a:r>
              <a:rPr lang="en-US" sz="2800" dirty="0" err="1"/>
              <a:t>haemoglobin</a:t>
            </a:r>
            <a:r>
              <a:rPr lang="en-US" sz="2800" dirty="0"/>
              <a:t>-</a:t>
            </a:r>
          </a:p>
          <a:p>
            <a:r>
              <a:rPr lang="en-US" sz="2800" dirty="0" err="1"/>
              <a:t>Haemoglobin</a:t>
            </a:r>
            <a:r>
              <a:rPr lang="en-US" sz="2800" dirty="0"/>
              <a:t> forms unstable compound with oxygen ‘oxy-</a:t>
            </a:r>
            <a:r>
              <a:rPr lang="en-US" sz="2800" dirty="0" err="1"/>
              <a:t>haemoglobin</a:t>
            </a:r>
            <a:r>
              <a:rPr lang="en-US" sz="2800" dirty="0"/>
              <a:t>’.</a:t>
            </a:r>
          </a:p>
          <a:p>
            <a:r>
              <a:rPr lang="en-US" sz="2800" dirty="0"/>
              <a:t>It also forms </a:t>
            </a:r>
            <a:r>
              <a:rPr lang="en-US" sz="2800" u="sng" dirty="0">
                <a:solidFill>
                  <a:srgbClr val="00B050"/>
                </a:solidFill>
              </a:rPr>
              <a:t>unstable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compound with carbon dioxide ‘</a:t>
            </a:r>
            <a:r>
              <a:rPr lang="en-US" sz="2800" dirty="0" err="1"/>
              <a:t>carbamino-haemoglobin</a:t>
            </a:r>
            <a:r>
              <a:rPr lang="en-US" sz="2800" dirty="0"/>
              <a:t>’.</a:t>
            </a:r>
          </a:p>
          <a:p>
            <a:r>
              <a:rPr lang="en-US" sz="2800" dirty="0"/>
              <a:t>Being unstable oxygen and carbon dioxide both can get easily detached during</a:t>
            </a:r>
          </a:p>
          <a:p>
            <a:r>
              <a:rPr lang="en-US" sz="2800" dirty="0"/>
              <a:t>gaseous exchange in the alveoli. </a:t>
            </a:r>
            <a:r>
              <a:rPr lang="en-US" sz="2800" dirty="0" err="1"/>
              <a:t>Haemoglobin</a:t>
            </a:r>
            <a:r>
              <a:rPr lang="en-US" sz="2800" dirty="0"/>
              <a:t>, combines with carbon  monoxide to form </a:t>
            </a:r>
            <a:r>
              <a:rPr lang="en-US" sz="2800" u="sng" dirty="0">
                <a:solidFill>
                  <a:srgbClr val="00B050"/>
                </a:solidFill>
              </a:rPr>
              <a:t>stable</a:t>
            </a:r>
            <a:r>
              <a:rPr lang="en-US" sz="2800" dirty="0"/>
              <a:t> compound ‘carboxy-</a:t>
            </a:r>
            <a:r>
              <a:rPr lang="en-US" sz="2800" dirty="0" err="1"/>
              <a:t>haemoglobin</a:t>
            </a:r>
            <a:r>
              <a:rPr lang="en-US" sz="2800" dirty="0"/>
              <a:t>’. Carbon monoxide remains</a:t>
            </a:r>
          </a:p>
          <a:p>
            <a:r>
              <a:rPr lang="en-US" sz="2800" dirty="0"/>
              <a:t>attached to </a:t>
            </a:r>
            <a:r>
              <a:rPr lang="en-US" sz="2800" dirty="0" err="1"/>
              <a:t>haemoglobin</a:t>
            </a:r>
            <a:r>
              <a:rPr lang="en-US" sz="2800" dirty="0"/>
              <a:t> and reduces its capacity to carry oxygen. This is known as carbon monoxide poisoning which leads to death, sometimes.</a:t>
            </a:r>
          </a:p>
        </p:txBody>
      </p:sp>
    </p:spTree>
    <p:extLst>
      <p:ext uri="{BB962C8B-B14F-4D97-AF65-F5344CB8AC3E}">
        <p14:creationId xmlns:p14="http://schemas.microsoft.com/office/powerpoint/2010/main" val="5079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mposition of blood diagram Royalty Free Vector Image">
            <a:extLst>
              <a:ext uri="{FF2B5EF4-FFF2-40B4-BE49-F238E27FC236}">
                <a16:creationId xmlns:a16="http://schemas.microsoft.com/office/drawing/2014/main" id="{18569DDD-8205-4C7C-93DB-7C650EEB6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2"/>
          <a:stretch/>
        </p:blipFill>
        <p:spPr bwMode="auto">
          <a:xfrm>
            <a:off x="3208094" y="133461"/>
            <a:ext cx="5704637" cy="46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299E1D-A119-4836-8E58-E2746F393288}"/>
              </a:ext>
            </a:extLst>
          </p:cNvPr>
          <p:cNvSpPr txBox="1"/>
          <p:nvPr/>
        </p:nvSpPr>
        <p:spPr>
          <a:xfrm>
            <a:off x="473242" y="5122451"/>
            <a:ext cx="11245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Plasma</a:t>
            </a:r>
            <a:r>
              <a:rPr lang="en-US" sz="2400" dirty="0"/>
              <a:t>-Light yellow </a:t>
            </a:r>
            <a:r>
              <a:rPr lang="en-US" sz="2400" dirty="0" err="1"/>
              <a:t>coloured</a:t>
            </a:r>
            <a:r>
              <a:rPr lang="en-US" sz="2400" dirty="0"/>
              <a:t> fluid 55-60% of blood.  It is made up of Water, proteins, inorganic salts like  sodium chloride and sodium Bicarbonate, other substances in the blood are glucose, fibrinogen, amino acids, hormones and urea, etc. The plasma from </a:t>
            </a:r>
          </a:p>
          <a:p>
            <a:r>
              <a:rPr lang="en-US" sz="2400" dirty="0"/>
              <a:t>which the protein fibrinogen has been removed is called </a:t>
            </a:r>
            <a:r>
              <a:rPr lang="en-US" sz="2400" b="1" dirty="0">
                <a:solidFill>
                  <a:srgbClr val="00B050"/>
                </a:solidFill>
              </a:rPr>
              <a:t>serum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5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1.2. Components of the Blood – Concepts of Biology – 1st Canadian ...">
            <a:extLst>
              <a:ext uri="{FF2B5EF4-FFF2-40B4-BE49-F238E27FC236}">
                <a16:creationId xmlns:a16="http://schemas.microsoft.com/office/drawing/2014/main" id="{92C92AD3-E3FA-4525-B470-5AEC91AD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719" y="1378627"/>
            <a:ext cx="6760910" cy="351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C09E8E-7CC0-434A-840B-7EDE1F4B1975}"/>
              </a:ext>
            </a:extLst>
          </p:cNvPr>
          <p:cNvSpPr txBox="1"/>
          <p:nvPr/>
        </p:nvSpPr>
        <p:spPr>
          <a:xfrm>
            <a:off x="401054" y="5310739"/>
            <a:ext cx="10876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blood smear- A drop of blood is spread on the glass slide and stained with Leishman stain.  When observed under the microscope shows formed elements of the blood erythrocytes, leucocyte sand platelets.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DAE2B-0998-4D0C-B457-8F3D524A8928}"/>
              </a:ext>
            </a:extLst>
          </p:cNvPr>
          <p:cNvSpPr txBox="1"/>
          <p:nvPr/>
        </p:nvSpPr>
        <p:spPr>
          <a:xfrm>
            <a:off x="4411581" y="128339"/>
            <a:ext cx="351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Cellular Elements</a:t>
            </a:r>
          </a:p>
        </p:txBody>
      </p:sp>
    </p:spTree>
    <p:extLst>
      <p:ext uri="{BB962C8B-B14F-4D97-AF65-F5344CB8AC3E}">
        <p14:creationId xmlns:p14="http://schemas.microsoft.com/office/powerpoint/2010/main" val="68620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83E969-ADC1-485B-8608-F18A1B01D9DE}"/>
              </a:ext>
            </a:extLst>
          </p:cNvPr>
          <p:cNvSpPr txBox="1"/>
          <p:nvPr/>
        </p:nvSpPr>
        <p:spPr>
          <a:xfrm>
            <a:off x="2772229" y="130628"/>
            <a:ext cx="719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Erythrocytes-Red blood corpuscles.</a:t>
            </a:r>
          </a:p>
        </p:txBody>
      </p:sp>
      <p:pic>
        <p:nvPicPr>
          <p:cNvPr id="4098" name="Picture 2" descr="1000+ Erythrocytes Stock Images, Photos &amp; Vectors | Shutterstock">
            <a:extLst>
              <a:ext uri="{FF2B5EF4-FFF2-40B4-BE49-F238E27FC236}">
                <a16:creationId xmlns:a16="http://schemas.microsoft.com/office/drawing/2014/main" id="{6F986AB5-F7BD-4E35-A13C-263480D55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87674" y="715403"/>
            <a:ext cx="3276600" cy="249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DE06A-2A98-4649-B935-6DECB8A56E19}"/>
              </a:ext>
            </a:extLst>
          </p:cNvPr>
          <p:cNvSpPr txBox="1"/>
          <p:nvPr/>
        </p:nvSpPr>
        <p:spPr>
          <a:xfrm>
            <a:off x="4379495" y="819489"/>
            <a:ext cx="77526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Erythrocytes are minute, 7 micron in size, biconcave discs, flat in the center ,thick and rounded at the periphery.  </a:t>
            </a:r>
          </a:p>
          <a:p>
            <a:endParaRPr lang="en-US" sz="2400" dirty="0"/>
          </a:p>
          <a:p>
            <a:r>
              <a:rPr lang="en-US" sz="2400" dirty="0"/>
              <a:t>Erythrocytes are deficient but efficient. How ?</a:t>
            </a:r>
          </a:p>
          <a:p>
            <a:r>
              <a:rPr lang="en-US" sz="2400" dirty="0">
                <a:solidFill>
                  <a:srgbClr val="00B0F0"/>
                </a:solidFill>
              </a:rPr>
              <a:t>No nucleus</a:t>
            </a:r>
            <a:r>
              <a:rPr lang="en-US" sz="2400" dirty="0"/>
              <a:t>-makes red blood cells biconcave, increasing surface area volume ratio for absorbing more oxygen as space in between is increased accommodating more red blood cells in same place.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No mitochondria</a:t>
            </a:r>
            <a:r>
              <a:rPr lang="en-US" sz="2400" dirty="0"/>
              <a:t>-red blood cells cannot use oxygen for themselves as cellular respiration occurs in mitochondria. All oxygen is transported to cells and glucose in blood plasma remains unutilized.</a:t>
            </a:r>
          </a:p>
          <a:p>
            <a:r>
              <a:rPr lang="en-US" sz="2400" dirty="0">
                <a:solidFill>
                  <a:srgbClr val="00B0F0"/>
                </a:solidFill>
              </a:rPr>
              <a:t>No endoplasmic reticulum</a:t>
            </a:r>
            <a:r>
              <a:rPr lang="en-US" sz="2400" dirty="0"/>
              <a:t>-flexibility of red blood cells increases and allows easy movement through narrow capillaries. </a:t>
            </a:r>
          </a:p>
        </p:txBody>
      </p:sp>
      <p:pic>
        <p:nvPicPr>
          <p:cNvPr id="6" name="Picture 2" descr="COMPOSITION OF ERYTHROCYTE | Download Scientific Diagram">
            <a:extLst>
              <a:ext uri="{FF2B5EF4-FFF2-40B4-BE49-F238E27FC236}">
                <a16:creationId xmlns:a16="http://schemas.microsoft.com/office/drawing/2014/main" id="{A30C1C7C-B12E-4BD0-A41E-527AF8756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"/>
          <a:stretch/>
        </p:blipFill>
        <p:spPr bwMode="auto">
          <a:xfrm>
            <a:off x="481262" y="3373957"/>
            <a:ext cx="3400998" cy="323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74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CAB77-31E7-4E17-9AF2-57BB62F80CE7}"/>
              </a:ext>
            </a:extLst>
          </p:cNvPr>
          <p:cNvSpPr txBox="1"/>
          <p:nvPr/>
        </p:nvSpPr>
        <p:spPr>
          <a:xfrm>
            <a:off x="537029" y="412789"/>
            <a:ext cx="11428257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Self study Topics-</a:t>
            </a:r>
          </a:p>
          <a:p>
            <a:r>
              <a:rPr lang="en-US" sz="2800" dirty="0"/>
              <a:t>Life and death of erythrocytes Page 93</a:t>
            </a:r>
          </a:p>
          <a:p>
            <a:r>
              <a:rPr lang="en-US" sz="2800" dirty="0"/>
              <a:t>More about the number of erythrocytes .Page 94</a:t>
            </a:r>
          </a:p>
          <a:p>
            <a:endParaRPr lang="en-US" sz="2800" dirty="0"/>
          </a:p>
          <a:p>
            <a:r>
              <a:rPr lang="en-US" sz="2800" dirty="0"/>
              <a:t>Scientifically erythrocytes are not cells but corpuscles. Why? Because they do</a:t>
            </a:r>
          </a:p>
          <a:p>
            <a:r>
              <a:rPr lang="en-US" sz="2800" dirty="0"/>
              <a:t>not fulfil the definition of the cell. They do not have nucleus, when they are </a:t>
            </a:r>
          </a:p>
          <a:p>
            <a:r>
              <a:rPr lang="en-US" sz="2800" dirty="0"/>
              <a:t>produced they have one. As they mature ,the nuclei are lost, they are </a:t>
            </a:r>
          </a:p>
          <a:p>
            <a:r>
              <a:rPr lang="en-US" sz="2800" dirty="0"/>
              <a:t>Enucleated.</a:t>
            </a:r>
          </a:p>
          <a:p>
            <a:r>
              <a:rPr lang="en-US" sz="2800" dirty="0"/>
              <a:t>Anyway, we can use red blood cells as text book also says so!</a:t>
            </a:r>
          </a:p>
          <a:p>
            <a:endParaRPr lang="en-US" sz="2800" dirty="0"/>
          </a:p>
          <a:p>
            <a:r>
              <a:rPr lang="en-US" sz="2800" dirty="0"/>
              <a:t>Waiting for homework? No dear students, not this time! Enjoy………..</a:t>
            </a:r>
          </a:p>
          <a:p>
            <a:endParaRPr lang="en-US" sz="2800" dirty="0"/>
          </a:p>
          <a:p>
            <a:r>
              <a:rPr lang="en-US" sz="2800" dirty="0"/>
              <a:t>But….Do not forget to complete previous exercises……….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0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200</TotalTime>
  <Words>518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abhaymudholkar@gmail.com</dc:creator>
  <cp:lastModifiedBy>abhaymudholkar@gmail.com</cp:lastModifiedBy>
  <cp:revision>32</cp:revision>
  <dcterms:created xsi:type="dcterms:W3CDTF">2020-04-02T13:09:42Z</dcterms:created>
  <dcterms:modified xsi:type="dcterms:W3CDTF">2020-04-02T16:29:43Z</dcterms:modified>
</cp:coreProperties>
</file>