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8" r:id="rId6"/>
    <p:sldId id="270" r:id="rId7"/>
    <p:sldId id="263" r:id="rId8"/>
    <p:sldId id="264" r:id="rId9"/>
    <p:sldId id="265" r:id="rId10"/>
    <p:sldId id="267" r:id="rId11"/>
    <p:sldId id="271" r:id="rId12"/>
    <p:sldId id="269" r:id="rId13"/>
    <p:sldId id="272" r:id="rId14"/>
    <p:sldId id="273" r:id="rId15"/>
    <p:sldId id="274" r:id="rId16"/>
    <p:sldId id="276" r:id="rId17"/>
    <p:sldId id="277" r:id="rId18"/>
    <p:sldId id="296" r:id="rId19"/>
    <p:sldId id="278"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ymudholkar@gmail.com" initials="a" lastIdx="3" clrIdx="0">
    <p:extLst>
      <p:ext uri="{19B8F6BF-5375-455C-9EA6-DF929625EA0E}">
        <p15:presenceInfo xmlns:p15="http://schemas.microsoft.com/office/powerpoint/2012/main" userId="159e5f33474c44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06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709E-ED77-4643-B2D2-833884674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DE71E-FB9D-44EB-AECC-3AF377873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80E6A-618F-4C95-A5E8-AB82CCD55262}"/>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E372A4B1-060D-453E-AE9A-90B06ACBA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DE5E0-266A-4D87-B07C-73E0DB2A042E}"/>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9970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E198-834A-4D2C-A12A-121D8BE69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4F77B-97A8-427C-84D0-6595B71EF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E8017-FDF9-4E7A-A6D3-3A3B2DE1F4F4}"/>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6FE7F9B9-B678-45DC-B9CC-087EA2BF1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1C3BB-70C2-4A53-89B4-17F4F0D4E263}"/>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345314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14DE4-4196-49E3-AD81-677001CD4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26D4C-D177-402B-B222-79884D30B5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0C5B5-FE73-408F-A939-1BB3E93C3674}"/>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21A45EBA-0053-4683-9D57-D731907B6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40689-FB3F-430E-B280-C289F7D6543C}"/>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53801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D96A-6C80-4D52-9468-D55087508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487D7-735F-46EF-9353-86AD1EEA5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82ED0-3AD8-443A-864A-A0409C74FDD1}"/>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78AAB8DF-CFCB-4019-A74A-8A5014A22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87314-59C9-4209-9E05-14ABAC6A4456}"/>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5889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E047-A397-4880-9D03-394D585FA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025A8C-8B16-4577-8140-6C5973037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8E92E-0444-41E3-8114-7FE2A40AF2F2}"/>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2BF902B6-1782-426C-969D-E3FAA427F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1CF16-66FA-4A00-ABEC-444EFFFAED41}"/>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266636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8590-4536-4167-8D65-55354A14E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B972E-BEA8-4A1E-B2C2-00E70AE0A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5A1EA3-ADE2-4E7E-8CEF-75254E262E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27585-31BF-4100-92D0-ACF237D79DC6}"/>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6" name="Footer Placeholder 5">
            <a:extLst>
              <a:ext uri="{FF2B5EF4-FFF2-40B4-BE49-F238E27FC236}">
                <a16:creationId xmlns:a16="http://schemas.microsoft.com/office/drawing/2014/main" id="{7684406D-4F49-4096-8E33-AE3BD5FE4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C25E8-9772-4DD5-AA7E-1ECC1E63D954}"/>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381491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4596-F80B-43D3-BE49-4FF9D9ABA5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8B29-33D2-4764-AC74-2A33D4A4A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10995-30EC-40E7-98CB-34E41C03E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1BD18-D59E-4393-B6DF-4FA393D57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235C5-9C6C-4B59-8338-D0A15E0EA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BC4F03-2CCB-4E13-924A-404637EBF5C4}"/>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8" name="Footer Placeholder 7">
            <a:extLst>
              <a:ext uri="{FF2B5EF4-FFF2-40B4-BE49-F238E27FC236}">
                <a16:creationId xmlns:a16="http://schemas.microsoft.com/office/drawing/2014/main" id="{BE88C1C9-744D-45FF-973B-6768D8BDD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60A05B-1E99-4094-B15E-19AA5A57C056}"/>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4954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0BCA-3735-45B2-9A19-5E37884E90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94C1B-F570-4108-86E2-35EBF7C74E38}"/>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4" name="Footer Placeholder 3">
            <a:extLst>
              <a:ext uri="{FF2B5EF4-FFF2-40B4-BE49-F238E27FC236}">
                <a16:creationId xmlns:a16="http://schemas.microsoft.com/office/drawing/2014/main" id="{60A46AD6-55DE-4550-AC7C-547FAB011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29C31-4229-4A09-BAAD-86EDF9BEF0C5}"/>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215697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D54E1-8A14-4789-B27F-D0CA65AD9EE9}"/>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3" name="Footer Placeholder 2">
            <a:extLst>
              <a:ext uri="{FF2B5EF4-FFF2-40B4-BE49-F238E27FC236}">
                <a16:creationId xmlns:a16="http://schemas.microsoft.com/office/drawing/2014/main" id="{F503C2AC-3AC2-4CB0-B387-8B6F7E4E6E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EDAD3-D4B5-4C20-86C0-939164D88401}"/>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29797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CD7-C4DE-444D-ADBC-4FAB60C4E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54838-A0C9-4985-A551-4168ED3EB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C4DDB-5D1A-44C0-B5F1-B32A34C2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8A5BD-2825-4592-92F9-1D570ECDB2BA}"/>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6" name="Footer Placeholder 5">
            <a:extLst>
              <a:ext uri="{FF2B5EF4-FFF2-40B4-BE49-F238E27FC236}">
                <a16:creationId xmlns:a16="http://schemas.microsoft.com/office/drawing/2014/main" id="{892A0D11-3F0C-421C-97DF-8FC7EAB58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F47DE-C58F-41BA-903E-F35652BA2D09}"/>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45717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3C21-6279-4E86-981A-D454217A6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EEC9C3-7F74-4F45-A6C2-E94890327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D96F8-7AD4-4374-9A86-96C697CD7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D83F1-B565-421D-A40F-1397A593305E}"/>
              </a:ext>
            </a:extLst>
          </p:cNvPr>
          <p:cNvSpPr>
            <a:spLocks noGrp="1"/>
          </p:cNvSpPr>
          <p:nvPr>
            <p:ph type="dt" sz="half" idx="10"/>
          </p:nvPr>
        </p:nvSpPr>
        <p:spPr/>
        <p:txBody>
          <a:bodyPr/>
          <a:lstStyle/>
          <a:p>
            <a:fld id="{ED69E895-6FBB-48C5-8724-D4D1BEA51F13}" type="datetimeFigureOut">
              <a:rPr lang="en-US" smtClean="0"/>
              <a:t>4/12/2020</a:t>
            </a:fld>
            <a:endParaRPr lang="en-US"/>
          </a:p>
        </p:txBody>
      </p:sp>
      <p:sp>
        <p:nvSpPr>
          <p:cNvPr id="6" name="Footer Placeholder 5">
            <a:extLst>
              <a:ext uri="{FF2B5EF4-FFF2-40B4-BE49-F238E27FC236}">
                <a16:creationId xmlns:a16="http://schemas.microsoft.com/office/drawing/2014/main" id="{3BA7EFC7-4B2B-45CC-8196-AED2A0D41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5CF18-3BFA-4A5C-9956-56B457BA84F1}"/>
              </a:ext>
            </a:extLst>
          </p:cNvPr>
          <p:cNvSpPr>
            <a:spLocks noGrp="1"/>
          </p:cNvSpPr>
          <p:nvPr>
            <p:ph type="sldNum" sz="quarter" idx="12"/>
          </p:nvPr>
        </p:nvSpPr>
        <p:spPr/>
        <p:txBody>
          <a:bodyPr/>
          <a:lstStyle/>
          <a:p>
            <a:fld id="{970C8720-292F-4DF9-94FA-C0E84431BCA9}" type="slidenum">
              <a:rPr lang="en-US" smtClean="0"/>
              <a:t>‹#›</a:t>
            </a:fld>
            <a:endParaRPr lang="en-US"/>
          </a:p>
        </p:txBody>
      </p:sp>
    </p:spTree>
    <p:extLst>
      <p:ext uri="{BB962C8B-B14F-4D97-AF65-F5344CB8AC3E}">
        <p14:creationId xmlns:p14="http://schemas.microsoft.com/office/powerpoint/2010/main" val="157365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03033-F95C-4C39-ACA9-3225C70DE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DBF56-087B-450E-BE03-1139C3699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A73BF-CB6D-4BFA-BF6D-6540B2B5F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9E895-6FBB-48C5-8724-D4D1BEA51F13}" type="datetimeFigureOut">
              <a:rPr lang="en-US" smtClean="0"/>
              <a:t>4/12/2020</a:t>
            </a:fld>
            <a:endParaRPr lang="en-US"/>
          </a:p>
        </p:txBody>
      </p:sp>
      <p:sp>
        <p:nvSpPr>
          <p:cNvPr id="5" name="Footer Placeholder 4">
            <a:extLst>
              <a:ext uri="{FF2B5EF4-FFF2-40B4-BE49-F238E27FC236}">
                <a16:creationId xmlns:a16="http://schemas.microsoft.com/office/drawing/2014/main" id="{D15A045D-FF1E-40F1-B078-4198F550E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220E41-4A7C-4184-95A1-C180A03B9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8720-292F-4DF9-94FA-C0E84431BCA9}" type="slidenum">
              <a:rPr lang="en-US" smtClean="0"/>
              <a:t>‹#›</a:t>
            </a:fld>
            <a:endParaRPr lang="en-US"/>
          </a:p>
        </p:txBody>
      </p:sp>
    </p:spTree>
    <p:extLst>
      <p:ext uri="{BB962C8B-B14F-4D97-AF65-F5344CB8AC3E}">
        <p14:creationId xmlns:p14="http://schemas.microsoft.com/office/powerpoint/2010/main" val="290741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48F66B9-DDCA-417A-B4D5-1EB8483BEFCD}"/>
              </a:ext>
            </a:extLst>
          </p:cNvPr>
          <p:cNvSpPr txBox="1">
            <a:spLocks noChangeArrowheads="1"/>
          </p:cNvSpPr>
          <p:nvPr/>
        </p:nvSpPr>
        <p:spPr>
          <a:xfrm>
            <a:off x="4658591" y="183572"/>
            <a:ext cx="3124200" cy="685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Evolution</a:t>
            </a:r>
          </a:p>
        </p:txBody>
      </p:sp>
      <p:sp>
        <p:nvSpPr>
          <p:cNvPr id="6" name="Rectangle 3">
            <a:extLst>
              <a:ext uri="{FF2B5EF4-FFF2-40B4-BE49-F238E27FC236}">
                <a16:creationId xmlns:a16="http://schemas.microsoft.com/office/drawing/2014/main" id="{8F06AE25-7183-4BEC-A210-9DD99BE84A59}"/>
              </a:ext>
            </a:extLst>
          </p:cNvPr>
          <p:cNvSpPr txBox="1">
            <a:spLocks noChangeArrowheads="1"/>
          </p:cNvSpPr>
          <p:nvPr/>
        </p:nvSpPr>
        <p:spPr>
          <a:xfrm>
            <a:off x="775855" y="962073"/>
            <a:ext cx="11103908" cy="1384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solidFill>
                  <a:srgbClr val="FF0000"/>
                </a:solidFill>
                <a:latin typeface="Arial" panose="020B0604020202020204" pitchFamily="34" charset="0"/>
              </a:rPr>
              <a:t>Evolution lesson is for self study. The presentation includes some information which is not in the syllabus. You will follow your text book, when you will study for exam.</a:t>
            </a:r>
          </a:p>
          <a:p>
            <a:pPr marL="0" indent="0">
              <a:buNone/>
            </a:pPr>
            <a:endParaRPr lang="en-US" altLang="en-US" sz="2400" b="1" dirty="0">
              <a:latin typeface="Arial" panose="020B0604020202020204" pitchFamily="34" charset="0"/>
            </a:endParaRPr>
          </a:p>
        </p:txBody>
      </p:sp>
      <p:sp>
        <p:nvSpPr>
          <p:cNvPr id="7" name="TextBox 6">
            <a:extLst>
              <a:ext uri="{FF2B5EF4-FFF2-40B4-BE49-F238E27FC236}">
                <a16:creationId xmlns:a16="http://schemas.microsoft.com/office/drawing/2014/main" id="{1B8DD148-40BA-40C8-BA7F-069ADE377E0A}"/>
              </a:ext>
            </a:extLst>
          </p:cNvPr>
          <p:cNvSpPr txBox="1"/>
          <p:nvPr/>
        </p:nvSpPr>
        <p:spPr>
          <a:xfrm>
            <a:off x="775854" y="2511946"/>
            <a:ext cx="11091817" cy="1384995"/>
          </a:xfrm>
          <a:prstGeom prst="rect">
            <a:avLst/>
          </a:prstGeom>
          <a:noFill/>
        </p:spPr>
        <p:txBody>
          <a:bodyPr wrap="square" rtlCol="0">
            <a:spAutoFit/>
          </a:bodyPr>
          <a:lstStyle/>
          <a:p>
            <a:r>
              <a:rPr lang="en-US" sz="2800" dirty="0"/>
              <a:t>What is evolution?</a:t>
            </a:r>
          </a:p>
          <a:p>
            <a:r>
              <a:rPr lang="en-US" sz="2800" dirty="0"/>
              <a:t>It is a slow and continuous process whereby complex forms of life have emerged from simpler forms through millions of years.</a:t>
            </a:r>
          </a:p>
        </p:txBody>
      </p:sp>
      <p:sp>
        <p:nvSpPr>
          <p:cNvPr id="11" name="TextBox 10">
            <a:extLst>
              <a:ext uri="{FF2B5EF4-FFF2-40B4-BE49-F238E27FC236}">
                <a16:creationId xmlns:a16="http://schemas.microsoft.com/office/drawing/2014/main" id="{497DEF85-9C5F-44A4-B8A9-CA8A783996A1}"/>
              </a:ext>
            </a:extLst>
          </p:cNvPr>
          <p:cNvSpPr txBox="1"/>
          <p:nvPr/>
        </p:nvSpPr>
        <p:spPr>
          <a:xfrm>
            <a:off x="775853" y="4468268"/>
            <a:ext cx="11114741" cy="1384995"/>
          </a:xfrm>
          <a:prstGeom prst="rect">
            <a:avLst/>
          </a:prstGeom>
          <a:noFill/>
        </p:spPr>
        <p:txBody>
          <a:bodyPr wrap="square" rtlCol="0">
            <a:spAutoFit/>
          </a:bodyPr>
          <a:lstStyle/>
          <a:p>
            <a:r>
              <a:rPr lang="en-US" sz="2800" dirty="0"/>
              <a:t>Jean Baptiste de Lamarck and Charles Darwin were two scientists who proposed their views on evolution which are accepted as theories of evolution.</a:t>
            </a:r>
          </a:p>
        </p:txBody>
      </p:sp>
    </p:spTree>
    <p:extLst>
      <p:ext uri="{BB962C8B-B14F-4D97-AF65-F5344CB8AC3E}">
        <p14:creationId xmlns:p14="http://schemas.microsoft.com/office/powerpoint/2010/main" val="6002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5B2C05C-55FD-46B1-945F-B95055DAD73E}"/>
              </a:ext>
            </a:extLst>
          </p:cNvPr>
          <p:cNvSpPr txBox="1">
            <a:spLocks noChangeArrowheads="1"/>
          </p:cNvSpPr>
          <p:nvPr/>
        </p:nvSpPr>
        <p:spPr>
          <a:xfrm>
            <a:off x="3352809" y="353291"/>
            <a:ext cx="6096000" cy="7689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Peppered Moth Example</a:t>
            </a:r>
            <a:endParaRPr lang="en-US" altLang="en-US" b="1" dirty="0">
              <a:solidFill>
                <a:srgbClr val="FF0000"/>
              </a:solidFill>
            </a:endParaRPr>
          </a:p>
        </p:txBody>
      </p:sp>
      <p:sp>
        <p:nvSpPr>
          <p:cNvPr id="3" name="Rectangle 3">
            <a:extLst>
              <a:ext uri="{FF2B5EF4-FFF2-40B4-BE49-F238E27FC236}">
                <a16:creationId xmlns:a16="http://schemas.microsoft.com/office/drawing/2014/main" id="{E24E0BD2-5391-49C1-AED2-1764DE8F6451}"/>
              </a:ext>
            </a:extLst>
          </p:cNvPr>
          <p:cNvSpPr txBox="1">
            <a:spLocks noChangeArrowheads="1"/>
          </p:cNvSpPr>
          <p:nvPr/>
        </p:nvSpPr>
        <p:spPr>
          <a:xfrm>
            <a:off x="4696694" y="1496291"/>
            <a:ext cx="7592291" cy="4631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a:t>Early 1800s, England, Manchester</a:t>
            </a:r>
          </a:p>
          <a:p>
            <a:pPr marL="0" indent="0">
              <a:buNone/>
            </a:pPr>
            <a:r>
              <a:rPr lang="en-US" altLang="en-US" sz="2400" dirty="0"/>
              <a:t>Peppered moths were </a:t>
            </a:r>
            <a:r>
              <a:rPr lang="en-US" altLang="en-US" sz="2400" i="1" dirty="0"/>
              <a:t>mostly </a:t>
            </a:r>
            <a:r>
              <a:rPr lang="en-US" altLang="en-US" sz="2400" dirty="0"/>
              <a:t>light gray; few were white, few were black (variations)</a:t>
            </a:r>
          </a:p>
          <a:p>
            <a:pPr marL="0" indent="0">
              <a:buNone/>
            </a:pPr>
            <a:r>
              <a:rPr lang="en-US" altLang="en-US" sz="2400" dirty="0"/>
              <a:t>Gray blended with tree trunks – birds didn’t see or eat them, so they survived, but black ones were eaten</a:t>
            </a:r>
          </a:p>
          <a:p>
            <a:pPr marL="0" indent="0">
              <a:buNone/>
            </a:pPr>
            <a:r>
              <a:rPr lang="en-US" altLang="en-US" sz="2400" dirty="0"/>
              <a:t>After industrial revolution pollution resulted in the death of lichens and darkening of tree trunks, now the darker variety was better hidden and not picked up by the birds. Natural selection played its role and light </a:t>
            </a:r>
            <a:r>
              <a:rPr lang="en-US" altLang="en-US" sz="2400" dirty="0" err="1"/>
              <a:t>coloured</a:t>
            </a:r>
            <a:r>
              <a:rPr lang="en-US" altLang="en-US" sz="2400" dirty="0"/>
              <a:t> moths easily became prey. Now , dark </a:t>
            </a:r>
            <a:r>
              <a:rPr lang="en-US" altLang="en-US" sz="2400" dirty="0" err="1"/>
              <a:t>coloured</a:t>
            </a:r>
            <a:r>
              <a:rPr lang="en-US" altLang="en-US" sz="2400" dirty="0"/>
              <a:t> variety survived better. This is </a:t>
            </a:r>
            <a:r>
              <a:rPr lang="en-US" altLang="en-US" sz="2400" b="1" dirty="0"/>
              <a:t>industrial melanism</a:t>
            </a:r>
            <a:r>
              <a:rPr lang="en-US" altLang="en-US" sz="2400" dirty="0"/>
              <a:t>.</a:t>
            </a:r>
          </a:p>
          <a:p>
            <a:pPr marL="0" indent="0">
              <a:buNone/>
            </a:pPr>
            <a:r>
              <a:rPr lang="en-US" altLang="en-US" sz="2400" dirty="0"/>
              <a:t>The scientific name of this moth is </a:t>
            </a:r>
            <a:r>
              <a:rPr lang="en-US" altLang="en-US" sz="2400" u="sng" dirty="0" err="1"/>
              <a:t>Biston</a:t>
            </a:r>
            <a:r>
              <a:rPr lang="en-US" altLang="en-US" sz="2400" dirty="0"/>
              <a:t> </a:t>
            </a:r>
            <a:r>
              <a:rPr lang="en-US" altLang="en-US" sz="2400" u="sng" dirty="0" err="1"/>
              <a:t>bitularia</a:t>
            </a:r>
            <a:endParaRPr lang="en-US" altLang="en-US" sz="2400" u="sng" dirty="0"/>
          </a:p>
          <a:p>
            <a:pPr marL="0" indent="0">
              <a:buNone/>
            </a:pPr>
            <a:endParaRPr lang="en-US" altLang="en-US" sz="2400" dirty="0"/>
          </a:p>
        </p:txBody>
      </p:sp>
      <p:sp>
        <p:nvSpPr>
          <p:cNvPr id="4" name="AutoShape 2" descr="Picking off the Peppered Moth | Ask A Biologist">
            <a:extLst>
              <a:ext uri="{FF2B5EF4-FFF2-40B4-BE49-F238E27FC236}">
                <a16:creationId xmlns:a16="http://schemas.microsoft.com/office/drawing/2014/main" id="{3C64C7E4-3038-4299-A070-B8CAB985AA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Peppered Moth and natural selection - Moths Count">
            <a:extLst>
              <a:ext uri="{FF2B5EF4-FFF2-40B4-BE49-F238E27FC236}">
                <a16:creationId xmlns:a16="http://schemas.microsoft.com/office/drawing/2014/main" id="{4C9C7781-70E9-4304-8471-172842E26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25782"/>
            <a:ext cx="3632249" cy="3006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eppered moth evolution and natural selection | Illustration… | Flickr">
            <a:extLst>
              <a:ext uri="{FF2B5EF4-FFF2-40B4-BE49-F238E27FC236}">
                <a16:creationId xmlns:a16="http://schemas.microsoft.com/office/drawing/2014/main" id="{DC8B29AA-81A1-48C9-938D-996280FC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10" y="1837783"/>
            <a:ext cx="10127672" cy="48440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8A66C6-3A1C-4355-8498-DBB12FF2C18B}"/>
              </a:ext>
            </a:extLst>
          </p:cNvPr>
          <p:cNvSpPr txBox="1"/>
          <p:nvPr/>
        </p:nvSpPr>
        <p:spPr>
          <a:xfrm>
            <a:off x="3851564" y="0"/>
            <a:ext cx="3499869" cy="584775"/>
          </a:xfrm>
          <a:prstGeom prst="rect">
            <a:avLst/>
          </a:prstGeom>
          <a:noFill/>
        </p:spPr>
        <p:txBody>
          <a:bodyPr wrap="none" rtlCol="0">
            <a:spAutoFit/>
          </a:bodyPr>
          <a:lstStyle/>
          <a:p>
            <a:r>
              <a:rPr lang="en-US" sz="3200" dirty="0"/>
              <a:t>Industrial Melanism</a:t>
            </a:r>
          </a:p>
        </p:txBody>
      </p:sp>
      <p:sp>
        <p:nvSpPr>
          <p:cNvPr id="3" name="TextBox 2">
            <a:extLst>
              <a:ext uri="{FF2B5EF4-FFF2-40B4-BE49-F238E27FC236}">
                <a16:creationId xmlns:a16="http://schemas.microsoft.com/office/drawing/2014/main" id="{E15187CB-EF39-4C06-AE0C-90E3FE9C57A1}"/>
              </a:ext>
            </a:extLst>
          </p:cNvPr>
          <p:cNvSpPr txBox="1"/>
          <p:nvPr/>
        </p:nvSpPr>
        <p:spPr>
          <a:xfrm>
            <a:off x="221674" y="584775"/>
            <a:ext cx="11000508" cy="830997"/>
          </a:xfrm>
          <a:prstGeom prst="rect">
            <a:avLst/>
          </a:prstGeom>
          <a:noFill/>
        </p:spPr>
        <p:txBody>
          <a:bodyPr wrap="square" rtlCol="0">
            <a:spAutoFit/>
          </a:bodyPr>
          <a:lstStyle/>
          <a:p>
            <a:r>
              <a:rPr lang="en-US" sz="2400" dirty="0"/>
              <a:t>Moth with black </a:t>
            </a:r>
            <a:r>
              <a:rPr lang="en-US" sz="2400" dirty="0" err="1"/>
              <a:t>coloured</a:t>
            </a:r>
            <a:r>
              <a:rPr lang="en-US" sz="2400" dirty="0"/>
              <a:t> wings was visible to birds before industrial revolution and after industrial revolution moth with light </a:t>
            </a:r>
            <a:r>
              <a:rPr lang="en-US" sz="2400" dirty="0" err="1"/>
              <a:t>coloured</a:t>
            </a:r>
            <a:r>
              <a:rPr lang="en-US" sz="2400" dirty="0"/>
              <a:t> wings was visible.</a:t>
            </a:r>
          </a:p>
        </p:txBody>
      </p:sp>
    </p:spTree>
    <p:extLst>
      <p:ext uri="{BB962C8B-B14F-4D97-AF65-F5344CB8AC3E}">
        <p14:creationId xmlns:p14="http://schemas.microsoft.com/office/powerpoint/2010/main" val="123816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07051E-F9E1-40C7-9B6A-64BE6CA54366}"/>
              </a:ext>
            </a:extLst>
          </p:cNvPr>
          <p:cNvSpPr txBox="1">
            <a:spLocks noChangeArrowheads="1"/>
          </p:cNvSpPr>
          <p:nvPr/>
        </p:nvSpPr>
        <p:spPr>
          <a:xfrm>
            <a:off x="3671457" y="574960"/>
            <a:ext cx="5361709"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Evidence of Evolution</a:t>
            </a:r>
          </a:p>
        </p:txBody>
      </p:sp>
      <p:sp>
        <p:nvSpPr>
          <p:cNvPr id="3" name="Rectangle 3">
            <a:extLst>
              <a:ext uri="{FF2B5EF4-FFF2-40B4-BE49-F238E27FC236}">
                <a16:creationId xmlns:a16="http://schemas.microsoft.com/office/drawing/2014/main" id="{E5CA1F93-719F-4715-8412-4B12BBE816B8}"/>
              </a:ext>
            </a:extLst>
          </p:cNvPr>
          <p:cNvSpPr txBox="1">
            <a:spLocks noChangeArrowheads="1"/>
          </p:cNvSpPr>
          <p:nvPr/>
        </p:nvSpPr>
        <p:spPr>
          <a:xfrm>
            <a:off x="3283527" y="1704110"/>
            <a:ext cx="6151418" cy="37961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dirty="0"/>
              <a:t>Fossils</a:t>
            </a:r>
          </a:p>
          <a:p>
            <a:r>
              <a:rPr lang="en-US" altLang="en-US" sz="3600" dirty="0"/>
              <a:t>Anatomy</a:t>
            </a:r>
          </a:p>
          <a:p>
            <a:r>
              <a:rPr lang="en-US" altLang="en-US" sz="3600" dirty="0"/>
              <a:t>Embryos</a:t>
            </a:r>
          </a:p>
          <a:p>
            <a:r>
              <a:rPr lang="en-US" altLang="en-US" sz="3600" dirty="0"/>
              <a:t>Molecules</a:t>
            </a:r>
          </a:p>
          <a:p>
            <a:r>
              <a:rPr lang="en-US" altLang="en-US" sz="3600" dirty="0"/>
              <a:t>Biogeography</a:t>
            </a:r>
          </a:p>
          <a:p>
            <a:pPr marL="0" indent="0">
              <a:buNone/>
            </a:pPr>
            <a:r>
              <a:rPr lang="en-US" altLang="en-US" sz="3200" dirty="0"/>
              <a:t>Explained on the following slides….. </a:t>
            </a:r>
          </a:p>
        </p:txBody>
      </p:sp>
    </p:spTree>
    <p:extLst>
      <p:ext uri="{BB962C8B-B14F-4D97-AF65-F5344CB8AC3E}">
        <p14:creationId xmlns:p14="http://schemas.microsoft.com/office/powerpoint/2010/main" val="266253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BFBF1E-999D-4323-A649-2F2E0A9D6A15}"/>
              </a:ext>
            </a:extLst>
          </p:cNvPr>
          <p:cNvSpPr txBox="1">
            <a:spLocks noChangeArrowheads="1"/>
          </p:cNvSpPr>
          <p:nvPr/>
        </p:nvSpPr>
        <p:spPr>
          <a:xfrm>
            <a:off x="4211782" y="408709"/>
            <a:ext cx="4114800" cy="7135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a:t>Fossil Evidence</a:t>
            </a:r>
            <a:endParaRPr lang="en-US" altLang="en-US" b="1" dirty="0"/>
          </a:p>
        </p:txBody>
      </p:sp>
      <p:sp>
        <p:nvSpPr>
          <p:cNvPr id="3" name="Rectangle 3">
            <a:extLst>
              <a:ext uri="{FF2B5EF4-FFF2-40B4-BE49-F238E27FC236}">
                <a16:creationId xmlns:a16="http://schemas.microsoft.com/office/drawing/2014/main" id="{73C7EC69-8742-4193-A468-784718AA2522}"/>
              </a:ext>
            </a:extLst>
          </p:cNvPr>
          <p:cNvSpPr txBox="1">
            <a:spLocks noChangeArrowheads="1"/>
          </p:cNvSpPr>
          <p:nvPr/>
        </p:nvSpPr>
        <p:spPr>
          <a:xfrm>
            <a:off x="2161309" y="1676400"/>
            <a:ext cx="9005454" cy="4302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dirty="0"/>
              <a:t>Show extinct species</a:t>
            </a:r>
          </a:p>
          <a:p>
            <a:r>
              <a:rPr lang="en-US" altLang="en-US" sz="3600" dirty="0"/>
              <a:t>Show relationships between current and ancient organisms</a:t>
            </a:r>
          </a:p>
          <a:p>
            <a:r>
              <a:rPr lang="en-US" altLang="en-US" sz="3600" dirty="0"/>
              <a:t>Show intermediate species – those in between ancient and modern species</a:t>
            </a:r>
          </a:p>
          <a:p>
            <a:r>
              <a:rPr lang="en-US" altLang="en-US" sz="3600" dirty="0"/>
              <a:t>Difference in traits – derived vs. ancestral</a:t>
            </a:r>
          </a:p>
        </p:txBody>
      </p:sp>
    </p:spTree>
    <p:extLst>
      <p:ext uri="{BB962C8B-B14F-4D97-AF65-F5344CB8AC3E}">
        <p14:creationId xmlns:p14="http://schemas.microsoft.com/office/powerpoint/2010/main" val="331088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CE9D1B1-23B4-4BF5-8613-62E0B3237249}"/>
              </a:ext>
            </a:extLst>
          </p:cNvPr>
          <p:cNvSpPr txBox="1">
            <a:spLocks noChangeArrowheads="1"/>
          </p:cNvSpPr>
          <p:nvPr/>
        </p:nvSpPr>
        <p:spPr>
          <a:xfrm>
            <a:off x="2369130" y="69275"/>
            <a:ext cx="8229600" cy="6511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Anatomy-Homologous Structures</a:t>
            </a:r>
          </a:p>
        </p:txBody>
      </p:sp>
      <p:pic>
        <p:nvPicPr>
          <p:cNvPr id="3" name="Picture 3" descr="Homology_of_forelimbs">
            <a:extLst>
              <a:ext uri="{FF2B5EF4-FFF2-40B4-BE49-F238E27FC236}">
                <a16:creationId xmlns:a16="http://schemas.microsoft.com/office/drawing/2014/main" id="{771451C1-A9C6-4C11-9161-3D202B58F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54021" y="985253"/>
            <a:ext cx="6553200" cy="5637212"/>
          </a:xfrm>
          <a:prstGeom prst="rect">
            <a:avLst/>
          </a:prstGeom>
          <a:noFill/>
        </p:spPr>
      </p:pic>
    </p:spTree>
    <p:extLst>
      <p:ext uri="{BB962C8B-B14F-4D97-AF65-F5344CB8AC3E}">
        <p14:creationId xmlns:p14="http://schemas.microsoft.com/office/powerpoint/2010/main" val="405530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DD75EC-25F0-4AD8-A930-320A0F21DC30}"/>
              </a:ext>
            </a:extLst>
          </p:cNvPr>
          <p:cNvSpPr txBox="1">
            <a:spLocks noChangeArrowheads="1"/>
          </p:cNvSpPr>
          <p:nvPr/>
        </p:nvSpPr>
        <p:spPr>
          <a:xfrm>
            <a:off x="2618509" y="284018"/>
            <a:ext cx="6594764" cy="796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Homologous vs. Analogous</a:t>
            </a:r>
          </a:p>
        </p:txBody>
      </p:sp>
      <p:sp>
        <p:nvSpPr>
          <p:cNvPr id="3" name="Rectangle 3">
            <a:extLst>
              <a:ext uri="{FF2B5EF4-FFF2-40B4-BE49-F238E27FC236}">
                <a16:creationId xmlns:a16="http://schemas.microsoft.com/office/drawing/2014/main" id="{1067A771-A0A8-4516-87D8-1979378174FF}"/>
              </a:ext>
            </a:extLst>
          </p:cNvPr>
          <p:cNvSpPr txBox="1">
            <a:spLocks noChangeArrowheads="1"/>
          </p:cNvSpPr>
          <p:nvPr/>
        </p:nvSpPr>
        <p:spPr>
          <a:xfrm>
            <a:off x="2216729" y="1634835"/>
            <a:ext cx="8229600" cy="3463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dirty="0"/>
              <a:t>Remember, homologous – similar STRUCTURE</a:t>
            </a:r>
          </a:p>
          <a:p>
            <a:r>
              <a:rPr lang="en-US" altLang="en-US" sz="3600" dirty="0"/>
              <a:t>Analogous – structures with similar FUNCTIONS, but different structures/origins</a:t>
            </a:r>
          </a:p>
          <a:p>
            <a:r>
              <a:rPr lang="en-US" altLang="en-US" sz="3600" dirty="0"/>
              <a:t>Ex: bat’s wing and bird’s wing - analogous</a:t>
            </a:r>
          </a:p>
        </p:txBody>
      </p:sp>
    </p:spTree>
    <p:extLst>
      <p:ext uri="{BB962C8B-B14F-4D97-AF65-F5344CB8AC3E}">
        <p14:creationId xmlns:p14="http://schemas.microsoft.com/office/powerpoint/2010/main" val="239359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T010228A">
            <a:extLst>
              <a:ext uri="{FF2B5EF4-FFF2-40B4-BE49-F238E27FC236}">
                <a16:creationId xmlns:a16="http://schemas.microsoft.com/office/drawing/2014/main" id="{E6547A66-CEA4-4F00-9B16-59361EF3E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0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29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MBRYOS">
            <a:extLst>
              <a:ext uri="{FF2B5EF4-FFF2-40B4-BE49-F238E27FC236}">
                <a16:creationId xmlns:a16="http://schemas.microsoft.com/office/drawing/2014/main" id="{72D6B2DC-83DE-4FD6-9C70-E2E1BB045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54" y="1906383"/>
            <a:ext cx="8478982" cy="495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92D37A9-416D-4F84-B861-6E9537AC459C}"/>
              </a:ext>
            </a:extLst>
          </p:cNvPr>
          <p:cNvSpPr txBox="1"/>
          <p:nvPr/>
        </p:nvSpPr>
        <p:spPr>
          <a:xfrm>
            <a:off x="2295233" y="110838"/>
            <a:ext cx="6742551" cy="584775"/>
          </a:xfrm>
          <a:prstGeom prst="rect">
            <a:avLst/>
          </a:prstGeom>
          <a:noFill/>
        </p:spPr>
        <p:txBody>
          <a:bodyPr wrap="none" rtlCol="0">
            <a:spAutoFit/>
          </a:bodyPr>
          <a:lstStyle/>
          <a:p>
            <a:r>
              <a:rPr lang="en-US" sz="3200" dirty="0"/>
              <a:t>Evidence from embryonic development</a:t>
            </a:r>
          </a:p>
        </p:txBody>
      </p:sp>
      <p:sp>
        <p:nvSpPr>
          <p:cNvPr id="4" name="TextBox 3">
            <a:extLst>
              <a:ext uri="{FF2B5EF4-FFF2-40B4-BE49-F238E27FC236}">
                <a16:creationId xmlns:a16="http://schemas.microsoft.com/office/drawing/2014/main" id="{7DD4F853-65AF-4670-80E4-B07EC183A412}"/>
              </a:ext>
            </a:extLst>
          </p:cNvPr>
          <p:cNvSpPr txBox="1"/>
          <p:nvPr/>
        </p:nvSpPr>
        <p:spPr>
          <a:xfrm>
            <a:off x="259843" y="695613"/>
            <a:ext cx="11672314" cy="1200329"/>
          </a:xfrm>
          <a:prstGeom prst="rect">
            <a:avLst/>
          </a:prstGeom>
          <a:noFill/>
        </p:spPr>
        <p:txBody>
          <a:bodyPr wrap="square" rtlCol="0">
            <a:spAutoFit/>
          </a:bodyPr>
          <a:lstStyle/>
          <a:p>
            <a:r>
              <a:rPr lang="en-US" sz="2400" dirty="0"/>
              <a:t>In the initial stages all embryos look similar, as the development takes place as per the genetic code they start developing the characters of that individual species. This fact also provides the basis for study of evolution.</a:t>
            </a:r>
          </a:p>
        </p:txBody>
      </p:sp>
    </p:spTree>
    <p:extLst>
      <p:ext uri="{BB962C8B-B14F-4D97-AF65-F5344CB8AC3E}">
        <p14:creationId xmlns:p14="http://schemas.microsoft.com/office/powerpoint/2010/main" val="71027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E86CC49-3635-499F-BCC9-713B79F9E587}"/>
              </a:ext>
            </a:extLst>
          </p:cNvPr>
          <p:cNvSpPr>
            <a:spLocks noGrp="1" noChangeArrowheads="1"/>
          </p:cNvSpPr>
          <p:nvPr>
            <p:ph type="title"/>
          </p:nvPr>
        </p:nvSpPr>
        <p:spPr/>
        <p:txBody>
          <a:bodyPr/>
          <a:lstStyle/>
          <a:p>
            <a:pPr eaLnBrk="1" hangingPunct="1"/>
            <a:r>
              <a:rPr lang="en-US" altLang="en-US" sz="4000" b="1"/>
              <a:t>Molecular Evidence</a:t>
            </a:r>
          </a:p>
        </p:txBody>
      </p:sp>
      <p:sp>
        <p:nvSpPr>
          <p:cNvPr id="38915" name="Rectangle 3">
            <a:extLst>
              <a:ext uri="{FF2B5EF4-FFF2-40B4-BE49-F238E27FC236}">
                <a16:creationId xmlns:a16="http://schemas.microsoft.com/office/drawing/2014/main" id="{AA0F1893-3925-4555-AFC2-9526BA72B39F}"/>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3600" b="1"/>
              <a:t>DNA:</a:t>
            </a:r>
          </a:p>
          <a:p>
            <a:pPr eaLnBrk="1" hangingPunct="1">
              <a:lnSpc>
                <a:spcPct val="90000"/>
              </a:lnSpc>
            </a:pPr>
            <a:r>
              <a:rPr lang="en-US" altLang="en-US" sz="3600"/>
              <a:t>Basic genetic code for each species</a:t>
            </a:r>
          </a:p>
          <a:p>
            <a:pPr eaLnBrk="1" hangingPunct="1">
              <a:lnSpc>
                <a:spcPct val="90000"/>
              </a:lnSpc>
            </a:pPr>
            <a:r>
              <a:rPr lang="en-US" altLang="en-US" sz="3600"/>
              <a:t>Ex: humans all have same basic genetic code</a:t>
            </a:r>
          </a:p>
          <a:p>
            <a:pPr eaLnBrk="1" hangingPunct="1">
              <a:lnSpc>
                <a:spcPct val="90000"/>
              </a:lnSpc>
            </a:pPr>
            <a:r>
              <a:rPr lang="en-US" altLang="en-US" sz="3600"/>
              <a:t>Species that are similar have many similarities in their DNA</a:t>
            </a:r>
          </a:p>
          <a:p>
            <a:pPr eaLnBrk="1" hangingPunct="1">
              <a:lnSpc>
                <a:spcPct val="90000"/>
              </a:lnSpc>
            </a:pPr>
            <a:r>
              <a:rPr lang="en-US" altLang="en-US" sz="3600"/>
              <a:t>Species with a more distant ancestor have more differences in DNA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5D523E-B07E-41E0-BB34-7CDD2E1BABC4}"/>
              </a:ext>
            </a:extLst>
          </p:cNvPr>
          <p:cNvSpPr txBox="1">
            <a:spLocks noChangeArrowheads="1"/>
          </p:cNvSpPr>
          <p:nvPr/>
        </p:nvSpPr>
        <p:spPr>
          <a:xfrm>
            <a:off x="4391896" y="311727"/>
            <a:ext cx="3338946" cy="7412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Biogeography</a:t>
            </a:r>
          </a:p>
        </p:txBody>
      </p:sp>
      <p:sp>
        <p:nvSpPr>
          <p:cNvPr id="3" name="Rectangle 3">
            <a:extLst>
              <a:ext uri="{FF2B5EF4-FFF2-40B4-BE49-F238E27FC236}">
                <a16:creationId xmlns:a16="http://schemas.microsoft.com/office/drawing/2014/main" id="{A8113A64-6899-4A94-8211-7DF410DD4729}"/>
              </a:ext>
            </a:extLst>
          </p:cNvPr>
          <p:cNvSpPr txBox="1">
            <a:spLocks noChangeArrowheads="1"/>
          </p:cNvSpPr>
          <p:nvPr/>
        </p:nvSpPr>
        <p:spPr>
          <a:xfrm>
            <a:off x="2840182" y="1156856"/>
            <a:ext cx="8229600" cy="19257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Study of distribution of organisms on earth</a:t>
            </a:r>
          </a:p>
          <a:p>
            <a:r>
              <a:rPr lang="en-US" altLang="en-US" dirty="0"/>
              <a:t>Similar environments lead to similar adaptations in organisms, even if far apart in different parts of the world.</a:t>
            </a:r>
          </a:p>
        </p:txBody>
      </p:sp>
    </p:spTree>
    <p:extLst>
      <p:ext uri="{BB962C8B-B14F-4D97-AF65-F5344CB8AC3E}">
        <p14:creationId xmlns:p14="http://schemas.microsoft.com/office/powerpoint/2010/main" val="106909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710514-3E35-4CA4-8C3C-6BB9E37C638D}"/>
              </a:ext>
            </a:extLst>
          </p:cNvPr>
          <p:cNvSpPr txBox="1">
            <a:spLocks noChangeArrowheads="1"/>
          </p:cNvSpPr>
          <p:nvPr/>
        </p:nvSpPr>
        <p:spPr>
          <a:xfrm>
            <a:off x="692727" y="150304"/>
            <a:ext cx="8229600" cy="4566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t>Until the 1800s</a:t>
            </a:r>
          </a:p>
        </p:txBody>
      </p:sp>
      <p:sp>
        <p:nvSpPr>
          <p:cNvPr id="3" name="Rectangle 3">
            <a:extLst>
              <a:ext uri="{FF2B5EF4-FFF2-40B4-BE49-F238E27FC236}">
                <a16:creationId xmlns:a16="http://schemas.microsoft.com/office/drawing/2014/main" id="{3277700F-A352-42FF-B035-3A21F73FD0B5}"/>
              </a:ext>
            </a:extLst>
          </p:cNvPr>
          <p:cNvSpPr txBox="1">
            <a:spLocks noChangeArrowheads="1"/>
          </p:cNvSpPr>
          <p:nvPr/>
        </p:nvSpPr>
        <p:spPr>
          <a:xfrm>
            <a:off x="692727" y="1125545"/>
            <a:ext cx="8229600" cy="160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People thought the same types of organisms on earth were always in existence.</a:t>
            </a:r>
          </a:p>
          <a:p>
            <a:pPr marL="0" indent="0">
              <a:buNone/>
            </a:pPr>
            <a:r>
              <a:rPr lang="en-US" altLang="en-US" dirty="0"/>
              <a:t>This changed when scientists found fossils of organisms which are now no longer on the earth.</a:t>
            </a:r>
          </a:p>
        </p:txBody>
      </p:sp>
      <p:sp>
        <p:nvSpPr>
          <p:cNvPr id="4" name="Rectangle 3">
            <a:extLst>
              <a:ext uri="{FF2B5EF4-FFF2-40B4-BE49-F238E27FC236}">
                <a16:creationId xmlns:a16="http://schemas.microsoft.com/office/drawing/2014/main" id="{F13DEFF8-4C41-496F-BB01-95413D4784A5}"/>
              </a:ext>
            </a:extLst>
          </p:cNvPr>
          <p:cNvSpPr/>
          <p:nvPr/>
        </p:nvSpPr>
        <p:spPr>
          <a:xfrm>
            <a:off x="692727" y="3244333"/>
            <a:ext cx="6907765" cy="584775"/>
          </a:xfrm>
          <a:prstGeom prst="rect">
            <a:avLst/>
          </a:prstGeom>
        </p:spPr>
        <p:txBody>
          <a:bodyPr wrap="square">
            <a:spAutoFit/>
          </a:bodyPr>
          <a:lstStyle/>
          <a:p>
            <a:r>
              <a:rPr lang="en-US" altLang="en-US" sz="3200" b="1" dirty="0"/>
              <a:t>Scientists observed…</a:t>
            </a:r>
          </a:p>
        </p:txBody>
      </p:sp>
      <p:sp>
        <p:nvSpPr>
          <p:cNvPr id="5" name="Rectangle 4">
            <a:extLst>
              <a:ext uri="{FF2B5EF4-FFF2-40B4-BE49-F238E27FC236}">
                <a16:creationId xmlns:a16="http://schemas.microsoft.com/office/drawing/2014/main" id="{574C86E3-A39A-4EE3-8BE9-6D4D99738DCD}"/>
              </a:ext>
            </a:extLst>
          </p:cNvPr>
          <p:cNvSpPr/>
          <p:nvPr/>
        </p:nvSpPr>
        <p:spPr>
          <a:xfrm>
            <a:off x="692727" y="3829108"/>
            <a:ext cx="10349346" cy="2246769"/>
          </a:xfrm>
          <a:prstGeom prst="rect">
            <a:avLst/>
          </a:prstGeom>
        </p:spPr>
        <p:txBody>
          <a:bodyPr wrap="square">
            <a:spAutoFit/>
          </a:bodyPr>
          <a:lstStyle/>
          <a:p>
            <a:r>
              <a:rPr lang="en-US" altLang="en-US" sz="2800" dirty="0"/>
              <a:t>Fossil evidences.</a:t>
            </a:r>
          </a:p>
          <a:p>
            <a:endParaRPr lang="en-US" altLang="en-US" sz="2800" dirty="0"/>
          </a:p>
          <a:p>
            <a:r>
              <a:rPr lang="en-US" altLang="en-US" sz="2800" dirty="0"/>
              <a:t>Many different species exist of same genus.</a:t>
            </a:r>
          </a:p>
          <a:p>
            <a:endParaRPr lang="en-US" altLang="en-US" sz="2800" dirty="0"/>
          </a:p>
          <a:p>
            <a:r>
              <a:rPr lang="en-US" altLang="en-US" sz="2800" dirty="0"/>
              <a:t>Variations (differences) within species are observed.</a:t>
            </a:r>
          </a:p>
        </p:txBody>
      </p:sp>
    </p:spTree>
    <p:extLst>
      <p:ext uri="{BB962C8B-B14F-4D97-AF65-F5344CB8AC3E}">
        <p14:creationId xmlns:p14="http://schemas.microsoft.com/office/powerpoint/2010/main" val="165201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349324-CD0A-4D05-A884-1C1AB95801C9}"/>
              </a:ext>
            </a:extLst>
          </p:cNvPr>
          <p:cNvSpPr txBox="1">
            <a:spLocks noChangeArrowheads="1"/>
          </p:cNvSpPr>
          <p:nvPr/>
        </p:nvSpPr>
        <p:spPr>
          <a:xfrm>
            <a:off x="457200" y="533400"/>
            <a:ext cx="9642764" cy="2306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t>Evolution includes the adaptations that different species undergo to survive through changing environment. The important fact is that the adaptations which do not allow the species to survive do not continue and become a part of evolutionary process.  </a:t>
            </a:r>
          </a:p>
        </p:txBody>
      </p:sp>
      <p:sp>
        <p:nvSpPr>
          <p:cNvPr id="3" name="Rectangle 3">
            <a:extLst>
              <a:ext uri="{FF2B5EF4-FFF2-40B4-BE49-F238E27FC236}">
                <a16:creationId xmlns:a16="http://schemas.microsoft.com/office/drawing/2014/main" id="{ECA2A0CB-804B-4932-A716-A6C58D5CD656}"/>
              </a:ext>
            </a:extLst>
          </p:cNvPr>
          <p:cNvSpPr txBox="1">
            <a:spLocks noChangeArrowheads="1"/>
          </p:cNvSpPr>
          <p:nvPr/>
        </p:nvSpPr>
        <p:spPr>
          <a:xfrm>
            <a:off x="457200" y="2971801"/>
            <a:ext cx="8229600" cy="2632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Traits that allow for survival</a:t>
            </a:r>
          </a:p>
          <a:p>
            <a:r>
              <a:rPr lang="en-US" altLang="en-US" dirty="0"/>
              <a:t>Fitness – way to measure how effective traits are</a:t>
            </a:r>
          </a:p>
          <a:p>
            <a:r>
              <a:rPr lang="en-US" altLang="en-US" dirty="0"/>
              <a:t>Some examples of adaptations other than the organs are……</a:t>
            </a:r>
          </a:p>
          <a:p>
            <a:pPr lvl="1"/>
            <a:r>
              <a:rPr lang="en-US" altLang="en-US" sz="2800" dirty="0"/>
              <a:t>Camouflage</a:t>
            </a:r>
          </a:p>
          <a:p>
            <a:pPr lvl="1"/>
            <a:r>
              <a:rPr lang="en-US" altLang="en-US" sz="2800" dirty="0"/>
              <a:t>Mimicry </a:t>
            </a:r>
          </a:p>
        </p:txBody>
      </p:sp>
    </p:spTree>
    <p:extLst>
      <p:ext uri="{BB962C8B-B14F-4D97-AF65-F5344CB8AC3E}">
        <p14:creationId xmlns:p14="http://schemas.microsoft.com/office/powerpoint/2010/main" val="143849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6854C8-C882-4D7D-A415-C88A096A896F}"/>
              </a:ext>
            </a:extLst>
          </p:cNvPr>
          <p:cNvSpPr txBox="1">
            <a:spLocks noChangeArrowheads="1"/>
          </p:cNvSpPr>
          <p:nvPr/>
        </p:nvSpPr>
        <p:spPr>
          <a:xfrm>
            <a:off x="304799" y="204669"/>
            <a:ext cx="7412183" cy="4198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t>Change in Thought occurred when…..</a:t>
            </a:r>
          </a:p>
        </p:txBody>
      </p:sp>
      <p:sp>
        <p:nvSpPr>
          <p:cNvPr id="3" name="Rectangle 3">
            <a:extLst>
              <a:ext uri="{FF2B5EF4-FFF2-40B4-BE49-F238E27FC236}">
                <a16:creationId xmlns:a16="http://schemas.microsoft.com/office/drawing/2014/main" id="{76E009E2-77A3-494E-BB35-8A8520EB44F7}"/>
              </a:ext>
            </a:extLst>
          </p:cNvPr>
          <p:cNvSpPr txBox="1">
            <a:spLocks noChangeArrowheads="1"/>
          </p:cNvSpPr>
          <p:nvPr/>
        </p:nvSpPr>
        <p:spPr>
          <a:xfrm>
            <a:off x="152400" y="755073"/>
            <a:ext cx="8534400" cy="2673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Scientists began to wonder how and why these changes took place</a:t>
            </a:r>
          </a:p>
          <a:p>
            <a:r>
              <a:rPr lang="en-US" altLang="en-US" dirty="0"/>
              <a:t>2 biologists believed organisms changed in response to their environments:</a:t>
            </a:r>
          </a:p>
          <a:p>
            <a:pPr lvl="1"/>
            <a:r>
              <a:rPr lang="en-US" altLang="en-US" sz="2800" dirty="0"/>
              <a:t>French Jean Baptiste Lamarck</a:t>
            </a:r>
          </a:p>
          <a:p>
            <a:pPr lvl="1"/>
            <a:r>
              <a:rPr lang="en-US" altLang="en-US" sz="2800" dirty="0"/>
              <a:t>British Charles Darwin</a:t>
            </a:r>
          </a:p>
        </p:txBody>
      </p:sp>
      <p:sp>
        <p:nvSpPr>
          <p:cNvPr id="4" name="Rectangle 3">
            <a:extLst>
              <a:ext uri="{FF2B5EF4-FFF2-40B4-BE49-F238E27FC236}">
                <a16:creationId xmlns:a16="http://schemas.microsoft.com/office/drawing/2014/main" id="{E03F310B-325D-48B9-A7EB-1E4CB261AE54}"/>
              </a:ext>
            </a:extLst>
          </p:cNvPr>
          <p:cNvSpPr/>
          <p:nvPr/>
        </p:nvSpPr>
        <p:spPr>
          <a:xfrm>
            <a:off x="304800" y="3390900"/>
            <a:ext cx="3135987" cy="584775"/>
          </a:xfrm>
          <a:prstGeom prst="rect">
            <a:avLst/>
          </a:prstGeom>
        </p:spPr>
        <p:txBody>
          <a:bodyPr wrap="none">
            <a:spAutoFit/>
          </a:bodyPr>
          <a:lstStyle/>
          <a:p>
            <a:r>
              <a:rPr lang="en-US" altLang="en-US" sz="3200" b="1" dirty="0"/>
              <a:t>Lamarck’s Theory</a:t>
            </a:r>
          </a:p>
        </p:txBody>
      </p:sp>
      <p:sp>
        <p:nvSpPr>
          <p:cNvPr id="5" name="Rectangle 4">
            <a:extLst>
              <a:ext uri="{FF2B5EF4-FFF2-40B4-BE49-F238E27FC236}">
                <a16:creationId xmlns:a16="http://schemas.microsoft.com/office/drawing/2014/main" id="{F6B5FCCB-1D11-442D-A824-172B2AFEB62A}"/>
              </a:ext>
            </a:extLst>
          </p:cNvPr>
          <p:cNvSpPr/>
          <p:nvPr/>
        </p:nvSpPr>
        <p:spPr>
          <a:xfrm>
            <a:off x="515048" y="3974830"/>
            <a:ext cx="11097491" cy="2677656"/>
          </a:xfrm>
          <a:prstGeom prst="rect">
            <a:avLst/>
          </a:prstGeom>
        </p:spPr>
        <p:txBody>
          <a:bodyPr wrap="square">
            <a:spAutoFit/>
          </a:bodyPr>
          <a:lstStyle/>
          <a:p>
            <a:r>
              <a:rPr lang="en-US" altLang="en-US" sz="2800" dirty="0"/>
              <a:t>1809 – Lamarck proposed his theory of evolution</a:t>
            </a:r>
          </a:p>
          <a:p>
            <a:endParaRPr lang="en-US" altLang="en-US" sz="2800" dirty="0"/>
          </a:p>
          <a:p>
            <a:r>
              <a:rPr lang="en-US" altLang="en-US" sz="2800" dirty="0"/>
              <a:t>Theory is based on 2 hypotheses</a:t>
            </a:r>
          </a:p>
          <a:p>
            <a:endParaRPr lang="en-US" altLang="en-US" sz="2800" dirty="0"/>
          </a:p>
          <a:p>
            <a:r>
              <a:rPr lang="en-US" altLang="en-US" sz="2800" dirty="0"/>
              <a:t>1. Organisms develop traits by the use and disuse of body parts.</a:t>
            </a:r>
          </a:p>
          <a:p>
            <a:r>
              <a:rPr lang="en-US" altLang="en-US" sz="2800" dirty="0"/>
              <a:t>2. Inheritance of acquired characteristics passed from parents to offspring.</a:t>
            </a:r>
          </a:p>
        </p:txBody>
      </p:sp>
    </p:spTree>
    <p:extLst>
      <p:ext uri="{BB962C8B-B14F-4D97-AF65-F5344CB8AC3E}">
        <p14:creationId xmlns:p14="http://schemas.microsoft.com/office/powerpoint/2010/main" val="394421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626C934-7ADB-4916-9D0E-6D4EA3242B11}"/>
              </a:ext>
            </a:extLst>
          </p:cNvPr>
          <p:cNvSpPr txBox="1">
            <a:spLocks noChangeArrowheads="1"/>
          </p:cNvSpPr>
          <p:nvPr/>
        </p:nvSpPr>
        <p:spPr>
          <a:xfrm>
            <a:off x="457200" y="60960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Lamarck’s giraffe example</a:t>
            </a:r>
          </a:p>
        </p:txBody>
      </p:sp>
      <p:sp>
        <p:nvSpPr>
          <p:cNvPr id="3" name="Rectangle 3">
            <a:extLst>
              <a:ext uri="{FF2B5EF4-FFF2-40B4-BE49-F238E27FC236}">
                <a16:creationId xmlns:a16="http://schemas.microsoft.com/office/drawing/2014/main" id="{3DC9081D-B02E-45E6-9767-BF28D53BAF6A}"/>
              </a:ext>
            </a:extLst>
          </p:cNvPr>
          <p:cNvSpPr txBox="1">
            <a:spLocks noChangeArrowheads="1"/>
          </p:cNvSpPr>
          <p:nvPr/>
        </p:nvSpPr>
        <p:spPr>
          <a:xfrm>
            <a:off x="457200" y="1496291"/>
            <a:ext cx="8686800" cy="3394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Lamarck assumed giraffes had short necks originally and ate grass</a:t>
            </a:r>
          </a:p>
          <a:p>
            <a:r>
              <a:rPr lang="en-US" altLang="en-US" dirty="0"/>
              <a:t>Grass died due to climate change</a:t>
            </a:r>
          </a:p>
          <a:p>
            <a:r>
              <a:rPr lang="en-US" altLang="en-US" dirty="0"/>
              <a:t>Giraffes ate leaves off trees</a:t>
            </a:r>
          </a:p>
          <a:p>
            <a:r>
              <a:rPr lang="en-US" altLang="en-US" dirty="0"/>
              <a:t>As giraffes stretched necks, necks grew</a:t>
            </a:r>
          </a:p>
          <a:p>
            <a:r>
              <a:rPr lang="en-US" altLang="en-US" dirty="0"/>
              <a:t>Giraffe’s acquired long necks – passed to future generations</a:t>
            </a:r>
          </a:p>
          <a:p>
            <a:pPr marL="0" indent="0">
              <a:buNone/>
            </a:pPr>
            <a:endParaRPr lang="en-US" altLang="en-US" sz="3600" dirty="0"/>
          </a:p>
        </p:txBody>
      </p:sp>
    </p:spTree>
    <p:extLst>
      <p:ext uri="{BB962C8B-B14F-4D97-AF65-F5344CB8AC3E}">
        <p14:creationId xmlns:p14="http://schemas.microsoft.com/office/powerpoint/2010/main" val="143968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ean baptiste lamarck Giraffes - YouTube">
            <a:extLst>
              <a:ext uri="{FF2B5EF4-FFF2-40B4-BE49-F238E27FC236}">
                <a16:creationId xmlns:a16="http://schemas.microsoft.com/office/drawing/2014/main" id="{B4F49B3A-E891-4297-89B2-BB26F71968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26" b="15455"/>
          <a:stretch/>
        </p:blipFill>
        <p:spPr bwMode="auto">
          <a:xfrm>
            <a:off x="1729483" y="1288473"/>
            <a:ext cx="8245012" cy="44473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B6D986-CFC3-47EE-BE40-D3A819F4E9A1}"/>
              </a:ext>
            </a:extLst>
          </p:cNvPr>
          <p:cNvSpPr txBox="1"/>
          <p:nvPr/>
        </p:nvSpPr>
        <p:spPr>
          <a:xfrm>
            <a:off x="3463637" y="249381"/>
            <a:ext cx="4058740" cy="584775"/>
          </a:xfrm>
          <a:prstGeom prst="rect">
            <a:avLst/>
          </a:prstGeom>
          <a:noFill/>
        </p:spPr>
        <p:txBody>
          <a:bodyPr wrap="none" rtlCol="0">
            <a:spAutoFit/>
          </a:bodyPr>
          <a:lstStyle/>
          <a:p>
            <a:r>
              <a:rPr lang="en-US" sz="3200" dirty="0"/>
              <a:t>The evolution of giraffe</a:t>
            </a:r>
          </a:p>
        </p:txBody>
      </p:sp>
    </p:spTree>
    <p:extLst>
      <p:ext uri="{BB962C8B-B14F-4D97-AF65-F5344CB8AC3E}">
        <p14:creationId xmlns:p14="http://schemas.microsoft.com/office/powerpoint/2010/main" val="17310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4EA2A-71F4-47F9-9553-2F925C90D533}"/>
              </a:ext>
            </a:extLst>
          </p:cNvPr>
          <p:cNvSpPr txBox="1"/>
          <p:nvPr/>
        </p:nvSpPr>
        <p:spPr>
          <a:xfrm>
            <a:off x="444324" y="706582"/>
            <a:ext cx="11485739" cy="1200329"/>
          </a:xfrm>
          <a:prstGeom prst="rect">
            <a:avLst/>
          </a:prstGeom>
          <a:noFill/>
        </p:spPr>
        <p:txBody>
          <a:bodyPr wrap="square" rtlCol="0">
            <a:spAutoFit/>
          </a:bodyPr>
          <a:lstStyle/>
          <a:p>
            <a:r>
              <a:rPr lang="en-US" sz="2400" dirty="0"/>
              <a:t>These are the organs which have ceased to be of any use to the possessor but still </a:t>
            </a:r>
          </a:p>
          <a:p>
            <a:r>
              <a:rPr lang="en-US" sz="2400" dirty="0"/>
              <a:t>persists generation after generation. They are functionless and become atrophied(reduce in size or become rudimentary) also lose effectiveness.</a:t>
            </a:r>
          </a:p>
        </p:txBody>
      </p:sp>
      <p:sp>
        <p:nvSpPr>
          <p:cNvPr id="3" name="TextBox 2">
            <a:extLst>
              <a:ext uri="{FF2B5EF4-FFF2-40B4-BE49-F238E27FC236}">
                <a16:creationId xmlns:a16="http://schemas.microsoft.com/office/drawing/2014/main" id="{E11A951C-3867-4458-97B8-01F3F614F4A6}"/>
              </a:ext>
            </a:extLst>
          </p:cNvPr>
          <p:cNvSpPr txBox="1"/>
          <p:nvPr/>
        </p:nvSpPr>
        <p:spPr>
          <a:xfrm>
            <a:off x="4371976" y="0"/>
            <a:ext cx="3156826" cy="646331"/>
          </a:xfrm>
          <a:prstGeom prst="rect">
            <a:avLst/>
          </a:prstGeom>
          <a:noFill/>
        </p:spPr>
        <p:txBody>
          <a:bodyPr wrap="none" rtlCol="0">
            <a:spAutoFit/>
          </a:bodyPr>
          <a:lstStyle/>
          <a:p>
            <a:r>
              <a:rPr lang="en-US" sz="3600" dirty="0"/>
              <a:t>Vestigial Organs</a:t>
            </a:r>
          </a:p>
        </p:txBody>
      </p:sp>
      <p:pic>
        <p:nvPicPr>
          <p:cNvPr id="1026" name="Picture 2" descr="How many vestigial organs are present in human body, and which are ...">
            <a:extLst>
              <a:ext uri="{FF2B5EF4-FFF2-40B4-BE49-F238E27FC236}">
                <a16:creationId xmlns:a16="http://schemas.microsoft.com/office/drawing/2014/main" id="{BD38D638-3BD8-4238-8921-1A8AE373D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24" y="3112239"/>
            <a:ext cx="3167063" cy="2351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sdom Tooth Extraction, डेंटल ट्रीटमेंट ...">
            <a:extLst>
              <a:ext uri="{FF2B5EF4-FFF2-40B4-BE49-F238E27FC236}">
                <a16:creationId xmlns:a16="http://schemas.microsoft.com/office/drawing/2014/main" id="{12E68804-0D58-457E-9C69-D35209770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5580" y="3228109"/>
            <a:ext cx="3574697" cy="22709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Vestigial organ">
            <a:extLst>
              <a:ext uri="{FF2B5EF4-FFF2-40B4-BE49-F238E27FC236}">
                <a16:creationId xmlns:a16="http://schemas.microsoft.com/office/drawing/2014/main" id="{86D21782-78F7-4CF0-9C69-F5C64D98D5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Pinna (anatomy) | Psychology Wiki | Fandom">
            <a:extLst>
              <a:ext uri="{FF2B5EF4-FFF2-40B4-BE49-F238E27FC236}">
                <a16:creationId xmlns:a16="http://schemas.microsoft.com/office/drawing/2014/main" id="{4CBFC5B6-044B-4836-A980-B59E4FD89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547" y="2948420"/>
            <a:ext cx="213550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5A7DB2-B31E-4500-9BD0-EC7811AF6C52}"/>
              </a:ext>
            </a:extLst>
          </p:cNvPr>
          <p:cNvSpPr txBox="1"/>
          <p:nvPr/>
        </p:nvSpPr>
        <p:spPr>
          <a:xfrm>
            <a:off x="444324" y="1921178"/>
            <a:ext cx="10147393" cy="461665"/>
          </a:xfrm>
          <a:prstGeom prst="rect">
            <a:avLst/>
          </a:prstGeom>
          <a:noFill/>
        </p:spPr>
        <p:txBody>
          <a:bodyPr wrap="none" rtlCol="0">
            <a:spAutoFit/>
          </a:bodyPr>
          <a:lstStyle/>
          <a:p>
            <a:r>
              <a:rPr lang="en-US" sz="2400" dirty="0"/>
              <a:t>In human beings there are over hundred vestigial organs, some are given below.</a:t>
            </a:r>
          </a:p>
        </p:txBody>
      </p:sp>
    </p:spTree>
    <p:extLst>
      <p:ext uri="{BB962C8B-B14F-4D97-AF65-F5344CB8AC3E}">
        <p14:creationId xmlns:p14="http://schemas.microsoft.com/office/powerpoint/2010/main" val="320643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D53192-A6E9-41BF-878A-0CAF93FBC074}"/>
              </a:ext>
            </a:extLst>
          </p:cNvPr>
          <p:cNvSpPr txBox="1">
            <a:spLocks noChangeArrowheads="1"/>
          </p:cNvSpPr>
          <p:nvPr/>
        </p:nvSpPr>
        <p:spPr>
          <a:xfrm>
            <a:off x="4101904" y="97163"/>
            <a:ext cx="3886200" cy="6511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Darwin’s Theory</a:t>
            </a:r>
          </a:p>
        </p:txBody>
      </p:sp>
      <p:sp>
        <p:nvSpPr>
          <p:cNvPr id="3" name="Rectangle 3">
            <a:extLst>
              <a:ext uri="{FF2B5EF4-FFF2-40B4-BE49-F238E27FC236}">
                <a16:creationId xmlns:a16="http://schemas.microsoft.com/office/drawing/2014/main" id="{112FDBA1-5A73-444C-A00A-CFF9E5FC97E8}"/>
              </a:ext>
            </a:extLst>
          </p:cNvPr>
          <p:cNvSpPr txBox="1">
            <a:spLocks noChangeArrowheads="1"/>
          </p:cNvSpPr>
          <p:nvPr/>
        </p:nvSpPr>
        <p:spPr>
          <a:xfrm>
            <a:off x="1981200" y="960796"/>
            <a:ext cx="8686800" cy="39693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Published book: </a:t>
            </a:r>
            <a:r>
              <a:rPr lang="en-US" altLang="en-US" i="1" dirty="0"/>
              <a:t>On the Origin of Species by Means of Natural Selection </a:t>
            </a:r>
            <a:r>
              <a:rPr lang="en-US" altLang="en-US" dirty="0"/>
              <a:t>with help from another scientist, Alfred Russel Wallace</a:t>
            </a:r>
          </a:p>
          <a:p>
            <a:r>
              <a:rPr lang="en-US" altLang="en-US" dirty="0"/>
              <a:t>Theory based on 4 main ideas:</a:t>
            </a:r>
          </a:p>
          <a:p>
            <a:pPr lvl="1"/>
            <a:r>
              <a:rPr lang="en-US" altLang="en-US" sz="2800" dirty="0"/>
              <a:t>Variations</a:t>
            </a:r>
          </a:p>
          <a:p>
            <a:pPr lvl="1"/>
            <a:r>
              <a:rPr lang="en-US" altLang="en-US" sz="2800" dirty="0"/>
              <a:t>Inheritance of traits</a:t>
            </a:r>
          </a:p>
          <a:p>
            <a:pPr lvl="1"/>
            <a:r>
              <a:rPr lang="en-US" altLang="en-US" sz="2800" dirty="0"/>
              <a:t>Overproduction</a:t>
            </a:r>
          </a:p>
          <a:p>
            <a:pPr lvl="1"/>
            <a:r>
              <a:rPr lang="en-US" altLang="en-US" sz="2800" dirty="0"/>
              <a:t>Survival of the fittest</a:t>
            </a:r>
          </a:p>
          <a:p>
            <a:pPr marL="457200" lvl="1" indent="0">
              <a:buNone/>
            </a:pPr>
            <a:r>
              <a:rPr lang="en-US" altLang="en-US" sz="2800" dirty="0"/>
              <a:t>Explained on the following slides……….</a:t>
            </a:r>
          </a:p>
          <a:p>
            <a:pPr lvl="1"/>
            <a:endParaRPr lang="en-US" altLang="en-US" sz="2800" dirty="0"/>
          </a:p>
          <a:p>
            <a:pPr lvl="1"/>
            <a:endParaRPr lang="en-US" altLang="en-US" sz="2800" dirty="0"/>
          </a:p>
          <a:p>
            <a:pPr lvl="1"/>
            <a:endParaRPr lang="en-US" altLang="en-US" sz="3600" dirty="0"/>
          </a:p>
          <a:p>
            <a:pPr lvl="1">
              <a:buFont typeface="Wingdings" panose="05000000000000000000" pitchFamily="2" charset="2"/>
              <a:buNone/>
            </a:pPr>
            <a:endParaRPr lang="en-US" altLang="en-US" sz="3600" dirty="0"/>
          </a:p>
        </p:txBody>
      </p:sp>
      <p:sp>
        <p:nvSpPr>
          <p:cNvPr id="4" name="Rectangle 3">
            <a:extLst>
              <a:ext uri="{FF2B5EF4-FFF2-40B4-BE49-F238E27FC236}">
                <a16:creationId xmlns:a16="http://schemas.microsoft.com/office/drawing/2014/main" id="{5528EF7E-956D-4C20-B63E-666896831D9E}"/>
              </a:ext>
            </a:extLst>
          </p:cNvPr>
          <p:cNvSpPr/>
          <p:nvPr/>
        </p:nvSpPr>
        <p:spPr>
          <a:xfrm>
            <a:off x="2833255" y="5205173"/>
            <a:ext cx="3873304" cy="369332"/>
          </a:xfrm>
          <a:prstGeom prst="rect">
            <a:avLst/>
          </a:prstGeom>
        </p:spPr>
        <p:txBody>
          <a:bodyPr wrap="none">
            <a:spAutoFit/>
          </a:bodyPr>
          <a:lstStyle/>
          <a:p>
            <a:r>
              <a:rPr lang="en-US" altLang="en-US" b="1" dirty="0"/>
              <a:t>Why was Darwin’s work controversial?</a:t>
            </a:r>
            <a:endParaRPr lang="en-US" dirty="0"/>
          </a:p>
        </p:txBody>
      </p:sp>
      <p:sp>
        <p:nvSpPr>
          <p:cNvPr id="5" name="Rectangle 4">
            <a:extLst>
              <a:ext uri="{FF2B5EF4-FFF2-40B4-BE49-F238E27FC236}">
                <a16:creationId xmlns:a16="http://schemas.microsoft.com/office/drawing/2014/main" id="{E900B533-738D-4AA6-9B85-A41C3DF9A1F2}"/>
              </a:ext>
            </a:extLst>
          </p:cNvPr>
          <p:cNvSpPr/>
          <p:nvPr/>
        </p:nvSpPr>
        <p:spPr>
          <a:xfrm>
            <a:off x="2376054" y="5627875"/>
            <a:ext cx="6096000" cy="923330"/>
          </a:xfrm>
          <a:prstGeom prst="rect">
            <a:avLst/>
          </a:prstGeom>
        </p:spPr>
        <p:txBody>
          <a:bodyPr>
            <a:spAutoFit/>
          </a:bodyPr>
          <a:lstStyle/>
          <a:p>
            <a:r>
              <a:rPr lang="en-US" altLang="en-US" b="1" dirty="0"/>
              <a:t>Creationism</a:t>
            </a:r>
            <a:r>
              <a:rPr lang="en-US" altLang="en-US" dirty="0"/>
              <a:t> – belief that God created all living things to be unique</a:t>
            </a:r>
          </a:p>
          <a:p>
            <a:r>
              <a:rPr lang="en-US" altLang="en-US" b="1" dirty="0"/>
              <a:t>Evolution</a:t>
            </a:r>
            <a:r>
              <a:rPr lang="en-US" altLang="en-US" dirty="0"/>
              <a:t> – theory that organisms have changed over time.</a:t>
            </a:r>
            <a:endParaRPr lang="en-US" dirty="0"/>
          </a:p>
        </p:txBody>
      </p:sp>
    </p:spTree>
    <p:extLst>
      <p:ext uri="{BB962C8B-B14F-4D97-AF65-F5344CB8AC3E}">
        <p14:creationId xmlns:p14="http://schemas.microsoft.com/office/powerpoint/2010/main" val="405584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3C30EA-A937-4C91-B055-561122BBB2F1}"/>
              </a:ext>
            </a:extLst>
          </p:cNvPr>
          <p:cNvSpPr txBox="1">
            <a:spLocks noChangeArrowheads="1"/>
          </p:cNvSpPr>
          <p:nvPr/>
        </p:nvSpPr>
        <p:spPr>
          <a:xfrm>
            <a:off x="2092036" y="976743"/>
            <a:ext cx="2438400" cy="5195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t>Variations</a:t>
            </a:r>
          </a:p>
        </p:txBody>
      </p:sp>
      <p:sp>
        <p:nvSpPr>
          <p:cNvPr id="3" name="Rectangle 3">
            <a:extLst>
              <a:ext uri="{FF2B5EF4-FFF2-40B4-BE49-F238E27FC236}">
                <a16:creationId xmlns:a16="http://schemas.microsoft.com/office/drawing/2014/main" id="{E5235735-3AF4-4ECE-91D7-C311EBD01403}"/>
              </a:ext>
            </a:extLst>
          </p:cNvPr>
          <p:cNvSpPr txBox="1">
            <a:spLocks noChangeArrowheads="1"/>
          </p:cNvSpPr>
          <p:nvPr/>
        </p:nvSpPr>
        <p:spPr>
          <a:xfrm>
            <a:off x="1981200" y="1593274"/>
            <a:ext cx="8229600" cy="1415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Variations (differences) occur among members of the same species</a:t>
            </a:r>
          </a:p>
          <a:p>
            <a:r>
              <a:rPr lang="en-US" altLang="en-US" dirty="0"/>
              <a:t>Ex: different breeds of dogs, horses, cats, etc. </a:t>
            </a:r>
            <a:endParaRPr lang="en-US" altLang="en-US" b="1" dirty="0">
              <a:solidFill>
                <a:schemeClr val="tx2"/>
              </a:solidFill>
            </a:endParaRPr>
          </a:p>
        </p:txBody>
      </p:sp>
      <p:sp>
        <p:nvSpPr>
          <p:cNvPr id="4" name="Rectangle 3">
            <a:extLst>
              <a:ext uri="{FF2B5EF4-FFF2-40B4-BE49-F238E27FC236}">
                <a16:creationId xmlns:a16="http://schemas.microsoft.com/office/drawing/2014/main" id="{345B8C89-0D2C-456A-B5A2-5F6EB74E915A}"/>
              </a:ext>
            </a:extLst>
          </p:cNvPr>
          <p:cNvSpPr/>
          <p:nvPr/>
        </p:nvSpPr>
        <p:spPr>
          <a:xfrm>
            <a:off x="2133599" y="3841843"/>
            <a:ext cx="8922328" cy="1384995"/>
          </a:xfrm>
          <a:prstGeom prst="rect">
            <a:avLst/>
          </a:prstGeom>
        </p:spPr>
        <p:txBody>
          <a:bodyPr wrap="square">
            <a:spAutoFit/>
          </a:bodyPr>
          <a:lstStyle/>
          <a:p>
            <a:r>
              <a:rPr lang="en-US" altLang="en-US" sz="2800" dirty="0"/>
              <a:t>Traits ( slight changes in the characters)are inherited which are suitable for survival of the organisms.</a:t>
            </a:r>
          </a:p>
          <a:p>
            <a:r>
              <a:rPr lang="en-US" altLang="en-US" sz="2800" dirty="0"/>
              <a:t>They continue to appear generations after generations.</a:t>
            </a:r>
          </a:p>
        </p:txBody>
      </p:sp>
      <p:sp>
        <p:nvSpPr>
          <p:cNvPr id="5" name="Rectangle 4">
            <a:extLst>
              <a:ext uri="{FF2B5EF4-FFF2-40B4-BE49-F238E27FC236}">
                <a16:creationId xmlns:a16="http://schemas.microsoft.com/office/drawing/2014/main" id="{58BFEBED-42B0-4EEC-B0EC-D9D692ED1D1E}"/>
              </a:ext>
            </a:extLst>
          </p:cNvPr>
          <p:cNvSpPr/>
          <p:nvPr/>
        </p:nvSpPr>
        <p:spPr>
          <a:xfrm>
            <a:off x="2092036" y="3276600"/>
            <a:ext cx="3919214" cy="646331"/>
          </a:xfrm>
          <a:prstGeom prst="rect">
            <a:avLst/>
          </a:prstGeom>
        </p:spPr>
        <p:txBody>
          <a:bodyPr wrap="none">
            <a:spAutoFit/>
          </a:bodyPr>
          <a:lstStyle/>
          <a:p>
            <a:pPr>
              <a:buFont typeface="Wingdings" panose="05000000000000000000" pitchFamily="2" charset="2"/>
              <a:buNone/>
            </a:pPr>
            <a:r>
              <a:rPr lang="en-US" altLang="en-US" sz="3600" dirty="0"/>
              <a:t>Inheritance of Traits</a:t>
            </a:r>
          </a:p>
        </p:txBody>
      </p:sp>
    </p:spTree>
    <p:extLst>
      <p:ext uri="{BB962C8B-B14F-4D97-AF65-F5344CB8AC3E}">
        <p14:creationId xmlns:p14="http://schemas.microsoft.com/office/powerpoint/2010/main" val="351610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A4E6BF-6312-479E-9897-522C1325A3D3}"/>
              </a:ext>
            </a:extLst>
          </p:cNvPr>
          <p:cNvSpPr txBox="1">
            <a:spLocks noChangeArrowheads="1"/>
          </p:cNvSpPr>
          <p:nvPr/>
        </p:nvSpPr>
        <p:spPr>
          <a:xfrm>
            <a:off x="207818" y="256309"/>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t>Overproduction</a:t>
            </a:r>
          </a:p>
        </p:txBody>
      </p:sp>
      <p:sp>
        <p:nvSpPr>
          <p:cNvPr id="3" name="Rectangle 3">
            <a:extLst>
              <a:ext uri="{FF2B5EF4-FFF2-40B4-BE49-F238E27FC236}">
                <a16:creationId xmlns:a16="http://schemas.microsoft.com/office/drawing/2014/main" id="{1416F3F2-C31A-4714-A895-4682E738A3B9}"/>
              </a:ext>
            </a:extLst>
          </p:cNvPr>
          <p:cNvSpPr txBox="1">
            <a:spLocks noChangeArrowheads="1"/>
          </p:cNvSpPr>
          <p:nvPr/>
        </p:nvSpPr>
        <p:spPr>
          <a:xfrm>
            <a:off x="997527" y="841664"/>
            <a:ext cx="8229600" cy="2521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a:t>Organisms produce more organisms than can </a:t>
            </a:r>
            <a:r>
              <a:rPr lang="en-US" altLang="en-US" dirty="0"/>
              <a:t>survive and reproduce</a:t>
            </a:r>
          </a:p>
          <a:p>
            <a:r>
              <a:rPr lang="en-US" altLang="en-US" sz="3200" dirty="0"/>
              <a:t>This ensures that </a:t>
            </a:r>
            <a:r>
              <a:rPr lang="en-US" altLang="en-US" sz="3200" i="1" dirty="0"/>
              <a:t>some </a:t>
            </a:r>
            <a:r>
              <a:rPr lang="en-US" altLang="en-US" sz="3200" dirty="0"/>
              <a:t>offspring </a:t>
            </a:r>
            <a:r>
              <a:rPr lang="en-US" altLang="en-US" sz="3200" i="1" dirty="0"/>
              <a:t>will</a:t>
            </a:r>
            <a:r>
              <a:rPr lang="en-US" altLang="en-US" sz="3200" dirty="0"/>
              <a:t> survive to reproduce</a:t>
            </a:r>
          </a:p>
          <a:p>
            <a:r>
              <a:rPr lang="en-US" altLang="en-US" sz="3200" dirty="0"/>
              <a:t>Ex: fish, insects, frogs, etc.</a:t>
            </a:r>
          </a:p>
        </p:txBody>
      </p:sp>
      <p:sp>
        <p:nvSpPr>
          <p:cNvPr id="4" name="Rectangle 3">
            <a:extLst>
              <a:ext uri="{FF2B5EF4-FFF2-40B4-BE49-F238E27FC236}">
                <a16:creationId xmlns:a16="http://schemas.microsoft.com/office/drawing/2014/main" id="{7CDE15AC-4CE5-43A6-813E-B3CA2228653C}"/>
              </a:ext>
            </a:extLst>
          </p:cNvPr>
          <p:cNvSpPr/>
          <p:nvPr/>
        </p:nvSpPr>
        <p:spPr>
          <a:xfrm>
            <a:off x="207818" y="3412781"/>
            <a:ext cx="3806620" cy="584775"/>
          </a:xfrm>
          <a:prstGeom prst="rect">
            <a:avLst/>
          </a:prstGeom>
        </p:spPr>
        <p:txBody>
          <a:bodyPr wrap="none">
            <a:spAutoFit/>
          </a:bodyPr>
          <a:lstStyle/>
          <a:p>
            <a:r>
              <a:rPr lang="en-US" altLang="en-US" sz="3200" dirty="0"/>
              <a:t>Survival of the Fittest</a:t>
            </a:r>
          </a:p>
        </p:txBody>
      </p:sp>
      <p:sp>
        <p:nvSpPr>
          <p:cNvPr id="5" name="Rectangle 4">
            <a:extLst>
              <a:ext uri="{FF2B5EF4-FFF2-40B4-BE49-F238E27FC236}">
                <a16:creationId xmlns:a16="http://schemas.microsoft.com/office/drawing/2014/main" id="{C19C2495-0D88-45EB-B34F-8A03F65EFE67}"/>
              </a:ext>
            </a:extLst>
          </p:cNvPr>
          <p:cNvSpPr/>
          <p:nvPr/>
        </p:nvSpPr>
        <p:spPr>
          <a:xfrm>
            <a:off x="997527" y="4013029"/>
            <a:ext cx="11458079" cy="2554545"/>
          </a:xfrm>
          <a:prstGeom prst="rect">
            <a:avLst/>
          </a:prstGeom>
        </p:spPr>
        <p:txBody>
          <a:bodyPr wrap="square">
            <a:spAutoFit/>
          </a:bodyPr>
          <a:lstStyle/>
          <a:p>
            <a:r>
              <a:rPr lang="en-US" altLang="en-US" sz="3200" dirty="0"/>
              <a:t>Organisms with traits that are better for adapting survive to reproduce</a:t>
            </a:r>
          </a:p>
          <a:p>
            <a:r>
              <a:rPr lang="en-US" altLang="en-US" sz="3200" dirty="0"/>
              <a:t>Pass on these useful traits</a:t>
            </a:r>
          </a:p>
          <a:p>
            <a:r>
              <a:rPr lang="en-US" altLang="en-US" sz="3200" b="1" dirty="0"/>
              <a:t>Natural selection – </a:t>
            </a:r>
            <a:r>
              <a:rPr lang="en-US" altLang="en-US" sz="3200" dirty="0"/>
              <a:t>environment determines which variations will be selected </a:t>
            </a:r>
            <a:endParaRPr lang="en-US" altLang="en-US" sz="3200" b="1" dirty="0"/>
          </a:p>
        </p:txBody>
      </p:sp>
    </p:spTree>
    <p:extLst>
      <p:ext uri="{BB962C8B-B14F-4D97-AF65-F5344CB8AC3E}">
        <p14:creationId xmlns:p14="http://schemas.microsoft.com/office/powerpoint/2010/main" val="284613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903</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Molecular Evidence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abhaymudholkar@gmail.com</dc:creator>
  <cp:lastModifiedBy>abhaymudholkar@gmail.com</cp:lastModifiedBy>
  <cp:revision>49</cp:revision>
  <dcterms:created xsi:type="dcterms:W3CDTF">2020-04-10T06:37:53Z</dcterms:created>
  <dcterms:modified xsi:type="dcterms:W3CDTF">2020-04-12T16:01:32Z</dcterms:modified>
</cp:coreProperties>
</file>