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6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1F42-5E05-4C73-9CF8-BB1BF4FE7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BEFB9F-E2FE-46B1-B5A5-7DF91E276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0101E-4C95-4B83-A641-A13F25AD644C}"/>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5" name="Footer Placeholder 4">
            <a:extLst>
              <a:ext uri="{FF2B5EF4-FFF2-40B4-BE49-F238E27FC236}">
                <a16:creationId xmlns:a16="http://schemas.microsoft.com/office/drawing/2014/main" id="{A9940C82-F56C-4ACE-B3BE-82133D160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EE495-A174-4A40-89AD-2F8A8A3DEB2A}"/>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330317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566B-4806-49F0-BFC4-EF5A16A47D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8F10D1-3B2D-4792-8954-0081765B9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D3CF7-3E2C-4CE2-8BCA-66F11AE2FF7A}"/>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5" name="Footer Placeholder 4">
            <a:extLst>
              <a:ext uri="{FF2B5EF4-FFF2-40B4-BE49-F238E27FC236}">
                <a16:creationId xmlns:a16="http://schemas.microsoft.com/office/drawing/2014/main" id="{A1B3DAAC-8807-48F6-85D9-980C3E26B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777FA-E322-4297-8C98-4E0813A9CD8D}"/>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136532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0989A-B71D-4762-A197-A4794DBD2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E0A6F4-6349-4848-A93B-2A18F059E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3F55F-F510-4B28-A7AF-BF5D1DF48C01}"/>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5" name="Footer Placeholder 4">
            <a:extLst>
              <a:ext uri="{FF2B5EF4-FFF2-40B4-BE49-F238E27FC236}">
                <a16:creationId xmlns:a16="http://schemas.microsoft.com/office/drawing/2014/main" id="{CB14EAC7-C736-49B3-9FC3-1BD5D7553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E8521-C79A-42FB-A6E1-BC5D52830F78}"/>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33119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B95C-58DF-41B7-A96E-7345536B0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96817-40E8-4068-B1EE-FB97B29055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17E7F-E7EA-41B7-BCC1-FD61F9DB5611}"/>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5" name="Footer Placeholder 4">
            <a:extLst>
              <a:ext uri="{FF2B5EF4-FFF2-40B4-BE49-F238E27FC236}">
                <a16:creationId xmlns:a16="http://schemas.microsoft.com/office/drawing/2014/main" id="{09091AB8-050B-4C42-82AB-3FC04E023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BDAE-0B8E-4A70-B436-2CDDD436ABD7}"/>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331097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C2D2-AC41-48EA-9F8D-F849A5F264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2877C-923F-445B-B6E8-6F650AC38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C6685E-16DB-4E6C-A69D-438BBACA579C}"/>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5" name="Footer Placeholder 4">
            <a:extLst>
              <a:ext uri="{FF2B5EF4-FFF2-40B4-BE49-F238E27FC236}">
                <a16:creationId xmlns:a16="http://schemas.microsoft.com/office/drawing/2014/main" id="{80E88FC4-3529-4413-A93E-9B337A750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29E5A-EC78-48CD-B6D6-FF67AB3F891C}"/>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155155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2A5C-79AE-4BA1-A3DB-6ECBB2424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6C244-AA77-42BB-B2C3-77E50D12B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BC31E0-D211-42C1-8126-91D02012D2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A9C431-1CD1-4CA0-923A-50B30D7314FD}"/>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6" name="Footer Placeholder 5">
            <a:extLst>
              <a:ext uri="{FF2B5EF4-FFF2-40B4-BE49-F238E27FC236}">
                <a16:creationId xmlns:a16="http://schemas.microsoft.com/office/drawing/2014/main" id="{901EC6AE-DD90-4222-ABAA-6B71F8568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08C98-58F6-4EAB-B898-7EDC9CEE92AB}"/>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163740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08BB-BF29-4EC9-A6F1-A2AB01E8B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861B3B-42AC-4C58-89A7-3788226F2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1F9D1-AC06-4E9D-9D0F-7053CD6BE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52A914-C216-43B4-8971-65E3D2E70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97C3B9-A553-4A24-913C-90602D82A2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0B370A-22F6-4A2B-873A-C4574C53B8F7}"/>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8" name="Footer Placeholder 7">
            <a:extLst>
              <a:ext uri="{FF2B5EF4-FFF2-40B4-BE49-F238E27FC236}">
                <a16:creationId xmlns:a16="http://schemas.microsoft.com/office/drawing/2014/main" id="{3BDA53B0-954F-4872-930A-3101003207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808FED-C8DE-46C3-86BA-5CACA8B14E6E}"/>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259113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3A23-FDE6-43AD-9EDA-2BB4351E46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55A4F7-29FC-4D0E-8B9F-0681986ACD72}"/>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4" name="Footer Placeholder 3">
            <a:extLst>
              <a:ext uri="{FF2B5EF4-FFF2-40B4-BE49-F238E27FC236}">
                <a16:creationId xmlns:a16="http://schemas.microsoft.com/office/drawing/2014/main" id="{4E011BB6-A9C7-402A-9DA9-826ED6B66F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9CE1F7-EF66-43C3-AECB-E5326D41F48B}"/>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112501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ADF0D-3A5E-440E-84B9-6A8BECA2DF1B}"/>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3" name="Footer Placeholder 2">
            <a:extLst>
              <a:ext uri="{FF2B5EF4-FFF2-40B4-BE49-F238E27FC236}">
                <a16:creationId xmlns:a16="http://schemas.microsoft.com/office/drawing/2014/main" id="{2A5097AA-B079-45CD-8360-989E0163F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E0507D-B441-44E8-AC5E-E1E9BCC7D083}"/>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403407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C23D-168A-42E7-8953-BB545F6F4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8D11C-FCCB-422C-8762-26FD03598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4FF4B3-4908-41CC-B7AE-16EAD9374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AAF59-8C0F-469F-804F-C5EF53C800EF}"/>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6" name="Footer Placeholder 5">
            <a:extLst>
              <a:ext uri="{FF2B5EF4-FFF2-40B4-BE49-F238E27FC236}">
                <a16:creationId xmlns:a16="http://schemas.microsoft.com/office/drawing/2014/main" id="{8E0850D5-5D56-4F41-BC96-08F8D37F4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90BD3-E68F-4D7F-9880-4B950C92BA3E}"/>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154525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1057-A437-431A-BEAE-9CE295CD7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27E03-FB92-4F53-BF51-CCD9AFC73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8E2E04-4B59-4891-8396-E8C46D97C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B728C-9AD0-48A9-BD02-AAB978C2F182}"/>
              </a:ext>
            </a:extLst>
          </p:cNvPr>
          <p:cNvSpPr>
            <a:spLocks noGrp="1"/>
          </p:cNvSpPr>
          <p:nvPr>
            <p:ph type="dt" sz="half" idx="10"/>
          </p:nvPr>
        </p:nvSpPr>
        <p:spPr/>
        <p:txBody>
          <a:bodyPr/>
          <a:lstStyle/>
          <a:p>
            <a:fld id="{6013E386-0302-45CF-9731-D3017AC7BBBE}" type="datetimeFigureOut">
              <a:rPr lang="en-US" smtClean="0"/>
              <a:t>4/12/2020</a:t>
            </a:fld>
            <a:endParaRPr lang="en-US"/>
          </a:p>
        </p:txBody>
      </p:sp>
      <p:sp>
        <p:nvSpPr>
          <p:cNvPr id="6" name="Footer Placeholder 5">
            <a:extLst>
              <a:ext uri="{FF2B5EF4-FFF2-40B4-BE49-F238E27FC236}">
                <a16:creationId xmlns:a16="http://schemas.microsoft.com/office/drawing/2014/main" id="{0C37A5CB-E97E-425C-9EBE-B7A4B0CE04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ABB91-9157-46AD-B5F2-FA5099A343F5}"/>
              </a:ext>
            </a:extLst>
          </p:cNvPr>
          <p:cNvSpPr>
            <a:spLocks noGrp="1"/>
          </p:cNvSpPr>
          <p:nvPr>
            <p:ph type="sldNum" sz="quarter" idx="12"/>
          </p:nvPr>
        </p:nvSpPr>
        <p:spPr/>
        <p:txBody>
          <a:bodyPr/>
          <a:lstStyle/>
          <a:p>
            <a:fld id="{545F18DE-96A4-4D47-A494-F3741130A97A}" type="slidenum">
              <a:rPr lang="en-US" smtClean="0"/>
              <a:t>‹#›</a:t>
            </a:fld>
            <a:endParaRPr lang="en-US"/>
          </a:p>
        </p:txBody>
      </p:sp>
    </p:spTree>
    <p:extLst>
      <p:ext uri="{BB962C8B-B14F-4D97-AF65-F5344CB8AC3E}">
        <p14:creationId xmlns:p14="http://schemas.microsoft.com/office/powerpoint/2010/main" val="169339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F4050E-69FA-4A09-B7B6-1B64B532A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3A039-56D2-42C2-A3B7-68FCC6478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29C3A-145D-46D7-9043-37F924E7A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3E386-0302-45CF-9731-D3017AC7BBBE}" type="datetimeFigureOut">
              <a:rPr lang="en-US" smtClean="0"/>
              <a:t>4/12/2020</a:t>
            </a:fld>
            <a:endParaRPr lang="en-US"/>
          </a:p>
        </p:txBody>
      </p:sp>
      <p:sp>
        <p:nvSpPr>
          <p:cNvPr id="5" name="Footer Placeholder 4">
            <a:extLst>
              <a:ext uri="{FF2B5EF4-FFF2-40B4-BE49-F238E27FC236}">
                <a16:creationId xmlns:a16="http://schemas.microsoft.com/office/drawing/2014/main" id="{0B3B7A6D-5B37-4F84-A6C1-D145668884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FB2CAF-D880-40C0-AF31-D174AC158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F18DE-96A4-4D47-A494-F3741130A97A}" type="slidenum">
              <a:rPr lang="en-US" smtClean="0"/>
              <a:t>‹#›</a:t>
            </a:fld>
            <a:endParaRPr lang="en-US"/>
          </a:p>
        </p:txBody>
      </p:sp>
    </p:spTree>
    <p:extLst>
      <p:ext uri="{BB962C8B-B14F-4D97-AF65-F5344CB8AC3E}">
        <p14:creationId xmlns:p14="http://schemas.microsoft.com/office/powerpoint/2010/main" val="3087316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82BE0-6379-478F-8DA3-FE0C3544C249}"/>
              </a:ext>
            </a:extLst>
          </p:cNvPr>
          <p:cNvSpPr txBox="1"/>
          <p:nvPr/>
        </p:nvSpPr>
        <p:spPr>
          <a:xfrm>
            <a:off x="96983" y="36317"/>
            <a:ext cx="4144533" cy="584775"/>
          </a:xfrm>
          <a:prstGeom prst="rect">
            <a:avLst/>
          </a:prstGeom>
          <a:noFill/>
        </p:spPr>
        <p:txBody>
          <a:bodyPr wrap="none" rtlCol="0">
            <a:spAutoFit/>
          </a:bodyPr>
          <a:lstStyle/>
          <a:p>
            <a:r>
              <a:rPr lang="en-US" sz="3200" dirty="0"/>
              <a:t>Evolution Continued……</a:t>
            </a:r>
          </a:p>
        </p:txBody>
      </p:sp>
      <p:sp>
        <p:nvSpPr>
          <p:cNvPr id="3" name="TextBox 2">
            <a:extLst>
              <a:ext uri="{FF2B5EF4-FFF2-40B4-BE49-F238E27FC236}">
                <a16:creationId xmlns:a16="http://schemas.microsoft.com/office/drawing/2014/main" id="{52B1CC3D-D14A-4CF1-9CD1-C9ED87DD65F5}"/>
              </a:ext>
            </a:extLst>
          </p:cNvPr>
          <p:cNvSpPr txBox="1"/>
          <p:nvPr/>
        </p:nvSpPr>
        <p:spPr>
          <a:xfrm>
            <a:off x="3938258" y="450865"/>
            <a:ext cx="2692853" cy="523220"/>
          </a:xfrm>
          <a:prstGeom prst="rect">
            <a:avLst/>
          </a:prstGeom>
          <a:noFill/>
        </p:spPr>
        <p:txBody>
          <a:bodyPr wrap="none" rtlCol="0">
            <a:spAutoFit/>
          </a:bodyPr>
          <a:lstStyle/>
          <a:p>
            <a:r>
              <a:rPr lang="en-US" sz="2800" dirty="0"/>
              <a:t>Human Evolution</a:t>
            </a:r>
          </a:p>
        </p:txBody>
      </p:sp>
      <p:sp>
        <p:nvSpPr>
          <p:cNvPr id="4" name="Rectangle 3">
            <a:extLst>
              <a:ext uri="{FF2B5EF4-FFF2-40B4-BE49-F238E27FC236}">
                <a16:creationId xmlns:a16="http://schemas.microsoft.com/office/drawing/2014/main" id="{869BE048-9520-4625-B5E2-50388B71AFA3}"/>
              </a:ext>
            </a:extLst>
          </p:cNvPr>
          <p:cNvSpPr/>
          <p:nvPr/>
        </p:nvSpPr>
        <p:spPr>
          <a:xfrm>
            <a:off x="96983" y="1481778"/>
            <a:ext cx="4963218" cy="369332"/>
          </a:xfrm>
          <a:prstGeom prst="rect">
            <a:avLst/>
          </a:prstGeom>
        </p:spPr>
        <p:txBody>
          <a:bodyPr wrap="none">
            <a:spAutoFit/>
          </a:bodyPr>
          <a:lstStyle/>
          <a:p>
            <a:r>
              <a:rPr lang="en-US" dirty="0"/>
              <a:t>https://www.youtube.com/watch?v=2W5hOJaFjxU</a:t>
            </a:r>
          </a:p>
        </p:txBody>
      </p:sp>
      <p:sp>
        <p:nvSpPr>
          <p:cNvPr id="5" name="Rectangle 4">
            <a:extLst>
              <a:ext uri="{FF2B5EF4-FFF2-40B4-BE49-F238E27FC236}">
                <a16:creationId xmlns:a16="http://schemas.microsoft.com/office/drawing/2014/main" id="{1B9C615E-6554-49FA-ABD6-1B5293D0A786}"/>
              </a:ext>
            </a:extLst>
          </p:cNvPr>
          <p:cNvSpPr/>
          <p:nvPr/>
        </p:nvSpPr>
        <p:spPr>
          <a:xfrm>
            <a:off x="96983" y="1837618"/>
            <a:ext cx="4946675" cy="369332"/>
          </a:xfrm>
          <a:prstGeom prst="rect">
            <a:avLst/>
          </a:prstGeom>
        </p:spPr>
        <p:txBody>
          <a:bodyPr wrap="none">
            <a:spAutoFit/>
          </a:bodyPr>
          <a:lstStyle/>
          <a:p>
            <a:r>
              <a:rPr lang="en-US" dirty="0"/>
              <a:t>https://www.youtube.com/watch?v=DZv8VyIQ7YU</a:t>
            </a:r>
          </a:p>
        </p:txBody>
      </p:sp>
      <p:sp>
        <p:nvSpPr>
          <p:cNvPr id="7" name="Rectangle 6">
            <a:extLst>
              <a:ext uri="{FF2B5EF4-FFF2-40B4-BE49-F238E27FC236}">
                <a16:creationId xmlns:a16="http://schemas.microsoft.com/office/drawing/2014/main" id="{A37DCCA5-1AFB-455B-982A-1742CB67EDC1}"/>
              </a:ext>
            </a:extLst>
          </p:cNvPr>
          <p:cNvSpPr/>
          <p:nvPr/>
        </p:nvSpPr>
        <p:spPr>
          <a:xfrm>
            <a:off x="96983" y="1035640"/>
            <a:ext cx="9824517" cy="461665"/>
          </a:xfrm>
          <a:prstGeom prst="rect">
            <a:avLst/>
          </a:prstGeom>
        </p:spPr>
        <p:txBody>
          <a:bodyPr wrap="square">
            <a:spAutoFit/>
          </a:bodyPr>
          <a:lstStyle/>
          <a:p>
            <a:r>
              <a:rPr lang="en-US" sz="2400" dirty="0"/>
              <a:t>The following links will give you the information about human evolution</a:t>
            </a:r>
          </a:p>
        </p:txBody>
      </p:sp>
      <p:sp>
        <p:nvSpPr>
          <p:cNvPr id="8" name="TextBox 7">
            <a:extLst>
              <a:ext uri="{FF2B5EF4-FFF2-40B4-BE49-F238E27FC236}">
                <a16:creationId xmlns:a16="http://schemas.microsoft.com/office/drawing/2014/main" id="{0DA16DD7-60F8-4249-B851-B2C272C10030}"/>
              </a:ext>
            </a:extLst>
          </p:cNvPr>
          <p:cNvSpPr txBox="1"/>
          <p:nvPr/>
        </p:nvSpPr>
        <p:spPr>
          <a:xfrm>
            <a:off x="96983" y="2285516"/>
            <a:ext cx="10926324" cy="830997"/>
          </a:xfrm>
          <a:prstGeom prst="rect">
            <a:avLst/>
          </a:prstGeom>
          <a:noFill/>
        </p:spPr>
        <p:txBody>
          <a:bodyPr wrap="none" rtlCol="0">
            <a:spAutoFit/>
          </a:bodyPr>
          <a:lstStyle/>
          <a:p>
            <a:r>
              <a:rPr lang="en-US" sz="2400" dirty="0"/>
              <a:t>Study table 14.5 on page number 191. Tis will help you to answer the questions asked </a:t>
            </a:r>
          </a:p>
          <a:p>
            <a:r>
              <a:rPr lang="en-US" sz="2400" dirty="0"/>
              <a:t>regarding the characteristics of different stages of human evolution.</a:t>
            </a:r>
          </a:p>
        </p:txBody>
      </p:sp>
      <p:sp>
        <p:nvSpPr>
          <p:cNvPr id="9" name="TextBox 8">
            <a:extLst>
              <a:ext uri="{FF2B5EF4-FFF2-40B4-BE49-F238E27FC236}">
                <a16:creationId xmlns:a16="http://schemas.microsoft.com/office/drawing/2014/main" id="{7721B481-22F3-4B6A-9270-E0ADEC90616B}"/>
              </a:ext>
            </a:extLst>
          </p:cNvPr>
          <p:cNvSpPr txBox="1"/>
          <p:nvPr/>
        </p:nvSpPr>
        <p:spPr>
          <a:xfrm>
            <a:off x="96983" y="3195079"/>
            <a:ext cx="9136540" cy="2677656"/>
          </a:xfrm>
          <a:prstGeom prst="rect">
            <a:avLst/>
          </a:prstGeom>
          <a:noFill/>
        </p:spPr>
        <p:txBody>
          <a:bodyPr wrap="none" rtlCol="0">
            <a:spAutoFit/>
          </a:bodyPr>
          <a:lstStyle/>
          <a:p>
            <a:r>
              <a:rPr lang="en-US" sz="2400" dirty="0"/>
              <a:t>Written work to be done in the note book.</a:t>
            </a:r>
          </a:p>
          <a:p>
            <a:r>
              <a:rPr lang="en-US" sz="2400" dirty="0"/>
              <a:t>Review Questions on Page number 193</a:t>
            </a:r>
          </a:p>
          <a:p>
            <a:pPr marL="342900" indent="-342900">
              <a:buAutoNum type="alphaUcPeriod"/>
            </a:pPr>
            <a:r>
              <a:rPr lang="en-US" sz="2400" dirty="0"/>
              <a:t>Multiple Choice Type ( on text book with pencil)</a:t>
            </a:r>
          </a:p>
          <a:p>
            <a:pPr marL="342900" indent="-342900">
              <a:buAutoNum type="alphaUcPeriod"/>
            </a:pPr>
            <a:r>
              <a:rPr lang="en-US" sz="2400" dirty="0"/>
              <a:t>Short Answer Type. 2 and 6 (on text book with pencil)</a:t>
            </a:r>
          </a:p>
          <a:p>
            <a:r>
              <a:rPr lang="en-US" sz="2400" dirty="0"/>
              <a:t>      1, 2 and 4 in the notebook.</a:t>
            </a:r>
          </a:p>
          <a:p>
            <a:r>
              <a:rPr lang="en-US" sz="2400" dirty="0"/>
              <a:t>C.  3 and 4 in the notebook.</a:t>
            </a:r>
          </a:p>
          <a:p>
            <a:r>
              <a:rPr lang="en-US" sz="2400" dirty="0">
                <a:solidFill>
                  <a:srgbClr val="FF0000"/>
                </a:solidFill>
              </a:rPr>
              <a:t>You can check the answers on ICSE site concise biology std 10 evolution.</a:t>
            </a:r>
          </a:p>
        </p:txBody>
      </p:sp>
      <p:sp>
        <p:nvSpPr>
          <p:cNvPr id="6" name="TextBox 5">
            <a:extLst>
              <a:ext uri="{FF2B5EF4-FFF2-40B4-BE49-F238E27FC236}">
                <a16:creationId xmlns:a16="http://schemas.microsoft.com/office/drawing/2014/main" id="{C548DC60-7A87-4DE2-A07D-80E78574EE50}"/>
              </a:ext>
            </a:extLst>
          </p:cNvPr>
          <p:cNvSpPr txBox="1"/>
          <p:nvPr/>
        </p:nvSpPr>
        <p:spPr>
          <a:xfrm>
            <a:off x="96983" y="5872735"/>
            <a:ext cx="10196959" cy="646331"/>
          </a:xfrm>
          <a:prstGeom prst="rect">
            <a:avLst/>
          </a:prstGeom>
          <a:noFill/>
        </p:spPr>
        <p:txBody>
          <a:bodyPr wrap="none" rtlCol="0">
            <a:spAutoFit/>
          </a:bodyPr>
          <a:lstStyle/>
          <a:p>
            <a:r>
              <a:rPr lang="en-US" dirty="0">
                <a:solidFill>
                  <a:srgbClr val="00B050"/>
                </a:solidFill>
              </a:rPr>
              <a:t>You can have a fruitful entertainment…..watch ‘The Voyage of Charles Darwin’ 1978 BBC television serial</a:t>
            </a:r>
          </a:p>
          <a:p>
            <a:r>
              <a:rPr lang="en-US" dirty="0">
                <a:solidFill>
                  <a:srgbClr val="00B050"/>
                </a:solidFill>
              </a:rPr>
              <a:t>depicting the life of Charles Darwin , focusing largely on his voyage on HMS Beagle . Available on You tube. </a:t>
            </a:r>
          </a:p>
        </p:txBody>
      </p:sp>
    </p:spTree>
    <p:extLst>
      <p:ext uri="{BB962C8B-B14F-4D97-AF65-F5344CB8AC3E}">
        <p14:creationId xmlns:p14="http://schemas.microsoft.com/office/powerpoint/2010/main" val="162605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7AD69-749B-48A0-9927-27EE00CF0088}"/>
              </a:ext>
            </a:extLst>
          </p:cNvPr>
          <p:cNvSpPr txBox="1"/>
          <p:nvPr/>
        </p:nvSpPr>
        <p:spPr>
          <a:xfrm>
            <a:off x="1053379" y="382012"/>
            <a:ext cx="9847984" cy="6093976"/>
          </a:xfrm>
          <a:prstGeom prst="rect">
            <a:avLst/>
          </a:prstGeom>
          <a:noFill/>
        </p:spPr>
        <p:txBody>
          <a:bodyPr wrap="square" rtlCol="0">
            <a:spAutoFit/>
          </a:bodyPr>
          <a:lstStyle/>
          <a:p>
            <a:r>
              <a:rPr lang="en-US" sz="3200" dirty="0"/>
              <a:t>Answers for the Cardiovascular system</a:t>
            </a:r>
          </a:p>
          <a:p>
            <a:r>
              <a:rPr lang="en-US" sz="2400" dirty="0"/>
              <a:t>Question 1 and 3- Answers are directly given in the text book.</a:t>
            </a:r>
          </a:p>
          <a:p>
            <a:r>
              <a:rPr lang="en-US" sz="2400" dirty="0"/>
              <a:t>Question 2.</a:t>
            </a:r>
          </a:p>
          <a:p>
            <a:r>
              <a:rPr lang="en-US" sz="2400" dirty="0"/>
              <a:t>Differentiate between the following.</a:t>
            </a:r>
          </a:p>
          <a:p>
            <a:r>
              <a:rPr lang="en-US" sz="2400" dirty="0"/>
              <a:t>1    Eosinophils- Bi-lobed nucleus</a:t>
            </a:r>
          </a:p>
          <a:p>
            <a:r>
              <a:rPr lang="en-US" sz="2400" dirty="0"/>
              <a:t>       Basophils- Large and indistinctly lobed.</a:t>
            </a:r>
          </a:p>
          <a:p>
            <a:pPr marL="514350" indent="-514350">
              <a:buAutoNum type="arabicPlain" startAt="2"/>
            </a:pPr>
            <a:r>
              <a:rPr lang="en-US" sz="2400" dirty="0"/>
              <a:t>Neutrophils-Engulf bacteria.</a:t>
            </a:r>
          </a:p>
          <a:p>
            <a:r>
              <a:rPr lang="en-US" sz="2400" dirty="0"/>
              <a:t>        Lymphocytes- Produce antibodies.</a:t>
            </a:r>
          </a:p>
          <a:p>
            <a:r>
              <a:rPr lang="en-US" sz="2400" dirty="0"/>
              <a:t>Question 4.</a:t>
            </a:r>
          </a:p>
          <a:p>
            <a:r>
              <a:rPr lang="en-US" sz="2400" dirty="0"/>
              <a:t>Give reasons.</a:t>
            </a:r>
          </a:p>
          <a:p>
            <a:pPr marL="514350" indent="-514350">
              <a:buAutoNum type="arabicPeriod"/>
            </a:pPr>
            <a:r>
              <a:rPr lang="en-US" sz="2400" dirty="0"/>
              <a:t>Directly given on page 94</a:t>
            </a:r>
          </a:p>
          <a:p>
            <a:pPr marL="514350" indent="-514350">
              <a:buAutoNum type="arabicPeriod"/>
            </a:pPr>
            <a:r>
              <a:rPr lang="en-US" sz="2400" dirty="0"/>
              <a:t>Leukocytes are important component of our immune system. There</a:t>
            </a:r>
          </a:p>
          <a:p>
            <a:r>
              <a:rPr lang="en-US" sz="2400" dirty="0"/>
              <a:t>      total number increases during acute infections as they are required to </a:t>
            </a:r>
          </a:p>
          <a:p>
            <a:r>
              <a:rPr lang="en-US" sz="2400" dirty="0"/>
              <a:t>     fight the pathogen by either engulfing them or producing antibodies </a:t>
            </a:r>
          </a:p>
          <a:p>
            <a:r>
              <a:rPr lang="en-US" sz="2400" dirty="0"/>
              <a:t>     against the antigens on the surface of pathogen.</a:t>
            </a:r>
            <a:r>
              <a:rPr lang="en-US" sz="2800" dirty="0"/>
              <a:t>    </a:t>
            </a:r>
          </a:p>
          <a:p>
            <a:endParaRPr lang="en-US" dirty="0"/>
          </a:p>
        </p:txBody>
      </p:sp>
    </p:spTree>
    <p:extLst>
      <p:ext uri="{BB962C8B-B14F-4D97-AF65-F5344CB8AC3E}">
        <p14:creationId xmlns:p14="http://schemas.microsoft.com/office/powerpoint/2010/main" val="393145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560FB-44ED-4355-85F3-C4EE9B53A858}"/>
              </a:ext>
            </a:extLst>
          </p:cNvPr>
          <p:cNvSpPr txBox="1"/>
          <p:nvPr/>
        </p:nvSpPr>
        <p:spPr>
          <a:xfrm>
            <a:off x="651164" y="651163"/>
            <a:ext cx="10501745" cy="4832092"/>
          </a:xfrm>
          <a:prstGeom prst="rect">
            <a:avLst/>
          </a:prstGeom>
          <a:noFill/>
        </p:spPr>
        <p:txBody>
          <a:bodyPr wrap="square" rtlCol="0">
            <a:spAutoFit/>
          </a:bodyPr>
          <a:lstStyle/>
          <a:p>
            <a:r>
              <a:rPr lang="en-US" sz="2800" dirty="0"/>
              <a:t>Dear students,</a:t>
            </a:r>
          </a:p>
          <a:p>
            <a:endParaRPr lang="en-US" sz="2800" dirty="0"/>
          </a:p>
          <a:p>
            <a:r>
              <a:rPr lang="en-US" sz="2800" dirty="0"/>
              <a:t>We have come to an end of this online study session. We tried to cover some simple concepts from chapters Photosynthesis, Transpiration and some part of cardiovascular system. We will discuss the parts not understood and questions having doubts when we will resume our regular classes. You can get maximum advantage of present situation. You can revise the chapters Pollution , Population , Chemical coordination, Cell, Endocrine system and whatever we did through this</a:t>
            </a:r>
          </a:p>
          <a:p>
            <a:r>
              <a:rPr lang="en-US" sz="2800" dirty="0"/>
              <a:t>online sessions. </a:t>
            </a:r>
          </a:p>
          <a:p>
            <a:r>
              <a:rPr lang="en-US" sz="2800" dirty="0"/>
              <a:t>Stay home, stay safe and stay blessed…………..bye …….</a:t>
            </a:r>
          </a:p>
        </p:txBody>
      </p:sp>
      <p:pic>
        <p:nvPicPr>
          <p:cNvPr id="1026" name="Picture 2" descr="love #emoji #lovecrown #red #heart #redheart #inlove - Heart Emoji ...">
            <a:extLst>
              <a:ext uri="{FF2B5EF4-FFF2-40B4-BE49-F238E27FC236}">
                <a16:creationId xmlns:a16="http://schemas.microsoft.com/office/drawing/2014/main" id="{F4125503-8103-4AE3-AA29-A01BC4531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440" y="4823454"/>
            <a:ext cx="1727960" cy="154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353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379</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abhaymudholkar@gmail.com</dc:creator>
  <cp:lastModifiedBy>abhaymudholkar@gmail.com</cp:lastModifiedBy>
  <cp:revision>22</cp:revision>
  <dcterms:created xsi:type="dcterms:W3CDTF">2020-04-12T04:18:18Z</dcterms:created>
  <dcterms:modified xsi:type="dcterms:W3CDTF">2020-04-12T16:29:15Z</dcterms:modified>
</cp:coreProperties>
</file>