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696" y="66"/>
      </p:cViewPr>
      <p:guideLst>
        <p:guide orient="horz" pos="2136"/>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D3E6AE-1952-41D6-8827-5DFD697EF98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346286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3E6AE-1952-41D6-8827-5DFD697EF98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427274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3E6AE-1952-41D6-8827-5DFD697EF98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1364615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3E6AE-1952-41D6-8827-5DFD697EF98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8CC9-ABE0-4909-9E40-3953B2C1501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3704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3E6AE-1952-41D6-8827-5DFD697EF98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3174133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D3E6AE-1952-41D6-8827-5DFD697EF983}"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1358432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D3E6AE-1952-41D6-8827-5DFD697EF983}"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180617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3E6AE-1952-41D6-8827-5DFD697EF98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3762724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3E6AE-1952-41D6-8827-5DFD697EF98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321577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3E6AE-1952-41D6-8827-5DFD697EF98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180736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3E6AE-1952-41D6-8827-5DFD697EF98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290724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D3E6AE-1952-41D6-8827-5DFD697EF98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167730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D3E6AE-1952-41D6-8827-5DFD697EF983}"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21438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3E6AE-1952-41D6-8827-5DFD697EF983}"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13934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5D3E6AE-1952-41D6-8827-5DFD697EF983}"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220242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3E6AE-1952-41D6-8827-5DFD697EF98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204244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3E6AE-1952-41D6-8827-5DFD697EF98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8CC9-ABE0-4909-9E40-3953B2C1501C}" type="slidenum">
              <a:rPr lang="en-US" smtClean="0"/>
              <a:t>‹#›</a:t>
            </a:fld>
            <a:endParaRPr lang="en-US"/>
          </a:p>
        </p:txBody>
      </p:sp>
    </p:spTree>
    <p:extLst>
      <p:ext uri="{BB962C8B-B14F-4D97-AF65-F5344CB8AC3E}">
        <p14:creationId xmlns:p14="http://schemas.microsoft.com/office/powerpoint/2010/main" val="427948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5D3E6AE-1952-41D6-8827-5DFD697EF983}" type="datetimeFigureOut">
              <a:rPr lang="en-US" smtClean="0"/>
              <a:t>3/31/2020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388CC9-ABE0-4909-9E40-3953B2C1501C}" type="slidenum">
              <a:rPr lang="en-US" smtClean="0"/>
              <a:t>‹#›</a:t>
            </a:fld>
            <a:endParaRPr lang="en-US"/>
          </a:p>
        </p:txBody>
      </p:sp>
    </p:spTree>
    <p:extLst>
      <p:ext uri="{BB962C8B-B14F-4D97-AF65-F5344CB8AC3E}">
        <p14:creationId xmlns:p14="http://schemas.microsoft.com/office/powerpoint/2010/main" val="2127452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EACEC66-8C08-4412-ACE6-7477371FFCD8}"/>
              </a:ext>
            </a:extLst>
          </p:cNvPr>
          <p:cNvSpPr>
            <a:spLocks noChangeArrowheads="1"/>
          </p:cNvSpPr>
          <p:nvPr/>
        </p:nvSpPr>
        <p:spPr bwMode="auto">
          <a:xfrm>
            <a:off x="1030696" y="1048113"/>
            <a:ext cx="1013060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spcBef>
                <a:spcPct val="0"/>
              </a:spcBef>
              <a:buClrTx/>
              <a:buFontTx/>
              <a:buNone/>
            </a:pPr>
            <a:r>
              <a:rPr kumimoji="0" lang="en-US" altLang="en-US" sz="2400" dirty="0"/>
              <a:t>Hi every one. You must have completed the work given to you by now. You check your answers on the following site.</a:t>
            </a:r>
          </a:p>
          <a:p>
            <a:pPr>
              <a:spcBef>
                <a:spcPct val="0"/>
              </a:spcBef>
              <a:buClrTx/>
              <a:buFontTx/>
              <a:buNone/>
            </a:pPr>
            <a:endParaRPr kumimoji="0" lang="en-US" altLang="en-US" sz="2400" dirty="0"/>
          </a:p>
          <a:p>
            <a:pPr>
              <a:spcBef>
                <a:spcPct val="0"/>
              </a:spcBef>
              <a:buClrTx/>
              <a:buFontTx/>
              <a:buNone/>
            </a:pPr>
            <a:r>
              <a:rPr kumimoji="0" lang="en-US" altLang="en-US" sz="2400" dirty="0"/>
              <a:t> https://www.topperlearning.com/selina-solutions/icse-class-10-biology/selina-concise-biology-part-ii/photosynthesis</a:t>
            </a:r>
          </a:p>
        </p:txBody>
      </p:sp>
      <p:sp>
        <p:nvSpPr>
          <p:cNvPr id="3" name="TextBox 2">
            <a:extLst>
              <a:ext uri="{FF2B5EF4-FFF2-40B4-BE49-F238E27FC236}">
                <a16:creationId xmlns:a16="http://schemas.microsoft.com/office/drawing/2014/main" id="{5E8DCD1F-C0AB-4FDE-A6E4-FD55106D352B}"/>
              </a:ext>
            </a:extLst>
          </p:cNvPr>
          <p:cNvSpPr txBox="1"/>
          <p:nvPr/>
        </p:nvSpPr>
        <p:spPr>
          <a:xfrm>
            <a:off x="3865418" y="401782"/>
            <a:ext cx="2636684" cy="646331"/>
          </a:xfrm>
          <a:prstGeom prst="rect">
            <a:avLst/>
          </a:prstGeom>
          <a:noFill/>
        </p:spPr>
        <p:txBody>
          <a:bodyPr wrap="none" rtlCol="0">
            <a:spAutoFit/>
          </a:bodyPr>
          <a:lstStyle/>
          <a:p>
            <a:r>
              <a:rPr lang="en-US" sz="3600" dirty="0"/>
              <a:t>Transpiration</a:t>
            </a:r>
          </a:p>
        </p:txBody>
      </p:sp>
      <p:sp>
        <p:nvSpPr>
          <p:cNvPr id="5" name="TextBox 4">
            <a:extLst>
              <a:ext uri="{FF2B5EF4-FFF2-40B4-BE49-F238E27FC236}">
                <a16:creationId xmlns:a16="http://schemas.microsoft.com/office/drawing/2014/main" id="{E54DA67A-E501-45E9-9071-44A4D68502C6}"/>
              </a:ext>
            </a:extLst>
          </p:cNvPr>
          <p:cNvSpPr txBox="1"/>
          <p:nvPr/>
        </p:nvSpPr>
        <p:spPr>
          <a:xfrm>
            <a:off x="831273" y="3194923"/>
            <a:ext cx="10043583" cy="2062103"/>
          </a:xfrm>
          <a:prstGeom prst="rect">
            <a:avLst/>
          </a:prstGeom>
          <a:noFill/>
        </p:spPr>
        <p:txBody>
          <a:bodyPr wrap="none" rtlCol="0">
            <a:spAutoFit/>
          </a:bodyPr>
          <a:lstStyle/>
          <a:p>
            <a:r>
              <a:rPr lang="en-US" sz="3200" dirty="0"/>
              <a:t>Today we will deal with our next topic that is transpiration.</a:t>
            </a:r>
          </a:p>
          <a:p>
            <a:r>
              <a:rPr lang="en-US" sz="3200" dirty="0"/>
              <a:t> In std.8,  we have learnt what is transpiration, factors</a:t>
            </a:r>
          </a:p>
          <a:p>
            <a:r>
              <a:rPr lang="en-US" sz="3200" dirty="0"/>
              <a:t> affecting the rate of transpiration and significance in short.</a:t>
            </a:r>
          </a:p>
          <a:p>
            <a:r>
              <a:rPr lang="en-US" sz="3200" dirty="0"/>
              <a:t> Let us elaborate the same topic further.</a:t>
            </a:r>
          </a:p>
        </p:txBody>
      </p:sp>
      <p:sp>
        <p:nvSpPr>
          <p:cNvPr id="6" name="TextBox 5">
            <a:extLst>
              <a:ext uri="{FF2B5EF4-FFF2-40B4-BE49-F238E27FC236}">
                <a16:creationId xmlns:a16="http://schemas.microsoft.com/office/drawing/2014/main" id="{83FDBE4F-D98D-49F2-9FDC-3849B8ECE861}"/>
              </a:ext>
            </a:extLst>
          </p:cNvPr>
          <p:cNvSpPr txBox="1"/>
          <p:nvPr/>
        </p:nvSpPr>
        <p:spPr>
          <a:xfrm>
            <a:off x="748146" y="5257026"/>
            <a:ext cx="11186139" cy="1077218"/>
          </a:xfrm>
          <a:prstGeom prst="rect">
            <a:avLst/>
          </a:prstGeom>
          <a:noFill/>
        </p:spPr>
        <p:txBody>
          <a:bodyPr wrap="none" rtlCol="0">
            <a:spAutoFit/>
          </a:bodyPr>
          <a:lstStyle/>
          <a:p>
            <a:r>
              <a:rPr lang="en-US" sz="3200" dirty="0"/>
              <a:t>Transpiration is the loss of water in the form of water </a:t>
            </a:r>
            <a:r>
              <a:rPr lang="en-US" sz="3200" dirty="0" err="1"/>
              <a:t>vapour</a:t>
            </a:r>
            <a:r>
              <a:rPr lang="en-US" sz="3200" dirty="0"/>
              <a:t> from</a:t>
            </a:r>
          </a:p>
          <a:p>
            <a:r>
              <a:rPr lang="en-US" sz="3200" dirty="0"/>
              <a:t> the leaves and other aerial parts.</a:t>
            </a:r>
          </a:p>
        </p:txBody>
      </p:sp>
    </p:spTree>
    <p:extLst>
      <p:ext uri="{BB962C8B-B14F-4D97-AF65-F5344CB8AC3E}">
        <p14:creationId xmlns:p14="http://schemas.microsoft.com/office/powerpoint/2010/main" val="342396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omatal transpiration diagram">
            <a:extLst>
              <a:ext uri="{FF2B5EF4-FFF2-40B4-BE49-F238E27FC236}">
                <a16:creationId xmlns:a16="http://schemas.microsoft.com/office/drawing/2014/main" id="{1A178D4A-BADC-4FE7-9866-2B687DF94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4913"/>
            <a:ext cx="6062662" cy="35766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FC150F-8AB5-4FBF-9EB7-03AA7D66A12F}"/>
              </a:ext>
            </a:extLst>
          </p:cNvPr>
          <p:cNvSpPr txBox="1"/>
          <p:nvPr/>
        </p:nvSpPr>
        <p:spPr>
          <a:xfrm>
            <a:off x="2381250" y="291882"/>
            <a:ext cx="6874639" cy="646331"/>
          </a:xfrm>
          <a:prstGeom prst="rect">
            <a:avLst/>
          </a:prstGeom>
          <a:noFill/>
        </p:spPr>
        <p:txBody>
          <a:bodyPr wrap="none" rtlCol="0">
            <a:spAutoFit/>
          </a:bodyPr>
          <a:lstStyle/>
          <a:p>
            <a:r>
              <a:rPr lang="en-US" sz="3600" dirty="0"/>
              <a:t>Structure of Stoma –open and close</a:t>
            </a:r>
          </a:p>
        </p:txBody>
      </p:sp>
      <p:sp>
        <p:nvSpPr>
          <p:cNvPr id="3" name="TextBox 2">
            <a:extLst>
              <a:ext uri="{FF2B5EF4-FFF2-40B4-BE49-F238E27FC236}">
                <a16:creationId xmlns:a16="http://schemas.microsoft.com/office/drawing/2014/main" id="{4E26F9BE-EFF9-4230-9321-5C559B9B50E6}"/>
              </a:ext>
            </a:extLst>
          </p:cNvPr>
          <p:cNvSpPr txBox="1"/>
          <p:nvPr/>
        </p:nvSpPr>
        <p:spPr>
          <a:xfrm>
            <a:off x="6130636" y="920621"/>
            <a:ext cx="5585114" cy="4031873"/>
          </a:xfrm>
          <a:prstGeom prst="rect">
            <a:avLst/>
          </a:prstGeom>
          <a:noFill/>
        </p:spPr>
        <p:txBody>
          <a:bodyPr wrap="square" rtlCol="0">
            <a:spAutoFit/>
          </a:bodyPr>
          <a:lstStyle/>
          <a:p>
            <a:r>
              <a:rPr lang="en-US" sz="3200" dirty="0"/>
              <a:t>Stomata are tiny openings on the surface of the leaf. Dicot plants have more stomata on the lower surface of the leaf while  in monocot plants stomata are equally distributed on both upper and lower surfaces.</a:t>
            </a:r>
          </a:p>
        </p:txBody>
      </p:sp>
      <p:sp>
        <p:nvSpPr>
          <p:cNvPr id="4" name="TextBox 3">
            <a:extLst>
              <a:ext uri="{FF2B5EF4-FFF2-40B4-BE49-F238E27FC236}">
                <a16:creationId xmlns:a16="http://schemas.microsoft.com/office/drawing/2014/main" id="{6D06A88B-47A1-48DF-9686-67D044CD3351}"/>
              </a:ext>
            </a:extLst>
          </p:cNvPr>
          <p:cNvSpPr txBox="1"/>
          <p:nvPr/>
        </p:nvSpPr>
        <p:spPr>
          <a:xfrm>
            <a:off x="476250" y="5905500"/>
            <a:ext cx="11144397" cy="461665"/>
          </a:xfrm>
          <a:prstGeom prst="rect">
            <a:avLst/>
          </a:prstGeom>
          <a:noFill/>
        </p:spPr>
        <p:txBody>
          <a:bodyPr wrap="none" rtlCol="0">
            <a:spAutoFit/>
          </a:bodyPr>
          <a:lstStyle/>
          <a:p>
            <a:r>
              <a:rPr lang="en-US" sz="2400" dirty="0"/>
              <a:t>Refer the diagram 5.6 on page 58 for exam purpose. The diagram above is for reference.</a:t>
            </a:r>
          </a:p>
        </p:txBody>
      </p:sp>
    </p:spTree>
    <p:extLst>
      <p:ext uri="{BB962C8B-B14F-4D97-AF65-F5344CB8AC3E}">
        <p14:creationId xmlns:p14="http://schemas.microsoft.com/office/powerpoint/2010/main" val="237389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tomatal transpiration diagram">
            <a:extLst>
              <a:ext uri="{FF2B5EF4-FFF2-40B4-BE49-F238E27FC236}">
                <a16:creationId xmlns:a16="http://schemas.microsoft.com/office/drawing/2014/main" id="{8C5B2459-1E26-4E9A-B4B5-46FD79BC3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7" y="1595880"/>
            <a:ext cx="5223361" cy="34723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F84A35-8DB6-4F3B-8E2F-37D8B10CED8A}"/>
              </a:ext>
            </a:extLst>
          </p:cNvPr>
          <p:cNvSpPr txBox="1"/>
          <p:nvPr/>
        </p:nvSpPr>
        <p:spPr>
          <a:xfrm>
            <a:off x="3214255" y="180109"/>
            <a:ext cx="4692438" cy="707886"/>
          </a:xfrm>
          <a:prstGeom prst="rect">
            <a:avLst/>
          </a:prstGeom>
          <a:noFill/>
        </p:spPr>
        <p:txBody>
          <a:bodyPr wrap="none" rtlCol="0">
            <a:spAutoFit/>
          </a:bodyPr>
          <a:lstStyle/>
          <a:p>
            <a:r>
              <a:rPr lang="en-US" sz="4000" dirty="0"/>
              <a:t>Kinds of Transpiration</a:t>
            </a:r>
          </a:p>
        </p:txBody>
      </p:sp>
      <p:sp>
        <p:nvSpPr>
          <p:cNvPr id="3" name="TextBox 2">
            <a:extLst>
              <a:ext uri="{FF2B5EF4-FFF2-40B4-BE49-F238E27FC236}">
                <a16:creationId xmlns:a16="http://schemas.microsoft.com/office/drawing/2014/main" id="{F710D108-8436-4984-AA75-9FA1A14AF9C2}"/>
              </a:ext>
            </a:extLst>
          </p:cNvPr>
          <p:cNvSpPr txBox="1"/>
          <p:nvPr/>
        </p:nvSpPr>
        <p:spPr>
          <a:xfrm>
            <a:off x="387927" y="887995"/>
            <a:ext cx="9856322" cy="646331"/>
          </a:xfrm>
          <a:prstGeom prst="rect">
            <a:avLst/>
          </a:prstGeom>
          <a:noFill/>
        </p:spPr>
        <p:txBody>
          <a:bodyPr wrap="square" rtlCol="0">
            <a:spAutoFit/>
          </a:bodyPr>
          <a:lstStyle/>
          <a:p>
            <a:r>
              <a:rPr lang="en-US" sz="3600" dirty="0"/>
              <a:t>1.Stomatal Transpiration-Takes through stomata</a:t>
            </a:r>
          </a:p>
        </p:txBody>
      </p:sp>
      <p:sp>
        <p:nvSpPr>
          <p:cNvPr id="4" name="TextBox 3">
            <a:extLst>
              <a:ext uri="{FF2B5EF4-FFF2-40B4-BE49-F238E27FC236}">
                <a16:creationId xmlns:a16="http://schemas.microsoft.com/office/drawing/2014/main" id="{67C866AD-7E52-4E00-963C-6C7FE411DA8D}"/>
              </a:ext>
            </a:extLst>
          </p:cNvPr>
          <p:cNvSpPr txBox="1"/>
          <p:nvPr/>
        </p:nvSpPr>
        <p:spPr>
          <a:xfrm>
            <a:off x="5316088" y="1651955"/>
            <a:ext cx="6385375" cy="3785652"/>
          </a:xfrm>
          <a:prstGeom prst="rect">
            <a:avLst/>
          </a:prstGeom>
          <a:noFill/>
        </p:spPr>
        <p:txBody>
          <a:bodyPr wrap="square" rtlCol="0">
            <a:spAutoFit/>
          </a:bodyPr>
          <a:lstStyle/>
          <a:p>
            <a:r>
              <a:rPr lang="en-US" sz="2800" dirty="0"/>
              <a:t>Mechanism of stomatal transpiration </a:t>
            </a:r>
          </a:p>
          <a:p>
            <a:r>
              <a:rPr lang="en-US" sz="2400" dirty="0"/>
              <a:t>The water from the xylem (in the center of the diagram)reaches to the surface of the mesophyll cells  where there are lot of Intercellular spaces. Water evaporates and reaches to substomatal spaces and escapes through stomatal opening. More water escapes more is drawn from the veins. </a:t>
            </a:r>
            <a:r>
              <a:rPr lang="en-US" dirty="0">
                <a:solidFill>
                  <a:srgbClr val="00B050"/>
                </a:solidFill>
              </a:rPr>
              <a:t>( Role of imbibition and osmosis will be explained in the class)</a:t>
            </a:r>
          </a:p>
          <a:p>
            <a:r>
              <a:rPr lang="en-US" sz="2000" dirty="0">
                <a:solidFill>
                  <a:srgbClr val="FF0000"/>
                </a:solidFill>
              </a:rPr>
              <a:t>Air space in the adjacent diagram is substomatal space.</a:t>
            </a:r>
          </a:p>
        </p:txBody>
      </p:sp>
      <p:sp>
        <p:nvSpPr>
          <p:cNvPr id="5" name="TextBox 4">
            <a:extLst>
              <a:ext uri="{FF2B5EF4-FFF2-40B4-BE49-F238E27FC236}">
                <a16:creationId xmlns:a16="http://schemas.microsoft.com/office/drawing/2014/main" id="{BD4DE886-EBFA-425D-807F-A62201DBA612}"/>
              </a:ext>
            </a:extLst>
          </p:cNvPr>
          <p:cNvSpPr txBox="1"/>
          <p:nvPr/>
        </p:nvSpPr>
        <p:spPr>
          <a:xfrm>
            <a:off x="92727" y="5185904"/>
            <a:ext cx="11748975" cy="1569660"/>
          </a:xfrm>
          <a:prstGeom prst="rect">
            <a:avLst/>
          </a:prstGeom>
          <a:noFill/>
        </p:spPr>
        <p:txBody>
          <a:bodyPr wrap="square" rtlCol="0">
            <a:spAutoFit/>
          </a:bodyPr>
          <a:lstStyle/>
          <a:p>
            <a:r>
              <a:rPr lang="en-US" sz="2400" dirty="0"/>
              <a:t>As water keeps evaporating from leaves, more water is pulled from parts below via xylem</a:t>
            </a:r>
          </a:p>
          <a:p>
            <a:r>
              <a:rPr lang="en-US" sz="2400" dirty="0"/>
              <a:t>vessels. This is </a:t>
            </a:r>
            <a:r>
              <a:rPr lang="en-US" sz="2400" dirty="0">
                <a:solidFill>
                  <a:srgbClr val="FF0000"/>
                </a:solidFill>
              </a:rPr>
              <a:t>Transpiration Pull</a:t>
            </a:r>
            <a:r>
              <a:rPr lang="en-US" sz="2400" dirty="0"/>
              <a:t>, the natural pump which is not visible , does not require any </a:t>
            </a:r>
          </a:p>
          <a:p>
            <a:r>
              <a:rPr lang="en-US" sz="2400" dirty="0"/>
              <a:t>energy source from outside but able to draw water up to 50 meters or even more in tall plants.</a:t>
            </a:r>
          </a:p>
        </p:txBody>
      </p:sp>
    </p:spTree>
    <p:extLst>
      <p:ext uri="{BB962C8B-B14F-4D97-AF65-F5344CB8AC3E}">
        <p14:creationId xmlns:p14="http://schemas.microsoft.com/office/powerpoint/2010/main" val="130340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0F40B-863E-46FD-AB9F-202AD5409204}"/>
              </a:ext>
            </a:extLst>
          </p:cNvPr>
          <p:cNvSpPr txBox="1"/>
          <p:nvPr/>
        </p:nvSpPr>
        <p:spPr>
          <a:xfrm>
            <a:off x="266700" y="209550"/>
            <a:ext cx="10688247" cy="3877985"/>
          </a:xfrm>
          <a:prstGeom prst="rect">
            <a:avLst/>
          </a:prstGeom>
          <a:noFill/>
        </p:spPr>
        <p:txBody>
          <a:bodyPr wrap="none" rtlCol="0">
            <a:spAutoFit/>
          </a:bodyPr>
          <a:lstStyle/>
          <a:p>
            <a:r>
              <a:rPr lang="en-US" sz="3200" dirty="0"/>
              <a:t>Types of transpiration continued</a:t>
            </a:r>
            <a:r>
              <a:rPr lang="en-US" dirty="0"/>
              <a:t>..</a:t>
            </a:r>
          </a:p>
          <a:p>
            <a:endParaRPr lang="en-US" dirty="0"/>
          </a:p>
          <a:p>
            <a:r>
              <a:rPr lang="en-US" sz="2800" dirty="0"/>
              <a:t>2.Cuticular transpiration- takes place through the waxy layer on the</a:t>
            </a:r>
          </a:p>
          <a:p>
            <a:r>
              <a:rPr lang="en-US" sz="2800" dirty="0"/>
              <a:t>   surface of the leaf. The main function of the cuticle is  to prevent the</a:t>
            </a:r>
          </a:p>
          <a:p>
            <a:r>
              <a:rPr lang="en-US" sz="2800" dirty="0"/>
              <a:t>   excess loss of water from the surface of the leaf. But evaporation takes</a:t>
            </a:r>
          </a:p>
          <a:p>
            <a:r>
              <a:rPr lang="en-US" sz="2800" dirty="0"/>
              <a:t>    place when there is excess water in the plant and the conditions are</a:t>
            </a:r>
          </a:p>
          <a:p>
            <a:r>
              <a:rPr lang="en-US" sz="2800" dirty="0"/>
              <a:t>    </a:t>
            </a:r>
            <a:r>
              <a:rPr lang="en-US" sz="2800" dirty="0" err="1"/>
              <a:t>favourable</a:t>
            </a:r>
            <a:r>
              <a:rPr lang="en-US" sz="2800" dirty="0"/>
              <a:t> for transpiration.</a:t>
            </a:r>
          </a:p>
          <a:p>
            <a:r>
              <a:rPr lang="en-US" sz="2800" dirty="0"/>
              <a:t>3. Lenticular transpiration-Lenticels are special openings on the bark of </a:t>
            </a:r>
          </a:p>
          <a:p>
            <a:r>
              <a:rPr lang="en-US" sz="2800" dirty="0"/>
              <a:t>    the older stem. </a:t>
            </a:r>
          </a:p>
        </p:txBody>
      </p:sp>
      <p:pic>
        <p:nvPicPr>
          <p:cNvPr id="1026" name="Picture 2" descr="Image result for diagram of lenticel">
            <a:extLst>
              <a:ext uri="{FF2B5EF4-FFF2-40B4-BE49-F238E27FC236}">
                <a16:creationId xmlns:a16="http://schemas.microsoft.com/office/drawing/2014/main" id="{E7B1742B-461B-494C-A5D3-53A7045F9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70" y="4087535"/>
            <a:ext cx="4011757" cy="23825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A97640-93BC-4558-ABF5-AC1CB9D03CBE}"/>
              </a:ext>
            </a:extLst>
          </p:cNvPr>
          <p:cNvSpPr txBox="1"/>
          <p:nvPr/>
        </p:nvSpPr>
        <p:spPr>
          <a:xfrm>
            <a:off x="4655128" y="4752109"/>
            <a:ext cx="7051964" cy="646331"/>
          </a:xfrm>
          <a:prstGeom prst="rect">
            <a:avLst/>
          </a:prstGeom>
          <a:noFill/>
        </p:spPr>
        <p:txBody>
          <a:bodyPr wrap="square" rtlCol="0">
            <a:spAutoFit/>
          </a:bodyPr>
          <a:lstStyle/>
          <a:p>
            <a:r>
              <a:rPr lang="en-US" dirty="0"/>
              <a:t>This diagram of lenticel is not clear. Only to understand the exact location. </a:t>
            </a:r>
          </a:p>
          <a:p>
            <a:r>
              <a:rPr lang="en-US" dirty="0"/>
              <a:t>Not for drawing or labeling. </a:t>
            </a:r>
          </a:p>
        </p:txBody>
      </p:sp>
    </p:spTree>
    <p:extLst>
      <p:ext uri="{BB962C8B-B14F-4D97-AF65-F5344CB8AC3E}">
        <p14:creationId xmlns:p14="http://schemas.microsoft.com/office/powerpoint/2010/main" val="12649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4F5BD-1994-4781-95E4-CDEB688CE6C8}"/>
              </a:ext>
            </a:extLst>
          </p:cNvPr>
          <p:cNvSpPr txBox="1"/>
          <p:nvPr/>
        </p:nvSpPr>
        <p:spPr>
          <a:xfrm>
            <a:off x="328613" y="128588"/>
            <a:ext cx="8746753" cy="2369880"/>
          </a:xfrm>
          <a:prstGeom prst="rect">
            <a:avLst/>
          </a:prstGeom>
          <a:noFill/>
        </p:spPr>
        <p:txBody>
          <a:bodyPr wrap="none" rtlCol="0">
            <a:spAutoFit/>
          </a:bodyPr>
          <a:lstStyle/>
          <a:p>
            <a:r>
              <a:rPr lang="en-US" sz="2800" dirty="0"/>
              <a:t>Topics for self study-Read and try to understand.</a:t>
            </a:r>
          </a:p>
          <a:p>
            <a:r>
              <a:rPr lang="en-US" sz="2400" dirty="0"/>
              <a:t>Factors that affect transpiration. 5.5 Page 60,61</a:t>
            </a:r>
          </a:p>
          <a:p>
            <a:r>
              <a:rPr lang="en-US" sz="2400" dirty="0"/>
              <a:t>Adaptations of plant to reduce transpiration. Page 61</a:t>
            </a:r>
          </a:p>
          <a:p>
            <a:r>
              <a:rPr lang="en-US" sz="2400" dirty="0"/>
              <a:t>Transpiration affects climate. 5.7.1Page 62</a:t>
            </a:r>
          </a:p>
          <a:p>
            <a:r>
              <a:rPr lang="en-US" sz="2400" dirty="0"/>
              <a:t>Difference between transpiration and evaporation. Table 5.1 Page 62</a:t>
            </a:r>
          </a:p>
          <a:p>
            <a:r>
              <a:rPr lang="en-US" sz="2400" dirty="0"/>
              <a:t>Difference between transpiration and guttation. Table 5.2 Page 64</a:t>
            </a:r>
          </a:p>
        </p:txBody>
      </p:sp>
      <p:pic>
        <p:nvPicPr>
          <p:cNvPr id="1026" name="Picture 2" descr="ICSE Solutions for Class 10 Biology - Transpiration - A Plus Topper">
            <a:extLst>
              <a:ext uri="{FF2B5EF4-FFF2-40B4-BE49-F238E27FC236}">
                <a16:creationId xmlns:a16="http://schemas.microsoft.com/office/drawing/2014/main" id="{1035A41F-CD78-449D-A4FE-C5CFEB619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2710639"/>
            <a:ext cx="5086350" cy="38187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C014AB-EA52-48F7-889A-71ABECFA676A}"/>
              </a:ext>
            </a:extLst>
          </p:cNvPr>
          <p:cNvSpPr txBox="1"/>
          <p:nvPr/>
        </p:nvSpPr>
        <p:spPr>
          <a:xfrm>
            <a:off x="6057900" y="2710639"/>
            <a:ext cx="5822171" cy="3539430"/>
          </a:xfrm>
          <a:prstGeom prst="rect">
            <a:avLst/>
          </a:prstGeom>
          <a:noFill/>
        </p:spPr>
        <p:txBody>
          <a:bodyPr wrap="none" rtlCol="0">
            <a:spAutoFit/>
          </a:bodyPr>
          <a:lstStyle/>
          <a:p>
            <a:r>
              <a:rPr lang="en-US" sz="2400" dirty="0"/>
              <a:t>Significance of transpiration.</a:t>
            </a:r>
          </a:p>
          <a:p>
            <a:endParaRPr lang="en-US" sz="2000" dirty="0"/>
          </a:p>
          <a:p>
            <a:r>
              <a:rPr lang="en-US" sz="2000" dirty="0"/>
              <a:t>1.Cooling effect-Transpiration reduces temperature</a:t>
            </a:r>
          </a:p>
          <a:p>
            <a:r>
              <a:rPr lang="en-US" sz="2000" dirty="0"/>
              <a:t> of the leaf surface as heat is drawn from the plant</a:t>
            </a:r>
          </a:p>
          <a:p>
            <a:r>
              <a:rPr lang="en-US" sz="2000" dirty="0"/>
              <a:t> same as perspiration helps animals to cool down in</a:t>
            </a:r>
          </a:p>
          <a:p>
            <a:r>
              <a:rPr lang="en-US" sz="2000" dirty="0"/>
              <a:t> hot weather.</a:t>
            </a:r>
          </a:p>
          <a:p>
            <a:endParaRPr lang="en-US" sz="2000" dirty="0"/>
          </a:p>
          <a:p>
            <a:r>
              <a:rPr lang="en-US" sz="2000" dirty="0"/>
              <a:t>2.Suction force- </a:t>
            </a:r>
            <a:r>
              <a:rPr lang="en-US" sz="2000" dirty="0">
                <a:solidFill>
                  <a:srgbClr val="00B050"/>
                </a:solidFill>
              </a:rPr>
              <a:t>Will be taught in the class.</a:t>
            </a:r>
          </a:p>
          <a:p>
            <a:endParaRPr lang="en-US" sz="2000" dirty="0"/>
          </a:p>
          <a:p>
            <a:r>
              <a:rPr lang="en-US" sz="2000" dirty="0"/>
              <a:t>3.Distribution of water and mineral-More transpiration</a:t>
            </a:r>
          </a:p>
          <a:p>
            <a:r>
              <a:rPr lang="en-US" sz="2000" dirty="0"/>
              <a:t> pulls more water from the soil hence along with solutes.</a:t>
            </a:r>
          </a:p>
        </p:txBody>
      </p:sp>
    </p:spTree>
    <p:extLst>
      <p:ext uri="{BB962C8B-B14F-4D97-AF65-F5344CB8AC3E}">
        <p14:creationId xmlns:p14="http://schemas.microsoft.com/office/powerpoint/2010/main" val="420829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95F98D-92C5-4F6D-B28E-605740F667E3}"/>
              </a:ext>
            </a:extLst>
          </p:cNvPr>
          <p:cNvSpPr txBox="1"/>
          <p:nvPr/>
        </p:nvSpPr>
        <p:spPr>
          <a:xfrm>
            <a:off x="0" y="221676"/>
            <a:ext cx="12081164" cy="2369880"/>
          </a:xfrm>
          <a:prstGeom prst="rect">
            <a:avLst/>
          </a:prstGeom>
          <a:noFill/>
        </p:spPr>
        <p:txBody>
          <a:bodyPr wrap="square" rtlCol="0">
            <a:spAutoFit/>
          </a:bodyPr>
          <a:lstStyle/>
          <a:p>
            <a:r>
              <a:rPr lang="en-US" sz="3200" dirty="0"/>
              <a:t>Guttation</a:t>
            </a:r>
            <a:r>
              <a:rPr lang="en-US" sz="2800" dirty="0"/>
              <a:t>- The leaves of certain plants exhibit droplets of water along their margins in the mornings .The humid weather does not allow the transpiration to happen but roots keep absorbing water from the soil , this develops </a:t>
            </a:r>
            <a:r>
              <a:rPr lang="en-US" sz="2800" i="1" dirty="0"/>
              <a:t>hydrostatic pressure </a:t>
            </a:r>
            <a:r>
              <a:rPr lang="en-US" sz="2800" dirty="0"/>
              <a:t>and forces out the excess water from the tips of the veins through special openings called </a:t>
            </a:r>
            <a:r>
              <a:rPr lang="en-US" sz="3200" dirty="0"/>
              <a:t>Hydathodes.</a:t>
            </a:r>
          </a:p>
        </p:txBody>
      </p:sp>
      <p:pic>
        <p:nvPicPr>
          <p:cNvPr id="2050" name="Picture 2" descr="The Wonder of 'Guttation' in Plants">
            <a:extLst>
              <a:ext uri="{FF2B5EF4-FFF2-40B4-BE49-F238E27FC236}">
                <a16:creationId xmlns:a16="http://schemas.microsoft.com/office/drawing/2014/main" id="{6C64D613-6914-4E11-BE10-263254D45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81" y="3224147"/>
            <a:ext cx="3578192" cy="35052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87B2BC-C0BC-48B3-835C-FACA2B2AB438}"/>
              </a:ext>
            </a:extLst>
          </p:cNvPr>
          <p:cNvSpPr txBox="1"/>
          <p:nvPr/>
        </p:nvSpPr>
        <p:spPr>
          <a:xfrm>
            <a:off x="6312505" y="2669971"/>
            <a:ext cx="5605317" cy="1015663"/>
          </a:xfrm>
          <a:prstGeom prst="rect">
            <a:avLst/>
          </a:prstGeom>
          <a:noFill/>
        </p:spPr>
        <p:txBody>
          <a:bodyPr wrap="none" rtlCol="0">
            <a:spAutoFit/>
          </a:bodyPr>
          <a:lstStyle/>
          <a:p>
            <a:r>
              <a:rPr lang="en-US" sz="3200" dirty="0"/>
              <a:t>Bleeding</a:t>
            </a:r>
            <a:r>
              <a:rPr lang="en-US" sz="2800" dirty="0"/>
              <a:t>- Cell sap escapes from the </a:t>
            </a:r>
          </a:p>
          <a:p>
            <a:r>
              <a:rPr lang="en-US" sz="2800" dirty="0"/>
              <a:t>ruptured or cut surfaces of plants. </a:t>
            </a:r>
          </a:p>
        </p:txBody>
      </p:sp>
      <p:pic>
        <p:nvPicPr>
          <p:cNvPr id="2052" name="Picture 4" descr="Symptoms of horse chestnut bleeding canker | Download Scientific ...">
            <a:extLst>
              <a:ext uri="{FF2B5EF4-FFF2-40B4-BE49-F238E27FC236}">
                <a16:creationId xmlns:a16="http://schemas.microsoft.com/office/drawing/2014/main" id="{87161653-E8CE-42CD-8038-B4CBD2066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381" y="3847179"/>
            <a:ext cx="3948113" cy="281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54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DF638-A551-48C1-B396-07EA7805F1DC}"/>
              </a:ext>
            </a:extLst>
          </p:cNvPr>
          <p:cNvSpPr txBox="1"/>
          <p:nvPr/>
        </p:nvSpPr>
        <p:spPr>
          <a:xfrm>
            <a:off x="2867890" y="152400"/>
            <a:ext cx="5068888" cy="584775"/>
          </a:xfrm>
          <a:prstGeom prst="rect">
            <a:avLst/>
          </a:prstGeom>
          <a:noFill/>
        </p:spPr>
        <p:txBody>
          <a:bodyPr wrap="none" rtlCol="0">
            <a:spAutoFit/>
          </a:bodyPr>
          <a:lstStyle/>
          <a:p>
            <a:r>
              <a:rPr lang="en-US" sz="3200" dirty="0"/>
              <a:t>Experiments on Transpiration</a:t>
            </a:r>
          </a:p>
        </p:txBody>
      </p:sp>
      <p:sp>
        <p:nvSpPr>
          <p:cNvPr id="3" name="TextBox 2">
            <a:extLst>
              <a:ext uri="{FF2B5EF4-FFF2-40B4-BE49-F238E27FC236}">
                <a16:creationId xmlns:a16="http://schemas.microsoft.com/office/drawing/2014/main" id="{B7040125-BD4A-4153-89F8-9CB7F467DAC0}"/>
              </a:ext>
            </a:extLst>
          </p:cNvPr>
          <p:cNvSpPr txBox="1"/>
          <p:nvPr/>
        </p:nvSpPr>
        <p:spPr>
          <a:xfrm>
            <a:off x="0" y="737175"/>
            <a:ext cx="11859978" cy="1938992"/>
          </a:xfrm>
          <a:prstGeom prst="rect">
            <a:avLst/>
          </a:prstGeom>
          <a:noFill/>
        </p:spPr>
        <p:txBody>
          <a:bodyPr wrap="none" rtlCol="0">
            <a:spAutoFit/>
          </a:bodyPr>
          <a:lstStyle/>
          <a:p>
            <a:r>
              <a:rPr lang="en-US" sz="2400" dirty="0"/>
              <a:t>Following experiments are part of our practical classes and will be explained during practical.</a:t>
            </a:r>
          </a:p>
          <a:p>
            <a:endParaRPr lang="en-US" sz="2400" dirty="0"/>
          </a:p>
          <a:p>
            <a:r>
              <a:rPr lang="en-US" sz="2400" dirty="0"/>
              <a:t>1. Aerial parts of the plants give out water </a:t>
            </a:r>
            <a:r>
              <a:rPr lang="en-US" sz="2400" dirty="0" err="1"/>
              <a:t>vapour</a:t>
            </a:r>
            <a:r>
              <a:rPr lang="en-US" sz="2400" dirty="0"/>
              <a:t>. Page 55,56</a:t>
            </a:r>
          </a:p>
          <a:p>
            <a:r>
              <a:rPr lang="en-US" sz="2400" dirty="0"/>
              <a:t>2. Loss of weight by the plant due to transpiration. Page 56,57</a:t>
            </a:r>
          </a:p>
          <a:p>
            <a:r>
              <a:rPr lang="en-US" sz="2400" dirty="0"/>
              <a:t>3. Unequal transpiration in dorsiventral leaf. Fig.5.9 Page 59</a:t>
            </a:r>
          </a:p>
        </p:txBody>
      </p:sp>
      <p:sp>
        <p:nvSpPr>
          <p:cNvPr id="4" name="TextBox 3">
            <a:extLst>
              <a:ext uri="{FF2B5EF4-FFF2-40B4-BE49-F238E27FC236}">
                <a16:creationId xmlns:a16="http://schemas.microsoft.com/office/drawing/2014/main" id="{339CB1B0-D67D-4125-A417-A34E754C5187}"/>
              </a:ext>
            </a:extLst>
          </p:cNvPr>
          <p:cNvSpPr txBox="1"/>
          <p:nvPr/>
        </p:nvSpPr>
        <p:spPr>
          <a:xfrm>
            <a:off x="6096001" y="3249395"/>
            <a:ext cx="6096000" cy="3046988"/>
          </a:xfrm>
          <a:prstGeom prst="rect">
            <a:avLst/>
          </a:prstGeom>
          <a:noFill/>
        </p:spPr>
        <p:txBody>
          <a:bodyPr wrap="square" rtlCol="0">
            <a:spAutoFit/>
          </a:bodyPr>
          <a:lstStyle/>
          <a:p>
            <a:r>
              <a:rPr lang="en-US" sz="2400" dirty="0" err="1"/>
              <a:t>Ganong’s</a:t>
            </a:r>
            <a:r>
              <a:rPr lang="en-US" sz="2400" dirty="0"/>
              <a:t> Potometer- The instrument helps to </a:t>
            </a:r>
          </a:p>
          <a:p>
            <a:r>
              <a:rPr lang="en-US" sz="2400" dirty="0"/>
              <a:t>measure water uptake by the plant as a result of transpiration. </a:t>
            </a:r>
            <a:r>
              <a:rPr lang="en-US" sz="2400" dirty="0">
                <a:solidFill>
                  <a:srgbClr val="C00000"/>
                </a:solidFill>
              </a:rPr>
              <a:t>Potometer does not measure the water lost by transpiration as water </a:t>
            </a:r>
            <a:r>
              <a:rPr lang="en-US" sz="2400" dirty="0"/>
              <a:t>absorbed by roots is used by the plant for some physiological activities like photosynthesis. Not all water absorbed by the roots of plant is transpired ,it is always less</a:t>
            </a:r>
            <a:r>
              <a:rPr lang="en-US" dirty="0"/>
              <a:t>.</a:t>
            </a:r>
          </a:p>
        </p:txBody>
      </p:sp>
      <p:pic>
        <p:nvPicPr>
          <p:cNvPr id="1026" name="Picture 2" descr="Given below is an apparatus used to study a particular process in ...">
            <a:extLst>
              <a:ext uri="{FF2B5EF4-FFF2-40B4-BE49-F238E27FC236}">
                <a16:creationId xmlns:a16="http://schemas.microsoft.com/office/drawing/2014/main" id="{3F4C834A-21B1-48E1-B270-6449528BF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76168"/>
            <a:ext cx="6095999" cy="3931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90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DA2473-7C5A-4FAB-BAB6-05C09221C2E1}"/>
              </a:ext>
            </a:extLst>
          </p:cNvPr>
          <p:cNvSpPr txBox="1"/>
          <p:nvPr/>
        </p:nvSpPr>
        <p:spPr>
          <a:xfrm>
            <a:off x="665018" y="96982"/>
            <a:ext cx="10310002" cy="7048083"/>
          </a:xfrm>
          <a:prstGeom prst="rect">
            <a:avLst/>
          </a:prstGeom>
          <a:noFill/>
        </p:spPr>
        <p:txBody>
          <a:bodyPr wrap="none" rtlCol="0">
            <a:spAutoFit/>
          </a:bodyPr>
          <a:lstStyle/>
          <a:p>
            <a:r>
              <a:rPr lang="en-US" sz="3200" dirty="0"/>
              <a:t>Home work to be completed in next  SEVEN days.</a:t>
            </a:r>
          </a:p>
          <a:p>
            <a:endParaRPr lang="en-US" dirty="0"/>
          </a:p>
          <a:p>
            <a:r>
              <a:rPr lang="en-US" sz="2400" dirty="0"/>
              <a:t>Review Questions;</a:t>
            </a:r>
          </a:p>
          <a:p>
            <a:r>
              <a:rPr lang="en-US" sz="2400" dirty="0"/>
              <a:t>A Multiple Choice Type. With pencil on text book. </a:t>
            </a:r>
            <a:r>
              <a:rPr lang="en-US" dirty="0"/>
              <a:t>(With pencil in the text book)</a:t>
            </a:r>
          </a:p>
          <a:p>
            <a:r>
              <a:rPr lang="en-US" sz="2400" dirty="0"/>
              <a:t>B. Very Short Answer Type. 1 and2 </a:t>
            </a:r>
            <a:r>
              <a:rPr lang="en-US" dirty="0"/>
              <a:t>(With pencil in the text book)</a:t>
            </a:r>
          </a:p>
          <a:p>
            <a:r>
              <a:rPr lang="en-US" sz="2400" dirty="0"/>
              <a:t>C. Short Answer Type. 1,2,4 </a:t>
            </a:r>
            <a:r>
              <a:rPr lang="en-US" dirty="0"/>
              <a:t>(With pencil in the text book)</a:t>
            </a:r>
          </a:p>
          <a:p>
            <a:r>
              <a:rPr lang="en-US" sz="2400" dirty="0"/>
              <a:t>D. Will be discussed in the class.</a:t>
            </a:r>
          </a:p>
          <a:p>
            <a:r>
              <a:rPr lang="en-US" sz="2400" dirty="0"/>
              <a:t>E. Will be discussed in the class.</a:t>
            </a:r>
          </a:p>
          <a:p>
            <a:endParaRPr lang="en-US" sz="2400" dirty="0"/>
          </a:p>
          <a:p>
            <a:r>
              <a:rPr lang="en-US" sz="2400" dirty="0">
                <a:solidFill>
                  <a:srgbClr val="C00000"/>
                </a:solidFill>
              </a:rPr>
              <a:t>Students, try to find out the answers for questions D and E.</a:t>
            </a:r>
          </a:p>
          <a:p>
            <a:endParaRPr lang="en-US" sz="2400" dirty="0"/>
          </a:p>
          <a:p>
            <a:r>
              <a:rPr lang="en-US" sz="2400" dirty="0"/>
              <a:t>Written work to be done in the notebook.</a:t>
            </a:r>
          </a:p>
          <a:p>
            <a:r>
              <a:rPr lang="en-US" sz="2400" dirty="0"/>
              <a:t>B. Very Short Answer Type. Give suitable explanation for the following.</a:t>
            </a:r>
          </a:p>
          <a:p>
            <a:r>
              <a:rPr lang="en-US" sz="2400" dirty="0"/>
              <a:t>Differentiate between the following terms based on the clue given in the bracket.</a:t>
            </a:r>
          </a:p>
          <a:p>
            <a:pPr marL="342900" indent="-342900">
              <a:buAutoNum type="arabicPeriod"/>
            </a:pPr>
            <a:r>
              <a:rPr lang="en-US" sz="2400" dirty="0"/>
              <a:t>Transpiration and Guttation. ( Structures involved in the process)</a:t>
            </a:r>
          </a:p>
          <a:p>
            <a:pPr marL="342900" indent="-342900">
              <a:buAutoNum type="arabicPeriod"/>
            </a:pPr>
            <a:r>
              <a:rPr lang="en-US" sz="2400" dirty="0"/>
              <a:t>Stomatal and Lenticular transpiration. (Duration of the process)</a:t>
            </a:r>
          </a:p>
          <a:p>
            <a:pPr marL="342900" indent="-342900">
              <a:buAutoNum type="arabicPeriod"/>
            </a:pPr>
            <a:r>
              <a:rPr lang="en-US" sz="2400" dirty="0"/>
              <a:t>Evaporation and Transpiration. ( Type of factors which control the process)</a:t>
            </a:r>
          </a:p>
          <a:p>
            <a:endParaRPr lang="en-US" sz="2400" dirty="0"/>
          </a:p>
          <a:p>
            <a:endParaRPr lang="en-US" dirty="0"/>
          </a:p>
        </p:txBody>
      </p:sp>
    </p:spTree>
    <p:extLst>
      <p:ext uri="{BB962C8B-B14F-4D97-AF65-F5344CB8AC3E}">
        <p14:creationId xmlns:p14="http://schemas.microsoft.com/office/powerpoint/2010/main" val="284428276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262</TotalTime>
  <Words>897</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abhaymudholkar@gmail.com</dc:creator>
  <cp:lastModifiedBy>abhaymudholkar@gmail.com</cp:lastModifiedBy>
  <cp:revision>41</cp:revision>
  <dcterms:created xsi:type="dcterms:W3CDTF">2020-03-26T03:42:36Z</dcterms:created>
  <dcterms:modified xsi:type="dcterms:W3CDTF">2020-03-31T05:24:45Z</dcterms:modified>
</cp:coreProperties>
</file>