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CC4B-ED21-4B47-9107-277E900ABA83}" type="datetimeFigureOut">
              <a:rPr lang="en-US" smtClean="0"/>
              <a:pPr/>
              <a:t>6/8/2020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AD37-4A57-42B7-A11D-36A3FCCE85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CC4B-ED21-4B47-9107-277E900ABA83}" type="datetimeFigureOut">
              <a:rPr lang="en-US" smtClean="0"/>
              <a:pPr/>
              <a:t>6/8/2020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AD37-4A57-42B7-A11D-36A3FCCE85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CC4B-ED21-4B47-9107-277E900ABA83}" type="datetimeFigureOut">
              <a:rPr lang="en-US" smtClean="0"/>
              <a:pPr/>
              <a:t>6/8/2020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AD37-4A57-42B7-A11D-36A3FCCE85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CC4B-ED21-4B47-9107-277E900ABA83}" type="datetimeFigureOut">
              <a:rPr lang="en-US" smtClean="0"/>
              <a:pPr/>
              <a:t>6/8/2020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AD37-4A57-42B7-A11D-36A3FCCE85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CC4B-ED21-4B47-9107-277E900ABA83}" type="datetimeFigureOut">
              <a:rPr lang="en-US" smtClean="0"/>
              <a:pPr/>
              <a:t>6/8/2020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AD37-4A57-42B7-A11D-36A3FCCE85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CC4B-ED21-4B47-9107-277E900ABA83}" type="datetimeFigureOut">
              <a:rPr lang="en-US" smtClean="0"/>
              <a:pPr/>
              <a:t>6/8/2020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AD37-4A57-42B7-A11D-36A3FCCE85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CC4B-ED21-4B47-9107-277E900ABA83}" type="datetimeFigureOut">
              <a:rPr lang="en-US" smtClean="0"/>
              <a:pPr/>
              <a:t>6/8/2020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AD37-4A57-42B7-A11D-36A3FCCE85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CC4B-ED21-4B47-9107-277E900ABA83}" type="datetimeFigureOut">
              <a:rPr lang="en-US" smtClean="0"/>
              <a:pPr/>
              <a:t>6/8/2020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AD37-4A57-42B7-A11D-36A3FCCE85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CC4B-ED21-4B47-9107-277E900ABA83}" type="datetimeFigureOut">
              <a:rPr lang="en-US" smtClean="0"/>
              <a:pPr/>
              <a:t>6/8/2020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AD37-4A57-42B7-A11D-36A3FCCE85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CC4B-ED21-4B47-9107-277E900ABA83}" type="datetimeFigureOut">
              <a:rPr lang="en-US" smtClean="0"/>
              <a:pPr/>
              <a:t>6/8/2020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AD37-4A57-42B7-A11D-36A3FCCE85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CC4B-ED21-4B47-9107-277E900ABA83}" type="datetimeFigureOut">
              <a:rPr lang="en-US" smtClean="0"/>
              <a:pPr/>
              <a:t>6/8/2020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AD37-4A57-42B7-A11D-36A3FCCE85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FCC4B-ED21-4B47-9107-277E900ABA83}" type="datetimeFigureOut">
              <a:rPr lang="en-US" smtClean="0"/>
              <a:pPr/>
              <a:t>6/8/2020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AD37-4A57-42B7-A11D-36A3FCCE859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214290"/>
            <a:ext cx="8358246" cy="635798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28596" y="214290"/>
            <a:ext cx="8143932" cy="59093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LES PRONOMS RELATIFS </a:t>
            </a: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COMPOSÉS</a:t>
            </a:r>
            <a:endParaRPr lang="en-US" sz="54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IN" sz="5400" dirty="0" smtClean="0"/>
              <a:t>(</a:t>
            </a:r>
            <a:r>
              <a:rPr lang="en-IN" sz="5400" b="1" dirty="0" smtClean="0"/>
              <a:t>COMPLEX RELATIVE PRONOUNS)</a:t>
            </a:r>
          </a:p>
          <a:p>
            <a:pPr algn="ctr"/>
            <a:endParaRPr lang="en-IN" sz="5400" dirty="0"/>
          </a:p>
          <a:p>
            <a:pPr algn="ctr"/>
            <a:endParaRPr lang="en-IN" sz="5400" dirty="0" smtClean="0"/>
          </a:p>
          <a:p>
            <a:pPr algn="ctr"/>
            <a:endParaRPr lang="en-IN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14290"/>
            <a:ext cx="8786874" cy="6357982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pPr algn="ctr"/>
            <a:r>
              <a:rPr lang="en-IN" b="1" u="sng" dirty="0" smtClean="0">
                <a:solidFill>
                  <a:srgbClr val="FF0000"/>
                </a:solidFill>
              </a:rPr>
              <a:t>EXAMPLES</a:t>
            </a:r>
          </a:p>
          <a:p>
            <a:pPr marL="514350" indent="-514350">
              <a:buFont typeface="+mj-lt"/>
              <a:buAutoNum type="arabicParenR"/>
            </a:pPr>
            <a:r>
              <a:rPr lang="fr-FR" b="1" u="sng" dirty="0" smtClean="0"/>
              <a:t>La femme</a:t>
            </a:r>
            <a:r>
              <a:rPr lang="fr-FR" b="1" dirty="0" smtClean="0"/>
              <a:t> est médecin. Nous visitons </a:t>
            </a:r>
            <a:r>
              <a:rPr lang="fr-FR" b="1" dirty="0" smtClean="0">
                <a:solidFill>
                  <a:srgbClr val="00B050"/>
                </a:solidFill>
              </a:rPr>
              <a:t>chez</a:t>
            </a:r>
            <a:r>
              <a:rPr lang="fr-FR" b="1" dirty="0" smtClean="0"/>
              <a:t> </a:t>
            </a:r>
            <a:r>
              <a:rPr lang="fr-FR" b="1" u="sng" dirty="0" smtClean="0"/>
              <a:t>la femme</a:t>
            </a:r>
            <a:r>
              <a:rPr lang="fr-FR" b="1" dirty="0" smtClean="0"/>
              <a:t>.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fr-FR" b="1" i="1" dirty="0" smtClean="0"/>
              <a:t>La femme </a:t>
            </a:r>
            <a:r>
              <a:rPr lang="fr-FR" b="1" i="1" dirty="0" smtClean="0">
                <a:solidFill>
                  <a:srgbClr val="00B050"/>
                </a:solidFill>
              </a:rPr>
              <a:t>chez</a:t>
            </a:r>
            <a:r>
              <a:rPr lang="fr-FR" b="1" i="1" dirty="0" smtClean="0"/>
              <a:t> </a:t>
            </a:r>
            <a:r>
              <a:rPr lang="fr-FR" b="1" i="1" dirty="0" smtClean="0">
                <a:solidFill>
                  <a:schemeClr val="accent6">
                    <a:lumMod val="50000"/>
                  </a:schemeClr>
                </a:solidFill>
              </a:rPr>
              <a:t>qui</a:t>
            </a:r>
            <a:r>
              <a:rPr lang="fr-FR" b="1" i="1" dirty="0" smtClean="0"/>
              <a:t> nous visitons est médecin.</a:t>
            </a:r>
          </a:p>
          <a:p>
            <a:pPr marL="514350" indent="-514350">
              <a:buNone/>
            </a:pPr>
            <a:endParaRPr lang="fr-FR" b="1" dirty="0" smtClean="0"/>
          </a:p>
          <a:p>
            <a:pPr marL="514350" indent="-514350">
              <a:buNone/>
            </a:pPr>
            <a:r>
              <a:rPr lang="fr-FR" b="1" dirty="0" smtClean="0"/>
              <a:t>2)  </a:t>
            </a:r>
            <a:r>
              <a:rPr lang="fr-FR" b="1" u="sng" dirty="0" smtClean="0"/>
              <a:t>La table</a:t>
            </a:r>
            <a:r>
              <a:rPr lang="fr-FR" b="1" dirty="0" smtClean="0"/>
              <a:t> est en bois. Je travaille </a:t>
            </a:r>
            <a:r>
              <a:rPr lang="fr-FR" b="1" dirty="0" smtClean="0">
                <a:solidFill>
                  <a:srgbClr val="00B050"/>
                </a:solidFill>
              </a:rPr>
              <a:t>sur</a:t>
            </a:r>
            <a:r>
              <a:rPr lang="fr-FR" b="1" dirty="0" smtClean="0"/>
              <a:t> </a:t>
            </a:r>
            <a:r>
              <a:rPr lang="fr-FR" b="1" u="sng" dirty="0" smtClean="0"/>
              <a:t>la table</a:t>
            </a:r>
            <a:r>
              <a:rPr lang="fr-FR" b="1" dirty="0" smtClean="0"/>
              <a:t>.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fr-FR" b="1" i="1" dirty="0" smtClean="0"/>
              <a:t>La table </a:t>
            </a:r>
            <a:r>
              <a:rPr lang="fr-FR" b="1" i="1" dirty="0" smtClean="0">
                <a:solidFill>
                  <a:srgbClr val="00B050"/>
                </a:solidFill>
              </a:rPr>
              <a:t>sur</a:t>
            </a:r>
            <a:r>
              <a:rPr lang="fr-FR" b="1" i="1" dirty="0" smtClean="0"/>
              <a:t> </a:t>
            </a:r>
            <a:r>
              <a:rPr lang="fr-FR" b="1" i="1" dirty="0" smtClean="0">
                <a:solidFill>
                  <a:schemeClr val="accent6">
                    <a:lumMod val="50000"/>
                  </a:schemeClr>
                </a:solidFill>
              </a:rPr>
              <a:t>laquelle</a:t>
            </a:r>
            <a:r>
              <a:rPr lang="fr-FR" b="1" i="1" dirty="0" smtClean="0"/>
              <a:t> je travaille est en bois.</a:t>
            </a:r>
          </a:p>
          <a:p>
            <a:pPr marL="514350" indent="-514350">
              <a:buFont typeface="Wingdings" pitchFamily="2" charset="2"/>
              <a:buChar char="Ø"/>
            </a:pPr>
            <a:endParaRPr lang="fr-FR" b="1" i="1" dirty="0" smtClean="0"/>
          </a:p>
          <a:p>
            <a:pPr marL="514350" indent="-514350">
              <a:buAutoNum type="arabicParenR" startAt="3"/>
            </a:pPr>
            <a:r>
              <a:rPr lang="fr-FR" b="1" u="sng" dirty="0" smtClean="0"/>
              <a:t>L’appartement</a:t>
            </a:r>
            <a:r>
              <a:rPr lang="fr-FR" b="1" dirty="0" smtClean="0"/>
              <a:t> est moderne. Elle habite </a:t>
            </a:r>
            <a:r>
              <a:rPr lang="fr-FR" b="1" dirty="0" smtClean="0">
                <a:solidFill>
                  <a:srgbClr val="00B050"/>
                </a:solidFill>
              </a:rPr>
              <a:t>dans</a:t>
            </a:r>
            <a:r>
              <a:rPr lang="fr-FR" b="1" dirty="0" smtClean="0"/>
              <a:t> </a:t>
            </a:r>
            <a:r>
              <a:rPr lang="fr-FR" b="1" u="sng" dirty="0" smtClean="0"/>
              <a:t>l’appartement</a:t>
            </a:r>
            <a:r>
              <a:rPr lang="fr-FR" b="1" dirty="0" smtClean="0"/>
              <a:t>.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fr-FR" b="1" i="1" dirty="0" smtClean="0"/>
              <a:t>L’appartement </a:t>
            </a:r>
            <a:r>
              <a:rPr lang="fr-FR" b="1" i="1" dirty="0" smtClean="0">
                <a:solidFill>
                  <a:srgbClr val="00B050"/>
                </a:solidFill>
              </a:rPr>
              <a:t>dans</a:t>
            </a:r>
            <a:r>
              <a:rPr lang="fr-FR" b="1" i="1" dirty="0" smtClean="0"/>
              <a:t> </a:t>
            </a:r>
            <a:r>
              <a:rPr lang="fr-FR" b="1" i="1" dirty="0" smtClean="0">
                <a:solidFill>
                  <a:schemeClr val="accent6">
                    <a:lumMod val="50000"/>
                  </a:schemeClr>
                </a:solidFill>
              </a:rPr>
              <a:t>lequel</a:t>
            </a:r>
            <a:r>
              <a:rPr lang="fr-FR" b="1" i="1" dirty="0" smtClean="0"/>
              <a:t> elle habite est moderne.</a:t>
            </a:r>
            <a:endParaRPr lang="fr-FR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14290"/>
            <a:ext cx="8643998" cy="6429420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IN" b="1" u="sng" dirty="0" smtClean="0">
                <a:solidFill>
                  <a:srgbClr val="FF0000"/>
                </a:solidFill>
              </a:rPr>
              <a:t>EXAMPLES</a:t>
            </a:r>
            <a:r>
              <a:rPr lang="en-IN" b="1" dirty="0" smtClean="0"/>
              <a:t> (CONT)</a:t>
            </a:r>
          </a:p>
          <a:p>
            <a:pPr marL="514350" indent="-514350">
              <a:buAutoNum type="arabicParenR" startAt="4"/>
            </a:pPr>
            <a:r>
              <a:rPr lang="fr-FR" b="1" u="sng" dirty="0" smtClean="0"/>
              <a:t>Les restaurants</a:t>
            </a:r>
            <a:r>
              <a:rPr lang="fr-FR" b="1" dirty="0" smtClean="0"/>
              <a:t> sont très populaires. Le cinéma se trouve </a:t>
            </a:r>
            <a:r>
              <a:rPr lang="fr-FR" b="1" dirty="0" smtClean="0">
                <a:solidFill>
                  <a:srgbClr val="00B050"/>
                </a:solidFill>
              </a:rPr>
              <a:t>devant</a:t>
            </a:r>
            <a:r>
              <a:rPr lang="fr-FR" b="1" dirty="0" smtClean="0"/>
              <a:t> </a:t>
            </a:r>
            <a:r>
              <a:rPr lang="fr-FR" b="1" u="sng" dirty="0" smtClean="0"/>
              <a:t>les restaurants</a:t>
            </a:r>
            <a:r>
              <a:rPr lang="fr-FR" b="1" dirty="0" smtClean="0"/>
              <a:t>.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fr-FR" b="1" i="1" dirty="0" smtClean="0"/>
              <a:t>Les restaurants </a:t>
            </a:r>
            <a:r>
              <a:rPr lang="fr-FR" b="1" i="1" dirty="0" smtClean="0">
                <a:solidFill>
                  <a:srgbClr val="00B050"/>
                </a:solidFill>
              </a:rPr>
              <a:t>devant</a:t>
            </a:r>
            <a:r>
              <a:rPr lang="fr-FR" b="1" i="1" dirty="0" smtClean="0"/>
              <a:t> </a:t>
            </a:r>
            <a:r>
              <a:rPr lang="fr-FR" b="1" i="1" dirty="0" smtClean="0">
                <a:solidFill>
                  <a:schemeClr val="accent6">
                    <a:lumMod val="50000"/>
                  </a:schemeClr>
                </a:solidFill>
              </a:rPr>
              <a:t>lesquels</a:t>
            </a:r>
            <a:r>
              <a:rPr lang="fr-FR" b="1" i="1" dirty="0" smtClean="0"/>
              <a:t> le cinéma se trouve sont très populaires</a:t>
            </a:r>
            <a:r>
              <a:rPr lang="fr-FR" b="1" dirty="0" smtClean="0"/>
              <a:t>.</a:t>
            </a:r>
          </a:p>
          <a:p>
            <a:pPr marL="514350" indent="-514350">
              <a:buNone/>
            </a:pPr>
            <a:endParaRPr lang="fr-FR" b="1" dirty="0" smtClean="0"/>
          </a:p>
          <a:p>
            <a:pPr marL="514350" indent="-514350">
              <a:buAutoNum type="arabicParenR" startAt="5"/>
            </a:pPr>
            <a:r>
              <a:rPr lang="fr-FR" b="1" u="sng" dirty="0" smtClean="0"/>
              <a:t>Les craies</a:t>
            </a:r>
            <a:r>
              <a:rPr lang="fr-FR" b="1" dirty="0" smtClean="0"/>
              <a:t> sont colorées. Le professeur écrit sur le tableau noir </a:t>
            </a:r>
            <a:r>
              <a:rPr lang="fr-FR" b="1" dirty="0" smtClean="0">
                <a:solidFill>
                  <a:srgbClr val="00B050"/>
                </a:solidFill>
              </a:rPr>
              <a:t>avec</a:t>
            </a:r>
            <a:r>
              <a:rPr lang="fr-FR" b="1" dirty="0" smtClean="0"/>
              <a:t> </a:t>
            </a:r>
            <a:r>
              <a:rPr lang="fr-FR" b="1" u="sng" dirty="0" smtClean="0"/>
              <a:t>les craies</a:t>
            </a:r>
            <a:r>
              <a:rPr lang="fr-FR" b="1" dirty="0" smtClean="0"/>
              <a:t>.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fr-FR" b="1" i="1" dirty="0" smtClean="0"/>
              <a:t>Les craies </a:t>
            </a:r>
            <a:r>
              <a:rPr lang="fr-FR" b="1" i="1" dirty="0" smtClean="0">
                <a:solidFill>
                  <a:srgbClr val="00B050"/>
                </a:solidFill>
              </a:rPr>
              <a:t>avec</a:t>
            </a:r>
            <a:r>
              <a:rPr lang="fr-FR" b="1" i="1" dirty="0" smtClean="0"/>
              <a:t> </a:t>
            </a:r>
            <a:r>
              <a:rPr lang="fr-FR" b="1" i="1" dirty="0" smtClean="0">
                <a:solidFill>
                  <a:schemeClr val="accent6">
                    <a:lumMod val="50000"/>
                  </a:schemeClr>
                </a:solidFill>
              </a:rPr>
              <a:t>lesquelles</a:t>
            </a:r>
            <a:r>
              <a:rPr lang="fr-FR" b="1" i="1" dirty="0" smtClean="0"/>
              <a:t> le professeur écrit sur le tableau noir sont colorées</a:t>
            </a:r>
            <a:r>
              <a:rPr lang="fr-FR" b="1" dirty="0" smtClean="0"/>
              <a:t>.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14290"/>
            <a:ext cx="8715436" cy="642942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pPr>
              <a:buNone/>
            </a:pPr>
            <a:r>
              <a:rPr lang="en-IN" b="1" dirty="0" smtClean="0"/>
              <a:t>Looking at the above examples, the list of Complex </a:t>
            </a:r>
          </a:p>
          <a:p>
            <a:pPr>
              <a:buNone/>
            </a:pPr>
            <a:r>
              <a:rPr lang="en-IN" b="1" dirty="0" smtClean="0"/>
              <a:t>Relative Pronouns are as follows:</a:t>
            </a:r>
          </a:p>
          <a:p>
            <a:pPr>
              <a:buNone/>
            </a:pPr>
            <a:endParaRPr lang="en-IN" b="1" dirty="0"/>
          </a:p>
          <a:p>
            <a:pPr>
              <a:buNone/>
            </a:pPr>
            <a:r>
              <a:rPr lang="en-IN" b="1" dirty="0" smtClean="0"/>
              <a:t>1). Qui – For People.</a:t>
            </a:r>
          </a:p>
          <a:p>
            <a:pPr>
              <a:buNone/>
            </a:pPr>
            <a:endParaRPr lang="en-IN" b="1" dirty="0"/>
          </a:p>
          <a:p>
            <a:pPr>
              <a:buNone/>
            </a:pPr>
            <a:r>
              <a:rPr lang="en-IN" b="1" dirty="0" smtClean="0"/>
              <a:t>2) </a:t>
            </a:r>
            <a:r>
              <a:rPr lang="en-IN" b="1" dirty="0" err="1" smtClean="0"/>
              <a:t>Lequel</a:t>
            </a:r>
            <a:r>
              <a:rPr lang="en-IN" b="1" dirty="0" smtClean="0"/>
              <a:t> ...... – For Things.</a:t>
            </a:r>
          </a:p>
          <a:p>
            <a:pPr>
              <a:buNone/>
            </a:pPr>
            <a:endParaRPr lang="en-IN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2910" y="4572008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2060"/>
                          </a:solidFill>
                        </a:rPr>
                        <a:t>MASCULINE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FEMININE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SINGULAR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LEQUEL</a:t>
                      </a:r>
                      <a:endParaRPr lang="en-IN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LAQUELLE</a:t>
                      </a:r>
                      <a:endParaRPr lang="en-IN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7030A0"/>
                          </a:solidFill>
                        </a:rPr>
                        <a:t>PLURAL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LESQUELS</a:t>
                      </a:r>
                      <a:endParaRPr lang="en-IN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LESQUELLES</a:t>
                      </a:r>
                      <a:endParaRPr lang="en-IN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14290"/>
            <a:ext cx="8715436" cy="6357982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>
              <a:buNone/>
            </a:pPr>
            <a:r>
              <a:rPr lang="en-IN" b="1" dirty="0" err="1" smtClean="0"/>
              <a:t>Lequel</a:t>
            </a:r>
            <a:r>
              <a:rPr lang="en-IN" b="1" dirty="0" smtClean="0"/>
              <a:t> ....... can also be used with the prepositions</a:t>
            </a:r>
          </a:p>
          <a:p>
            <a:pPr>
              <a:buNone/>
            </a:pPr>
            <a:r>
              <a:rPr lang="en-IN" b="1" dirty="0" smtClean="0"/>
              <a:t>(à and de).</a:t>
            </a:r>
          </a:p>
          <a:p>
            <a:pPr>
              <a:buNone/>
            </a:pPr>
            <a:endParaRPr lang="en-IN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00B050"/>
                </a:solidFill>
              </a:rPr>
              <a:t>À</a:t>
            </a:r>
          </a:p>
          <a:p>
            <a:pPr>
              <a:buNone/>
            </a:pPr>
            <a:endParaRPr lang="en-IN" b="1" dirty="0"/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endParaRPr lang="en-IN" b="1" dirty="0"/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De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endParaRPr lang="en-IN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8662" y="1500174"/>
          <a:ext cx="6643735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747"/>
                <a:gridCol w="1328747"/>
                <a:gridCol w="1328747"/>
                <a:gridCol w="1328747"/>
                <a:gridCol w="1328747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00B050"/>
                          </a:solidFill>
                        </a:rPr>
                        <a:t>à</a:t>
                      </a:r>
                      <a:endParaRPr lang="en-IN" sz="20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+</a:t>
                      </a:r>
                      <a:endParaRPr lang="en-IN" sz="20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 smtClean="0">
                          <a:solidFill>
                            <a:schemeClr val="tx2"/>
                          </a:solidFill>
                        </a:rPr>
                        <a:t>Lequel</a:t>
                      </a:r>
                      <a:endParaRPr lang="en-IN" sz="20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=</a:t>
                      </a:r>
                      <a:endParaRPr lang="en-IN" sz="20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 smtClean="0">
                          <a:solidFill>
                            <a:srgbClr val="FF0000"/>
                          </a:solidFill>
                        </a:rPr>
                        <a:t>auquel</a:t>
                      </a:r>
                      <a:endParaRPr lang="en-IN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00B050"/>
                          </a:solidFill>
                        </a:rPr>
                        <a:t>à</a:t>
                      </a:r>
                      <a:endParaRPr lang="en-IN" sz="20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+</a:t>
                      </a:r>
                      <a:endParaRPr lang="en-IN" sz="20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 smtClean="0">
                          <a:solidFill>
                            <a:schemeClr val="tx2"/>
                          </a:solidFill>
                        </a:rPr>
                        <a:t>Laquelle</a:t>
                      </a:r>
                      <a:endParaRPr lang="en-IN" sz="20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=</a:t>
                      </a:r>
                      <a:endParaRPr lang="en-IN" sz="20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FF0000"/>
                          </a:solidFill>
                        </a:rPr>
                        <a:t>à </a:t>
                      </a:r>
                      <a:r>
                        <a:rPr lang="en-IN" sz="2000" b="1" dirty="0" err="1" smtClean="0">
                          <a:solidFill>
                            <a:srgbClr val="FF0000"/>
                          </a:solidFill>
                        </a:rPr>
                        <a:t>laquelle</a:t>
                      </a:r>
                      <a:endParaRPr lang="en-IN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00B050"/>
                          </a:solidFill>
                        </a:rPr>
                        <a:t>à</a:t>
                      </a:r>
                      <a:endParaRPr lang="en-IN" sz="20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+</a:t>
                      </a:r>
                      <a:endParaRPr lang="en-IN" sz="20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 smtClean="0">
                          <a:solidFill>
                            <a:schemeClr val="tx2"/>
                          </a:solidFill>
                        </a:rPr>
                        <a:t>Lesquels</a:t>
                      </a:r>
                      <a:endParaRPr lang="en-IN" sz="20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=</a:t>
                      </a:r>
                      <a:endParaRPr lang="en-IN" sz="20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 smtClean="0">
                          <a:solidFill>
                            <a:srgbClr val="FF0000"/>
                          </a:solidFill>
                        </a:rPr>
                        <a:t>auxquels</a:t>
                      </a:r>
                      <a:endParaRPr lang="en-IN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00B050"/>
                          </a:solidFill>
                        </a:rPr>
                        <a:t>à</a:t>
                      </a:r>
                      <a:endParaRPr lang="en-IN" sz="20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+</a:t>
                      </a:r>
                      <a:endParaRPr lang="en-IN" sz="20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 smtClean="0">
                          <a:solidFill>
                            <a:schemeClr val="tx2"/>
                          </a:solidFill>
                        </a:rPr>
                        <a:t>Lesquelles</a:t>
                      </a:r>
                      <a:endParaRPr lang="en-IN" sz="20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=</a:t>
                      </a:r>
                      <a:endParaRPr lang="en-IN" sz="20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 smtClean="0">
                          <a:solidFill>
                            <a:srgbClr val="FF0000"/>
                          </a:solidFill>
                        </a:rPr>
                        <a:t>auxquelles</a:t>
                      </a:r>
                      <a:endParaRPr lang="en-IN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00100" y="3857628"/>
          <a:ext cx="6572296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/>
                <a:gridCol w="1285884"/>
                <a:gridCol w="1285884"/>
                <a:gridCol w="1285884"/>
                <a:gridCol w="142876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7030A0"/>
                          </a:solidFill>
                        </a:rPr>
                        <a:t>de</a:t>
                      </a:r>
                      <a:endParaRPr lang="en-IN" sz="2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+</a:t>
                      </a:r>
                      <a:endParaRPr lang="en-IN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 smtClean="0">
                          <a:solidFill>
                            <a:schemeClr val="tx2"/>
                          </a:solidFill>
                        </a:rPr>
                        <a:t>Lequel</a:t>
                      </a:r>
                      <a:endParaRPr lang="en-IN" sz="20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=</a:t>
                      </a:r>
                      <a:endParaRPr lang="en-IN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 smtClean="0">
                          <a:solidFill>
                            <a:srgbClr val="FF0000"/>
                          </a:solidFill>
                        </a:rPr>
                        <a:t>duquel</a:t>
                      </a:r>
                      <a:endParaRPr lang="en-IN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7030A0"/>
                          </a:solidFill>
                        </a:rPr>
                        <a:t>de</a:t>
                      </a:r>
                      <a:endParaRPr lang="en-IN" sz="2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+</a:t>
                      </a:r>
                      <a:endParaRPr lang="en-IN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 smtClean="0">
                          <a:solidFill>
                            <a:schemeClr val="tx2"/>
                          </a:solidFill>
                        </a:rPr>
                        <a:t>Laquelle</a:t>
                      </a:r>
                      <a:endParaRPr lang="en-IN" sz="20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=</a:t>
                      </a:r>
                      <a:endParaRPr lang="en-IN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FF0000"/>
                          </a:solidFill>
                        </a:rPr>
                        <a:t>de </a:t>
                      </a:r>
                      <a:r>
                        <a:rPr lang="en-IN" sz="2000" b="1" dirty="0" err="1" smtClean="0">
                          <a:solidFill>
                            <a:srgbClr val="FF0000"/>
                          </a:solidFill>
                        </a:rPr>
                        <a:t>laquelle</a:t>
                      </a:r>
                      <a:endParaRPr lang="en-IN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7030A0"/>
                          </a:solidFill>
                        </a:rPr>
                        <a:t>de</a:t>
                      </a:r>
                      <a:endParaRPr lang="en-IN" sz="2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+</a:t>
                      </a:r>
                      <a:endParaRPr lang="en-IN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 smtClean="0">
                          <a:solidFill>
                            <a:schemeClr val="tx2"/>
                          </a:solidFill>
                        </a:rPr>
                        <a:t>Lesquels</a:t>
                      </a:r>
                      <a:endParaRPr lang="en-IN" sz="20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=</a:t>
                      </a:r>
                      <a:endParaRPr lang="en-IN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 smtClean="0">
                          <a:solidFill>
                            <a:srgbClr val="FF0000"/>
                          </a:solidFill>
                        </a:rPr>
                        <a:t>desquels</a:t>
                      </a:r>
                      <a:endParaRPr lang="en-IN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7030A0"/>
                          </a:solidFill>
                        </a:rPr>
                        <a:t>de</a:t>
                      </a:r>
                      <a:endParaRPr lang="en-IN" sz="2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+</a:t>
                      </a:r>
                      <a:endParaRPr lang="en-IN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 smtClean="0">
                          <a:solidFill>
                            <a:schemeClr val="tx2"/>
                          </a:solidFill>
                        </a:rPr>
                        <a:t>Lesquelles</a:t>
                      </a:r>
                      <a:endParaRPr lang="en-IN" sz="20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=</a:t>
                      </a:r>
                      <a:endParaRPr lang="en-IN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 smtClean="0">
                          <a:solidFill>
                            <a:srgbClr val="FF0000"/>
                          </a:solidFill>
                        </a:rPr>
                        <a:t>desquelles</a:t>
                      </a:r>
                      <a:endParaRPr lang="en-IN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14290"/>
            <a:ext cx="8572560" cy="6357982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algn="ctr">
              <a:buNone/>
            </a:pPr>
            <a:r>
              <a:rPr lang="en-IN" b="1" u="sng" dirty="0" smtClean="0">
                <a:solidFill>
                  <a:srgbClr val="7030A0"/>
                </a:solidFill>
              </a:rPr>
              <a:t>EXAMPLES</a:t>
            </a:r>
          </a:p>
          <a:p>
            <a:pPr algn="ctr">
              <a:buNone/>
            </a:pPr>
            <a:endParaRPr lang="en-IN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b="1" dirty="0" smtClean="0"/>
              <a:t>1). </a:t>
            </a:r>
            <a:r>
              <a:rPr lang="fr-FR" b="1" u="sng" dirty="0" smtClean="0"/>
              <a:t>Le film</a:t>
            </a:r>
            <a:r>
              <a:rPr lang="fr-FR" b="1" dirty="0" smtClean="0"/>
              <a:t> est  intéressant. Nous pensons </a:t>
            </a:r>
            <a:r>
              <a:rPr lang="fr-FR" b="1" dirty="0" smtClean="0">
                <a:solidFill>
                  <a:srgbClr val="00B050"/>
                </a:solidFill>
              </a:rPr>
              <a:t>à</a:t>
            </a:r>
            <a:r>
              <a:rPr lang="fr-FR" b="1" dirty="0" smtClean="0"/>
              <a:t> </a:t>
            </a:r>
            <a:r>
              <a:rPr lang="fr-FR" b="1" u="sng" dirty="0" smtClean="0"/>
              <a:t>ce film</a:t>
            </a:r>
            <a:r>
              <a:rPr lang="fr-FR" b="1" dirty="0" smtClean="0"/>
              <a:t>. (</a:t>
            </a:r>
            <a:r>
              <a:rPr lang="fr-FR" b="1" dirty="0" smtClean="0">
                <a:solidFill>
                  <a:srgbClr val="00B050"/>
                </a:solidFill>
              </a:rPr>
              <a:t>à </a:t>
            </a:r>
            <a:r>
              <a:rPr lang="fr-FR" b="1" dirty="0" smtClean="0"/>
              <a:t>+ </a:t>
            </a:r>
            <a:r>
              <a:rPr lang="fr-FR" b="1" dirty="0" smtClean="0">
                <a:solidFill>
                  <a:srgbClr val="002060"/>
                </a:solidFill>
              </a:rPr>
              <a:t>lequel</a:t>
            </a:r>
            <a:r>
              <a:rPr lang="fr-FR" b="1" dirty="0" smtClean="0"/>
              <a:t> = </a:t>
            </a:r>
            <a:r>
              <a:rPr lang="fr-FR" b="1" dirty="0" smtClean="0">
                <a:solidFill>
                  <a:srgbClr val="FF0000"/>
                </a:solidFill>
              </a:rPr>
              <a:t>auquel</a:t>
            </a:r>
            <a:r>
              <a:rPr lang="fr-FR" b="1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fr-FR" b="1" i="1" dirty="0" smtClean="0"/>
              <a:t>Le film </a:t>
            </a:r>
            <a:r>
              <a:rPr lang="fr-FR" b="1" i="1" dirty="0" smtClean="0">
                <a:solidFill>
                  <a:schemeClr val="accent6">
                    <a:lumMod val="50000"/>
                  </a:schemeClr>
                </a:solidFill>
              </a:rPr>
              <a:t>auquel</a:t>
            </a:r>
            <a:r>
              <a:rPr lang="fr-FR" b="1" i="1" dirty="0" smtClean="0"/>
              <a:t> nous pensons est intéressant.</a:t>
            </a:r>
          </a:p>
          <a:p>
            <a:pPr>
              <a:buFont typeface="Wingdings" pitchFamily="2" charset="2"/>
              <a:buChar char="Ø"/>
            </a:pPr>
            <a:endParaRPr lang="fr-FR" b="1" dirty="0" smtClean="0"/>
          </a:p>
          <a:p>
            <a:pPr>
              <a:buNone/>
            </a:pPr>
            <a:r>
              <a:rPr lang="fr-FR" b="1" dirty="0" smtClean="0"/>
              <a:t>2). </a:t>
            </a:r>
            <a:r>
              <a:rPr lang="fr-FR" b="1" u="sng" dirty="0" smtClean="0"/>
              <a:t>La plage</a:t>
            </a:r>
            <a:r>
              <a:rPr lang="fr-FR" b="1" dirty="0" smtClean="0"/>
              <a:t> est toujours pleine de monde. Le café est situé </a:t>
            </a:r>
            <a:r>
              <a:rPr lang="fr-FR" b="1" dirty="0" smtClean="0">
                <a:solidFill>
                  <a:srgbClr val="00B050"/>
                </a:solidFill>
              </a:rPr>
              <a:t>à côté de</a:t>
            </a:r>
            <a:r>
              <a:rPr lang="fr-FR" b="1" dirty="0" smtClean="0"/>
              <a:t> </a:t>
            </a:r>
            <a:r>
              <a:rPr lang="fr-FR" b="1" u="sng" dirty="0" smtClean="0"/>
              <a:t>la plage</a:t>
            </a:r>
            <a:r>
              <a:rPr lang="fr-FR" b="1" dirty="0" smtClean="0"/>
              <a:t>. (</a:t>
            </a:r>
            <a:r>
              <a:rPr lang="fr-FR" b="1" dirty="0" smtClean="0">
                <a:solidFill>
                  <a:srgbClr val="00B050"/>
                </a:solidFill>
              </a:rPr>
              <a:t>à côté de </a:t>
            </a:r>
            <a:r>
              <a:rPr lang="fr-FR" b="1" smtClean="0"/>
              <a:t>+ </a:t>
            </a:r>
            <a:r>
              <a:rPr lang="fr-FR" b="1" smtClean="0">
                <a:solidFill>
                  <a:srgbClr val="002060"/>
                </a:solidFill>
              </a:rPr>
              <a:t>laquelle</a:t>
            </a:r>
            <a:r>
              <a:rPr lang="fr-FR" b="1" smtClean="0"/>
              <a:t> </a:t>
            </a:r>
            <a:r>
              <a:rPr lang="fr-FR" b="1" dirty="0" smtClean="0"/>
              <a:t>= </a:t>
            </a:r>
            <a:r>
              <a:rPr lang="fr-FR" b="1" dirty="0" smtClean="0">
                <a:solidFill>
                  <a:srgbClr val="FF0000"/>
                </a:solidFill>
              </a:rPr>
              <a:t>à cote de laquelle</a:t>
            </a:r>
            <a:r>
              <a:rPr lang="fr-FR" b="1" dirty="0" smtClean="0">
                <a:solidFill>
                  <a:srgbClr val="00B050"/>
                </a:solidFill>
              </a:rPr>
              <a:t> </a:t>
            </a:r>
            <a:r>
              <a:rPr lang="fr-FR" b="1" dirty="0" smtClean="0"/>
              <a:t>)</a:t>
            </a:r>
            <a:r>
              <a:rPr lang="fr-FR" b="1" dirty="0" smtClean="0">
                <a:solidFill>
                  <a:srgbClr val="00B050"/>
                </a:solidFill>
              </a:rPr>
              <a:t> </a:t>
            </a:r>
            <a:endParaRPr lang="fr-FR" b="1" dirty="0" smtClean="0"/>
          </a:p>
          <a:p>
            <a:pPr>
              <a:buFont typeface="Wingdings" pitchFamily="2" charset="2"/>
              <a:buChar char="Ø"/>
            </a:pPr>
            <a:r>
              <a:rPr lang="fr-FR" b="1" i="1" dirty="0" smtClean="0"/>
              <a:t>La plage </a:t>
            </a:r>
            <a:r>
              <a:rPr lang="fr-FR" b="1" i="1" dirty="0" smtClean="0">
                <a:solidFill>
                  <a:schemeClr val="accent6">
                    <a:lumMod val="50000"/>
                  </a:schemeClr>
                </a:solidFill>
              </a:rPr>
              <a:t>à côté de laquelle</a:t>
            </a:r>
            <a:r>
              <a:rPr lang="fr-FR" b="1" i="1" dirty="0" smtClean="0"/>
              <a:t> le café est situé est toujours pleine de monde.</a:t>
            </a:r>
            <a:endParaRPr lang="fr-FR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305</Words>
  <Application>Microsoft Office PowerPoint</Application>
  <PresentationFormat>On-screen Show (4:3)</PresentationFormat>
  <Paragraphs>87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38</cp:revision>
  <dcterms:created xsi:type="dcterms:W3CDTF">2020-06-07T14:34:30Z</dcterms:created>
  <dcterms:modified xsi:type="dcterms:W3CDTF">2020-06-08T14:28:10Z</dcterms:modified>
</cp:coreProperties>
</file>