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06629-603A-4EB5-BB5E-24E307EA1B1D}" type="datetimeFigureOut">
              <a:rPr lang="en-US" smtClean="0"/>
              <a:pPr/>
              <a:t>3/24/2020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2296E-5A51-4CFA-8790-59335CA621D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2296E-5A51-4CFA-8790-59335CA621D0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A8BF-7476-4461-8CAB-96C31AA70198}" type="datetimeFigureOut">
              <a:rPr lang="en-US" smtClean="0"/>
              <a:pPr/>
              <a:t>3/24/2020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19FE-2448-4F6F-92B5-CD621A97B0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A8BF-7476-4461-8CAB-96C31AA70198}" type="datetimeFigureOut">
              <a:rPr lang="en-US" smtClean="0"/>
              <a:pPr/>
              <a:t>3/24/2020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19FE-2448-4F6F-92B5-CD621A97B0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A8BF-7476-4461-8CAB-96C31AA70198}" type="datetimeFigureOut">
              <a:rPr lang="en-US" smtClean="0"/>
              <a:pPr/>
              <a:t>3/24/2020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19FE-2448-4F6F-92B5-CD621A97B0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A8BF-7476-4461-8CAB-96C31AA70198}" type="datetimeFigureOut">
              <a:rPr lang="en-US" smtClean="0"/>
              <a:pPr/>
              <a:t>3/24/2020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19FE-2448-4F6F-92B5-CD621A97B0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A8BF-7476-4461-8CAB-96C31AA70198}" type="datetimeFigureOut">
              <a:rPr lang="en-US" smtClean="0"/>
              <a:pPr/>
              <a:t>3/24/2020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19FE-2448-4F6F-92B5-CD621A97B0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A8BF-7476-4461-8CAB-96C31AA70198}" type="datetimeFigureOut">
              <a:rPr lang="en-US" smtClean="0"/>
              <a:pPr/>
              <a:t>3/24/2020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19FE-2448-4F6F-92B5-CD621A97B0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A8BF-7476-4461-8CAB-96C31AA70198}" type="datetimeFigureOut">
              <a:rPr lang="en-US" smtClean="0"/>
              <a:pPr/>
              <a:t>3/24/2020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19FE-2448-4F6F-92B5-CD621A97B0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A8BF-7476-4461-8CAB-96C31AA70198}" type="datetimeFigureOut">
              <a:rPr lang="en-US" smtClean="0"/>
              <a:pPr/>
              <a:t>3/24/2020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19FE-2448-4F6F-92B5-CD621A97B0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A8BF-7476-4461-8CAB-96C31AA70198}" type="datetimeFigureOut">
              <a:rPr lang="en-US" smtClean="0"/>
              <a:pPr/>
              <a:t>3/24/2020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19FE-2448-4F6F-92B5-CD621A97B0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A8BF-7476-4461-8CAB-96C31AA70198}" type="datetimeFigureOut">
              <a:rPr lang="en-US" smtClean="0"/>
              <a:pPr/>
              <a:t>3/24/2020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19FE-2448-4F6F-92B5-CD621A97B0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A8BF-7476-4461-8CAB-96C31AA70198}" type="datetimeFigureOut">
              <a:rPr lang="en-US" smtClean="0"/>
              <a:pPr/>
              <a:t>3/24/2020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19FE-2448-4F6F-92B5-CD621A97B0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7A8BF-7476-4461-8CAB-96C31AA70198}" type="datetimeFigureOut">
              <a:rPr lang="en-US" smtClean="0"/>
              <a:pPr/>
              <a:t>3/24/2020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19FE-2448-4F6F-92B5-CD621A97B05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571479"/>
          </a:xfrm>
        </p:spPr>
        <p:txBody>
          <a:bodyPr>
            <a:no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ACTIVE/PASSIVE VOICE </a:t>
            </a:r>
            <a:r>
              <a:rPr lang="en-IN" sz="2000" i="1" dirty="0" smtClean="0">
                <a:solidFill>
                  <a:srgbClr val="00B050"/>
                </a:solidFill>
              </a:rPr>
              <a:t>(DAY 1)</a:t>
            </a:r>
            <a:r>
              <a:rPr lang="en-IN" sz="2000" dirty="0" smtClean="0">
                <a:solidFill>
                  <a:srgbClr val="FF0000"/>
                </a:solidFill>
              </a:rPr>
              <a:t/>
            </a:r>
            <a:br>
              <a:rPr lang="en-IN" sz="2000" dirty="0" smtClean="0">
                <a:solidFill>
                  <a:srgbClr val="FF0000"/>
                </a:solidFill>
              </a:rPr>
            </a:b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033458"/>
            <a:ext cx="8501122" cy="5395938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IN" sz="1600" i="1" dirty="0" smtClean="0">
                <a:solidFill>
                  <a:schemeClr val="tx1"/>
                </a:solidFill>
              </a:rPr>
              <a:t>In</a:t>
            </a:r>
            <a:r>
              <a:rPr lang="en-IN" sz="1600" i="1" baseline="0" dirty="0" smtClean="0">
                <a:solidFill>
                  <a:schemeClr val="tx1"/>
                </a:solidFill>
              </a:rPr>
              <a:t> a simple sentence in the active voice, there would be a Subject + Verb + Object.</a:t>
            </a:r>
            <a:br>
              <a:rPr lang="en-IN" sz="1600" i="1" baseline="0" dirty="0" smtClean="0">
                <a:solidFill>
                  <a:schemeClr val="tx1"/>
                </a:solidFill>
              </a:rPr>
            </a:br>
            <a:r>
              <a:rPr lang="en-IN" sz="1600" baseline="0" dirty="0" smtClean="0">
                <a:solidFill>
                  <a:schemeClr val="tx1"/>
                </a:solidFill>
              </a:rPr>
              <a:t/>
            </a:r>
            <a:br>
              <a:rPr lang="en-IN" sz="1600" baseline="0" dirty="0" smtClean="0">
                <a:solidFill>
                  <a:schemeClr val="tx1"/>
                </a:solidFill>
              </a:rPr>
            </a:br>
            <a:r>
              <a:rPr lang="en-IN" sz="1600" baseline="0" dirty="0" smtClean="0">
                <a:solidFill>
                  <a:schemeClr val="tx1"/>
                </a:solidFill>
              </a:rPr>
              <a:t>For example:</a:t>
            </a:r>
            <a:br>
              <a:rPr lang="en-IN" sz="1600" baseline="0" dirty="0" smtClean="0">
                <a:solidFill>
                  <a:schemeClr val="tx1"/>
                </a:solidFill>
              </a:rPr>
            </a:br>
            <a:r>
              <a:rPr lang="en-IN" sz="1600" baseline="0" dirty="0" smtClean="0">
                <a:solidFill>
                  <a:schemeClr val="tx1"/>
                </a:solidFill>
              </a:rPr>
              <a:t>1. We like football.  - We (</a:t>
            </a:r>
            <a:r>
              <a:rPr lang="en-IN" sz="1600" i="1" baseline="0" dirty="0" smtClean="0">
                <a:solidFill>
                  <a:srgbClr val="FF0000"/>
                </a:solidFill>
              </a:rPr>
              <a:t>subject</a:t>
            </a:r>
            <a:r>
              <a:rPr lang="en-IN" sz="1600" baseline="0" dirty="0" smtClean="0">
                <a:solidFill>
                  <a:schemeClr val="tx1"/>
                </a:solidFill>
              </a:rPr>
              <a:t>) like (</a:t>
            </a:r>
            <a:r>
              <a:rPr lang="en-IN" sz="1600" i="1" baseline="0" dirty="0" smtClean="0">
                <a:solidFill>
                  <a:srgbClr val="FFC000"/>
                </a:solidFill>
              </a:rPr>
              <a:t>verb</a:t>
            </a:r>
            <a:r>
              <a:rPr lang="en-IN" sz="1600" baseline="0" dirty="0" smtClean="0">
                <a:solidFill>
                  <a:schemeClr val="tx1"/>
                </a:solidFill>
              </a:rPr>
              <a:t>) football. (</a:t>
            </a:r>
            <a:r>
              <a:rPr lang="en-IN" sz="1600" i="1" baseline="0" dirty="0" smtClean="0">
                <a:solidFill>
                  <a:srgbClr val="00B050"/>
                </a:solidFill>
              </a:rPr>
              <a:t>object</a:t>
            </a:r>
            <a:r>
              <a:rPr lang="en-IN" sz="1600" baseline="0" dirty="0" smtClean="0">
                <a:solidFill>
                  <a:schemeClr val="tx1"/>
                </a:solidFill>
              </a:rPr>
              <a:t>)</a:t>
            </a:r>
            <a:br>
              <a:rPr lang="en-IN" sz="1600" baseline="0" dirty="0" smtClean="0">
                <a:solidFill>
                  <a:schemeClr val="tx1"/>
                </a:solidFill>
              </a:rPr>
            </a:br>
            <a:r>
              <a:rPr lang="en-IN" sz="1600" baseline="0" dirty="0" smtClean="0">
                <a:solidFill>
                  <a:schemeClr val="tx1"/>
                </a:solidFill>
              </a:rPr>
              <a:t>- </a:t>
            </a:r>
            <a:r>
              <a:rPr lang="en-IN" sz="1600" baseline="0" dirty="0" err="1" smtClean="0">
                <a:solidFill>
                  <a:schemeClr val="tx1"/>
                </a:solidFill>
              </a:rPr>
              <a:t>J’aime</a:t>
            </a:r>
            <a:r>
              <a:rPr lang="en-IN" sz="1600" baseline="0" dirty="0" smtClean="0">
                <a:solidFill>
                  <a:schemeClr val="tx1"/>
                </a:solidFill>
              </a:rPr>
              <a:t> le football.  - J’ (</a:t>
            </a:r>
            <a:r>
              <a:rPr lang="en-IN" sz="1600" i="1" baseline="0" dirty="0" err="1" smtClean="0">
                <a:solidFill>
                  <a:srgbClr val="FF0000"/>
                </a:solidFill>
              </a:rPr>
              <a:t>sujet</a:t>
            </a:r>
            <a:r>
              <a:rPr lang="en-IN" sz="1600" baseline="0" dirty="0" smtClean="0">
                <a:solidFill>
                  <a:schemeClr val="tx1"/>
                </a:solidFill>
              </a:rPr>
              <a:t>) </a:t>
            </a:r>
            <a:r>
              <a:rPr lang="en-IN" sz="1600" baseline="0" dirty="0" err="1" smtClean="0">
                <a:solidFill>
                  <a:schemeClr val="tx1"/>
                </a:solidFill>
              </a:rPr>
              <a:t>aime</a:t>
            </a:r>
            <a:r>
              <a:rPr lang="en-IN" sz="1600" baseline="0" dirty="0" smtClean="0">
                <a:solidFill>
                  <a:schemeClr val="tx1"/>
                </a:solidFill>
              </a:rPr>
              <a:t> (</a:t>
            </a:r>
            <a:r>
              <a:rPr lang="en-IN" sz="1600" i="1" baseline="0" dirty="0" err="1" smtClean="0">
                <a:solidFill>
                  <a:srgbClr val="FFC000"/>
                </a:solidFill>
              </a:rPr>
              <a:t>verbe</a:t>
            </a:r>
            <a:r>
              <a:rPr lang="en-IN" sz="1600" baseline="0" dirty="0" smtClean="0">
                <a:solidFill>
                  <a:schemeClr val="tx1"/>
                </a:solidFill>
              </a:rPr>
              <a:t>) le football. (</a:t>
            </a:r>
            <a:r>
              <a:rPr lang="en-IN" sz="1600" i="1" baseline="0" dirty="0" smtClean="0">
                <a:solidFill>
                  <a:srgbClr val="00B050"/>
                </a:solidFill>
              </a:rPr>
              <a:t>objet</a:t>
            </a:r>
            <a:r>
              <a:rPr lang="en-IN" sz="1600" baseline="0" dirty="0" smtClean="0">
                <a:solidFill>
                  <a:schemeClr val="tx1"/>
                </a:solidFill>
              </a:rPr>
              <a:t>)</a:t>
            </a:r>
            <a:br>
              <a:rPr lang="en-IN" sz="1600" baseline="0" dirty="0" smtClean="0">
                <a:solidFill>
                  <a:schemeClr val="tx1"/>
                </a:solidFill>
              </a:rPr>
            </a:br>
            <a:r>
              <a:rPr lang="en-IN" sz="1600" baseline="0" dirty="0" smtClean="0">
                <a:solidFill>
                  <a:schemeClr val="tx1"/>
                </a:solidFill>
              </a:rPr>
              <a:t>2. They have constructed the house. – They (</a:t>
            </a:r>
            <a:r>
              <a:rPr lang="en-IN" sz="1600" i="1" baseline="0" dirty="0" smtClean="0">
                <a:solidFill>
                  <a:srgbClr val="FF0000"/>
                </a:solidFill>
              </a:rPr>
              <a:t>subject</a:t>
            </a:r>
            <a:r>
              <a:rPr lang="en-IN" sz="1600" baseline="0" dirty="0" smtClean="0">
                <a:solidFill>
                  <a:schemeClr val="tx1"/>
                </a:solidFill>
              </a:rPr>
              <a:t>) have constructed (</a:t>
            </a:r>
            <a:r>
              <a:rPr lang="en-IN" sz="1600" baseline="0" dirty="0" smtClean="0">
                <a:solidFill>
                  <a:srgbClr val="FFC000"/>
                </a:solidFill>
              </a:rPr>
              <a:t>verb</a:t>
            </a:r>
            <a:r>
              <a:rPr lang="en-IN" sz="1600" baseline="0" dirty="0" smtClean="0">
                <a:solidFill>
                  <a:schemeClr val="tx1"/>
                </a:solidFill>
              </a:rPr>
              <a:t>) the house. (</a:t>
            </a:r>
            <a:r>
              <a:rPr lang="en-IN" sz="1600" i="1" baseline="0" dirty="0" smtClean="0">
                <a:solidFill>
                  <a:srgbClr val="00B050"/>
                </a:solidFill>
              </a:rPr>
              <a:t>object</a:t>
            </a:r>
            <a:r>
              <a:rPr lang="en-IN" sz="1600" baseline="0" dirty="0" smtClean="0">
                <a:solidFill>
                  <a:schemeClr val="tx1"/>
                </a:solidFill>
              </a:rPr>
              <a:t>)</a:t>
            </a:r>
            <a:br>
              <a:rPr lang="en-IN" sz="1600" baseline="0" dirty="0" smtClean="0">
                <a:solidFill>
                  <a:schemeClr val="tx1"/>
                </a:solidFill>
              </a:rPr>
            </a:br>
            <a:r>
              <a:rPr lang="en-IN" sz="1600" baseline="0" dirty="0" smtClean="0">
                <a:solidFill>
                  <a:schemeClr val="tx1"/>
                </a:solidFill>
              </a:rPr>
              <a:t>- </a:t>
            </a:r>
            <a:r>
              <a:rPr lang="en-IN" sz="1600" baseline="0" dirty="0" err="1" smtClean="0">
                <a:solidFill>
                  <a:schemeClr val="tx1"/>
                </a:solidFill>
              </a:rPr>
              <a:t>Ils</a:t>
            </a:r>
            <a:r>
              <a:rPr lang="en-IN" sz="1600" baseline="0" dirty="0" smtClean="0">
                <a:solidFill>
                  <a:schemeClr val="tx1"/>
                </a:solidFill>
              </a:rPr>
              <a:t> </a:t>
            </a:r>
            <a:r>
              <a:rPr lang="en-IN" sz="1600" baseline="0" dirty="0" err="1" smtClean="0">
                <a:solidFill>
                  <a:schemeClr val="tx1"/>
                </a:solidFill>
              </a:rPr>
              <a:t>ont</a:t>
            </a:r>
            <a:r>
              <a:rPr lang="en-IN" sz="1600" baseline="0" dirty="0" smtClean="0">
                <a:solidFill>
                  <a:schemeClr val="tx1"/>
                </a:solidFill>
              </a:rPr>
              <a:t> </a:t>
            </a:r>
            <a:r>
              <a:rPr lang="en-IN" sz="1600" baseline="0" dirty="0" err="1" smtClean="0">
                <a:solidFill>
                  <a:schemeClr val="tx1"/>
                </a:solidFill>
              </a:rPr>
              <a:t>construit</a:t>
            </a:r>
            <a:r>
              <a:rPr lang="en-IN" sz="1600" baseline="0" dirty="0" smtClean="0">
                <a:solidFill>
                  <a:schemeClr val="tx1"/>
                </a:solidFill>
              </a:rPr>
              <a:t> la </a:t>
            </a:r>
            <a:r>
              <a:rPr lang="en-IN" sz="1600" baseline="0" dirty="0" err="1" smtClean="0">
                <a:solidFill>
                  <a:schemeClr val="tx1"/>
                </a:solidFill>
              </a:rPr>
              <a:t>maison</a:t>
            </a:r>
            <a:r>
              <a:rPr lang="en-IN" sz="1600" baseline="0" dirty="0" smtClean="0">
                <a:solidFill>
                  <a:schemeClr val="tx1"/>
                </a:solidFill>
              </a:rPr>
              <a:t>. – </a:t>
            </a:r>
            <a:r>
              <a:rPr lang="en-IN" sz="1600" baseline="0" dirty="0" err="1" smtClean="0">
                <a:solidFill>
                  <a:schemeClr val="tx1"/>
                </a:solidFill>
              </a:rPr>
              <a:t>Ils</a:t>
            </a:r>
            <a:r>
              <a:rPr lang="en-IN" sz="1600" baseline="0" dirty="0" smtClean="0">
                <a:solidFill>
                  <a:schemeClr val="tx1"/>
                </a:solidFill>
              </a:rPr>
              <a:t> (</a:t>
            </a:r>
            <a:r>
              <a:rPr lang="en-IN" sz="1600" i="1" baseline="0" dirty="0" err="1" smtClean="0">
                <a:solidFill>
                  <a:srgbClr val="FF0000"/>
                </a:solidFill>
              </a:rPr>
              <a:t>sujet</a:t>
            </a:r>
            <a:r>
              <a:rPr lang="en-IN" sz="1600" baseline="0" dirty="0" smtClean="0">
                <a:solidFill>
                  <a:schemeClr val="tx1"/>
                </a:solidFill>
              </a:rPr>
              <a:t>) </a:t>
            </a:r>
            <a:r>
              <a:rPr lang="en-IN" sz="1600" baseline="0" dirty="0" err="1" smtClean="0">
                <a:solidFill>
                  <a:schemeClr val="tx1"/>
                </a:solidFill>
              </a:rPr>
              <a:t>ont</a:t>
            </a:r>
            <a:r>
              <a:rPr lang="en-IN" sz="1600" baseline="0" dirty="0" smtClean="0">
                <a:solidFill>
                  <a:schemeClr val="tx1"/>
                </a:solidFill>
              </a:rPr>
              <a:t> </a:t>
            </a:r>
            <a:r>
              <a:rPr lang="en-IN" sz="1600" baseline="0" dirty="0" err="1" smtClean="0">
                <a:solidFill>
                  <a:schemeClr val="tx1"/>
                </a:solidFill>
              </a:rPr>
              <a:t>construit</a:t>
            </a:r>
            <a:r>
              <a:rPr lang="en-IN" sz="1600" baseline="0" dirty="0" smtClean="0">
                <a:solidFill>
                  <a:schemeClr val="tx1"/>
                </a:solidFill>
              </a:rPr>
              <a:t> (</a:t>
            </a:r>
            <a:r>
              <a:rPr lang="en-IN" sz="1600" i="1" baseline="0" dirty="0" err="1" smtClean="0">
                <a:solidFill>
                  <a:srgbClr val="FFC000"/>
                </a:solidFill>
              </a:rPr>
              <a:t>verbe</a:t>
            </a:r>
            <a:r>
              <a:rPr lang="en-IN" sz="1600" baseline="0" dirty="0" smtClean="0">
                <a:solidFill>
                  <a:schemeClr val="tx1"/>
                </a:solidFill>
              </a:rPr>
              <a:t>) la </a:t>
            </a:r>
            <a:r>
              <a:rPr lang="en-IN" sz="1600" baseline="0" dirty="0" err="1" smtClean="0">
                <a:solidFill>
                  <a:schemeClr val="tx1"/>
                </a:solidFill>
              </a:rPr>
              <a:t>maison</a:t>
            </a:r>
            <a:r>
              <a:rPr lang="en-IN" sz="1600" baseline="0" dirty="0" smtClean="0">
                <a:solidFill>
                  <a:schemeClr val="tx1"/>
                </a:solidFill>
              </a:rPr>
              <a:t>. (</a:t>
            </a:r>
            <a:r>
              <a:rPr lang="en-IN" sz="1600" i="1" baseline="0" dirty="0" smtClean="0">
                <a:solidFill>
                  <a:srgbClr val="00B050"/>
                </a:solidFill>
              </a:rPr>
              <a:t>objet</a:t>
            </a:r>
            <a:r>
              <a:rPr lang="en-IN" sz="1600" baseline="0" dirty="0" smtClean="0">
                <a:solidFill>
                  <a:schemeClr val="tx1"/>
                </a:solidFill>
              </a:rPr>
              <a:t>)</a:t>
            </a:r>
            <a:br>
              <a:rPr lang="en-IN" sz="1600" baseline="0" dirty="0" smtClean="0">
                <a:solidFill>
                  <a:schemeClr val="tx1"/>
                </a:solidFill>
              </a:rPr>
            </a:br>
            <a:r>
              <a:rPr lang="en-IN" sz="1600" baseline="0" dirty="0" smtClean="0">
                <a:solidFill>
                  <a:schemeClr val="tx1"/>
                </a:solidFill>
              </a:rPr>
              <a:t>3. I will win the match – I (</a:t>
            </a:r>
            <a:r>
              <a:rPr lang="en-IN" sz="1600" i="1" baseline="0" dirty="0" smtClean="0">
                <a:solidFill>
                  <a:srgbClr val="FF0000"/>
                </a:solidFill>
              </a:rPr>
              <a:t>subject</a:t>
            </a:r>
            <a:r>
              <a:rPr lang="en-IN" sz="1600" baseline="0" dirty="0" smtClean="0">
                <a:solidFill>
                  <a:schemeClr val="tx1"/>
                </a:solidFill>
              </a:rPr>
              <a:t>) will win (</a:t>
            </a:r>
            <a:r>
              <a:rPr lang="en-IN" sz="1600" i="1" baseline="0" dirty="0" smtClean="0">
                <a:solidFill>
                  <a:srgbClr val="FFC000"/>
                </a:solidFill>
              </a:rPr>
              <a:t>verb</a:t>
            </a:r>
            <a:r>
              <a:rPr lang="en-IN" sz="1600" baseline="0" dirty="0" smtClean="0">
                <a:solidFill>
                  <a:schemeClr val="tx1"/>
                </a:solidFill>
              </a:rPr>
              <a:t>) the match. (</a:t>
            </a:r>
            <a:r>
              <a:rPr lang="en-IN" sz="1600" i="1" baseline="0" dirty="0" smtClean="0">
                <a:solidFill>
                  <a:srgbClr val="00B050"/>
                </a:solidFill>
              </a:rPr>
              <a:t>object</a:t>
            </a:r>
            <a:r>
              <a:rPr lang="en-IN" sz="1600" baseline="0" dirty="0" smtClean="0">
                <a:solidFill>
                  <a:schemeClr val="tx1"/>
                </a:solidFill>
              </a:rPr>
              <a:t>)</a:t>
            </a:r>
            <a:br>
              <a:rPr lang="en-IN" sz="1600" baseline="0" dirty="0" smtClean="0">
                <a:solidFill>
                  <a:schemeClr val="tx1"/>
                </a:solidFill>
              </a:rPr>
            </a:br>
            <a:r>
              <a:rPr lang="en-IN" sz="1600" baseline="0" dirty="0" smtClean="0">
                <a:solidFill>
                  <a:schemeClr val="tx1"/>
                </a:solidFill>
              </a:rPr>
              <a:t> - Je </a:t>
            </a:r>
            <a:r>
              <a:rPr lang="en-IN" sz="1600" baseline="0" dirty="0" err="1" smtClean="0">
                <a:solidFill>
                  <a:schemeClr val="tx1"/>
                </a:solidFill>
              </a:rPr>
              <a:t>gagnerai</a:t>
            </a:r>
            <a:r>
              <a:rPr lang="en-IN" sz="1600" baseline="0" dirty="0" smtClean="0">
                <a:solidFill>
                  <a:schemeClr val="tx1"/>
                </a:solidFill>
              </a:rPr>
              <a:t> le match – Je (</a:t>
            </a:r>
            <a:r>
              <a:rPr lang="en-IN" sz="1600" i="1" baseline="0" dirty="0" err="1" smtClean="0">
                <a:solidFill>
                  <a:srgbClr val="FF0000"/>
                </a:solidFill>
              </a:rPr>
              <a:t>sujet</a:t>
            </a:r>
            <a:r>
              <a:rPr lang="en-IN" sz="1600" baseline="0" dirty="0" smtClean="0">
                <a:solidFill>
                  <a:schemeClr val="tx1"/>
                </a:solidFill>
              </a:rPr>
              <a:t>) </a:t>
            </a:r>
            <a:r>
              <a:rPr lang="en-IN" sz="1600" baseline="0" dirty="0" err="1" smtClean="0">
                <a:solidFill>
                  <a:schemeClr val="tx1"/>
                </a:solidFill>
              </a:rPr>
              <a:t>gagnerai</a:t>
            </a:r>
            <a:r>
              <a:rPr lang="en-IN" sz="1600" baseline="0" dirty="0" smtClean="0">
                <a:solidFill>
                  <a:schemeClr val="tx1"/>
                </a:solidFill>
              </a:rPr>
              <a:t> (</a:t>
            </a:r>
            <a:r>
              <a:rPr lang="en-IN" sz="1600" i="1" baseline="0" dirty="0" err="1" smtClean="0">
                <a:solidFill>
                  <a:srgbClr val="FFC000"/>
                </a:solidFill>
              </a:rPr>
              <a:t>verbe</a:t>
            </a:r>
            <a:r>
              <a:rPr lang="en-IN" sz="1600" baseline="0" dirty="0" smtClean="0">
                <a:solidFill>
                  <a:schemeClr val="tx1"/>
                </a:solidFill>
              </a:rPr>
              <a:t>) le match. (</a:t>
            </a:r>
            <a:r>
              <a:rPr lang="en-IN" sz="1600" i="1" baseline="0" dirty="0" smtClean="0">
                <a:solidFill>
                  <a:srgbClr val="00B050"/>
                </a:solidFill>
              </a:rPr>
              <a:t>objet</a:t>
            </a:r>
            <a:r>
              <a:rPr lang="en-IN" sz="1600" baseline="0" dirty="0" smtClean="0">
                <a:solidFill>
                  <a:schemeClr val="tx1"/>
                </a:solidFill>
              </a:rPr>
              <a:t>)</a:t>
            </a:r>
            <a:br>
              <a:rPr lang="en-IN" sz="1600" baseline="0" dirty="0" smtClean="0">
                <a:solidFill>
                  <a:schemeClr val="tx1"/>
                </a:solidFill>
              </a:rPr>
            </a:br>
            <a:r>
              <a:rPr lang="en-IN" sz="1600" baseline="0" dirty="0" smtClean="0">
                <a:solidFill>
                  <a:schemeClr val="tx1"/>
                </a:solidFill>
              </a:rPr>
              <a:t/>
            </a:r>
            <a:br>
              <a:rPr lang="en-IN" sz="1600" baseline="0" dirty="0" smtClean="0">
                <a:solidFill>
                  <a:schemeClr val="tx1"/>
                </a:solidFill>
              </a:rPr>
            </a:br>
            <a:r>
              <a:rPr lang="en-IN" sz="1600" i="1" baseline="0" dirty="0" smtClean="0">
                <a:solidFill>
                  <a:schemeClr val="tx1"/>
                </a:solidFill>
              </a:rPr>
              <a:t>As seen from the above 3 examples, the sentences are framed in the active voice. The </a:t>
            </a:r>
            <a:r>
              <a:rPr lang="en-IN" sz="1600" i="1" baseline="0" dirty="0" smtClean="0">
                <a:solidFill>
                  <a:srgbClr val="FF0000"/>
                </a:solidFill>
              </a:rPr>
              <a:t>Subject</a:t>
            </a:r>
            <a:r>
              <a:rPr lang="en-IN" sz="1600" i="1" baseline="0" dirty="0" smtClean="0">
                <a:solidFill>
                  <a:schemeClr val="tx1"/>
                </a:solidFill>
              </a:rPr>
              <a:t> + </a:t>
            </a:r>
            <a:r>
              <a:rPr lang="en-IN" sz="1600" i="1" baseline="0" dirty="0" smtClean="0">
                <a:solidFill>
                  <a:srgbClr val="FFC000"/>
                </a:solidFill>
              </a:rPr>
              <a:t>Verb</a:t>
            </a:r>
            <a:r>
              <a:rPr lang="en-IN" sz="1600" i="1" baseline="0" dirty="0" smtClean="0">
                <a:solidFill>
                  <a:schemeClr val="tx1"/>
                </a:solidFill>
              </a:rPr>
              <a:t> + </a:t>
            </a:r>
            <a:r>
              <a:rPr lang="en-IN" sz="1600" i="1" baseline="0" dirty="0" smtClean="0">
                <a:solidFill>
                  <a:srgbClr val="00B050"/>
                </a:solidFill>
              </a:rPr>
              <a:t>Object</a:t>
            </a:r>
            <a:r>
              <a:rPr lang="en-IN" sz="1600" i="1" baseline="0" dirty="0" smtClean="0">
                <a:solidFill>
                  <a:schemeClr val="tx1"/>
                </a:solidFill>
              </a:rPr>
              <a:t> come in the same order in a sentence when the sentence is in the active voice.</a:t>
            </a:r>
            <a:br>
              <a:rPr lang="en-IN" sz="1600" i="1" baseline="0" dirty="0" smtClean="0">
                <a:solidFill>
                  <a:schemeClr val="tx1"/>
                </a:solidFill>
              </a:rPr>
            </a:br>
            <a:endParaRPr lang="en-IN" sz="16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072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i="1" dirty="0" smtClean="0"/>
              <a:t>In Passive Voice, the sentences will have a change in the order of Subject + Verb + object.</a:t>
            </a:r>
          </a:p>
          <a:p>
            <a:pPr>
              <a:buAutoNum type="arabicPeriod"/>
            </a:pPr>
            <a:r>
              <a:rPr lang="en-IN" sz="1600" dirty="0" smtClean="0"/>
              <a:t>We like football . (</a:t>
            </a:r>
            <a:r>
              <a:rPr lang="en-IN" sz="1600" i="1" dirty="0" smtClean="0">
                <a:solidFill>
                  <a:srgbClr val="00B050"/>
                </a:solidFill>
              </a:rPr>
              <a:t>Active Voice</a:t>
            </a:r>
            <a:r>
              <a:rPr lang="en-IN" sz="1600" dirty="0" smtClean="0"/>
              <a:t>) – Football is liked by us. (</a:t>
            </a:r>
            <a:r>
              <a:rPr lang="en-IN" sz="1600" i="1" dirty="0" smtClean="0">
                <a:solidFill>
                  <a:srgbClr val="FF0000"/>
                </a:solidFill>
              </a:rPr>
              <a:t>Passive Voice</a:t>
            </a:r>
            <a:r>
              <a:rPr lang="en-IN" sz="1600" dirty="0" smtClean="0"/>
              <a:t>)</a:t>
            </a:r>
          </a:p>
          <a:p>
            <a:pPr>
              <a:buNone/>
            </a:pPr>
            <a:r>
              <a:rPr lang="en-IN" sz="1600" dirty="0"/>
              <a:t> </a:t>
            </a:r>
            <a:r>
              <a:rPr lang="en-IN" sz="1600" dirty="0" smtClean="0"/>
              <a:t>- Nous </a:t>
            </a:r>
            <a:r>
              <a:rPr lang="en-IN" sz="1600" dirty="0" err="1" smtClean="0"/>
              <a:t>aimons</a:t>
            </a:r>
            <a:r>
              <a:rPr lang="en-IN" sz="1600" dirty="0" smtClean="0"/>
              <a:t> le football. (</a:t>
            </a:r>
            <a:r>
              <a:rPr lang="en-IN" sz="1600" i="1" dirty="0" err="1" smtClean="0">
                <a:solidFill>
                  <a:srgbClr val="00B050"/>
                </a:solidFill>
              </a:rPr>
              <a:t>Voix</a:t>
            </a:r>
            <a:r>
              <a:rPr lang="en-IN" sz="1600" i="1" dirty="0" smtClean="0">
                <a:solidFill>
                  <a:srgbClr val="00B050"/>
                </a:solidFill>
              </a:rPr>
              <a:t> Active</a:t>
            </a:r>
            <a:r>
              <a:rPr lang="en-IN" sz="1600" dirty="0" smtClean="0"/>
              <a:t>) – Le football </a:t>
            </a:r>
            <a:r>
              <a:rPr lang="en-IN" sz="1600" dirty="0" err="1" smtClean="0"/>
              <a:t>est</a:t>
            </a:r>
            <a:r>
              <a:rPr lang="en-IN" sz="1600" dirty="0" smtClean="0"/>
              <a:t> </a:t>
            </a:r>
            <a:r>
              <a:rPr lang="en-IN" sz="1600" dirty="0" err="1" smtClean="0"/>
              <a:t>aimé</a:t>
            </a:r>
            <a:r>
              <a:rPr lang="en-IN" sz="1600" dirty="0" smtClean="0"/>
              <a:t> par nous. (</a:t>
            </a:r>
            <a:r>
              <a:rPr lang="en-IN" sz="1600" i="1" dirty="0" err="1" smtClean="0">
                <a:solidFill>
                  <a:srgbClr val="FF0000"/>
                </a:solidFill>
              </a:rPr>
              <a:t>Voix</a:t>
            </a:r>
            <a:r>
              <a:rPr lang="en-IN" sz="1600" i="1" dirty="0" smtClean="0">
                <a:solidFill>
                  <a:srgbClr val="FF0000"/>
                </a:solidFill>
              </a:rPr>
              <a:t> Passive</a:t>
            </a:r>
            <a:r>
              <a:rPr lang="en-IN" sz="1600" dirty="0" smtClean="0"/>
              <a:t>)</a:t>
            </a:r>
          </a:p>
          <a:p>
            <a:pPr>
              <a:buNone/>
            </a:pPr>
            <a:r>
              <a:rPr lang="en-IN" sz="1600" dirty="0" smtClean="0"/>
              <a:t>2. They have constructed the house. (</a:t>
            </a:r>
            <a:r>
              <a:rPr lang="en-IN" sz="1600" i="1" dirty="0" smtClean="0">
                <a:solidFill>
                  <a:srgbClr val="00B050"/>
                </a:solidFill>
              </a:rPr>
              <a:t>Active Voice</a:t>
            </a:r>
            <a:r>
              <a:rPr lang="en-IN" sz="1600" dirty="0" smtClean="0"/>
              <a:t>) – The house has been constructed by them. (</a:t>
            </a:r>
            <a:r>
              <a:rPr lang="en-IN" sz="1600" i="1" dirty="0" smtClean="0">
                <a:solidFill>
                  <a:srgbClr val="FF0000"/>
                </a:solidFill>
              </a:rPr>
              <a:t>Passive Voice</a:t>
            </a:r>
            <a:r>
              <a:rPr lang="en-IN" sz="1600" dirty="0" smtClean="0"/>
              <a:t>)</a:t>
            </a:r>
          </a:p>
          <a:p>
            <a:pPr>
              <a:buNone/>
            </a:pPr>
            <a:r>
              <a:rPr lang="en-IN" sz="1600" dirty="0"/>
              <a:t> </a:t>
            </a:r>
            <a:r>
              <a:rPr lang="en-IN" sz="1600" dirty="0" smtClean="0"/>
              <a:t>- </a:t>
            </a:r>
            <a:r>
              <a:rPr lang="en-IN" sz="1600" dirty="0" err="1" smtClean="0"/>
              <a:t>Ils</a:t>
            </a:r>
            <a:r>
              <a:rPr lang="en-IN" sz="1600" dirty="0" smtClean="0"/>
              <a:t> </a:t>
            </a:r>
            <a:r>
              <a:rPr lang="en-IN" sz="1600" dirty="0" err="1" smtClean="0"/>
              <a:t>ont</a:t>
            </a:r>
            <a:r>
              <a:rPr lang="en-IN" sz="1600" dirty="0" smtClean="0"/>
              <a:t> </a:t>
            </a:r>
            <a:r>
              <a:rPr lang="en-IN" sz="1600" dirty="0" err="1" smtClean="0"/>
              <a:t>construit</a:t>
            </a:r>
            <a:r>
              <a:rPr lang="en-IN" sz="1600" dirty="0" smtClean="0"/>
              <a:t> la </a:t>
            </a:r>
            <a:r>
              <a:rPr lang="en-IN" sz="1600" dirty="0" err="1" smtClean="0"/>
              <a:t>maison</a:t>
            </a:r>
            <a:r>
              <a:rPr lang="en-IN" sz="1600" dirty="0" smtClean="0"/>
              <a:t>. (</a:t>
            </a:r>
            <a:r>
              <a:rPr lang="en-IN" sz="1600" i="1" dirty="0" err="1" smtClean="0">
                <a:solidFill>
                  <a:srgbClr val="00B050"/>
                </a:solidFill>
              </a:rPr>
              <a:t>Voix</a:t>
            </a:r>
            <a:r>
              <a:rPr lang="en-IN" sz="1600" i="1" dirty="0" smtClean="0">
                <a:solidFill>
                  <a:srgbClr val="00B050"/>
                </a:solidFill>
              </a:rPr>
              <a:t> Active</a:t>
            </a:r>
            <a:r>
              <a:rPr lang="en-IN" sz="1600" dirty="0" smtClean="0"/>
              <a:t>) – La </a:t>
            </a:r>
            <a:r>
              <a:rPr lang="en-IN" sz="1600" dirty="0" err="1" smtClean="0"/>
              <a:t>maison</a:t>
            </a:r>
            <a:r>
              <a:rPr lang="en-IN" sz="1600" dirty="0" smtClean="0"/>
              <a:t> </a:t>
            </a:r>
            <a:r>
              <a:rPr lang="en-IN" sz="1600" dirty="0" err="1" smtClean="0"/>
              <a:t>est</a:t>
            </a:r>
            <a:r>
              <a:rPr lang="en-IN" sz="1600" dirty="0" smtClean="0"/>
              <a:t> </a:t>
            </a:r>
            <a:r>
              <a:rPr lang="en-IN" sz="1600" dirty="0" err="1" smtClean="0"/>
              <a:t>construite</a:t>
            </a:r>
            <a:r>
              <a:rPr lang="en-IN" sz="1600" dirty="0" smtClean="0"/>
              <a:t> par </a:t>
            </a:r>
            <a:r>
              <a:rPr lang="en-IN" sz="1600" dirty="0" err="1" smtClean="0"/>
              <a:t>eux</a:t>
            </a:r>
            <a:r>
              <a:rPr lang="en-IN" sz="1600" dirty="0" smtClean="0"/>
              <a:t>. (</a:t>
            </a:r>
            <a:r>
              <a:rPr lang="en-IN" sz="1600" i="1" dirty="0" err="1" smtClean="0">
                <a:solidFill>
                  <a:srgbClr val="FF0000"/>
                </a:solidFill>
              </a:rPr>
              <a:t>Voix</a:t>
            </a:r>
            <a:r>
              <a:rPr lang="en-IN" sz="1600" i="1" dirty="0" smtClean="0">
                <a:solidFill>
                  <a:srgbClr val="FF0000"/>
                </a:solidFill>
              </a:rPr>
              <a:t> Passive</a:t>
            </a:r>
            <a:r>
              <a:rPr lang="en-IN" sz="1600" dirty="0" smtClean="0"/>
              <a:t>)</a:t>
            </a:r>
          </a:p>
          <a:p>
            <a:pPr>
              <a:buNone/>
            </a:pPr>
            <a:r>
              <a:rPr lang="en-IN" sz="1600" dirty="0" smtClean="0"/>
              <a:t>3. I will win the match. (</a:t>
            </a:r>
            <a:r>
              <a:rPr lang="en-IN" sz="1600" i="1" dirty="0" smtClean="0">
                <a:solidFill>
                  <a:srgbClr val="00B050"/>
                </a:solidFill>
              </a:rPr>
              <a:t>Active Voice</a:t>
            </a:r>
            <a:r>
              <a:rPr lang="en-IN" sz="1600" dirty="0" smtClean="0"/>
              <a:t>) – The match will be won by me. (</a:t>
            </a:r>
            <a:r>
              <a:rPr lang="en-IN" sz="1600" i="1" dirty="0" smtClean="0">
                <a:solidFill>
                  <a:srgbClr val="FF0000"/>
                </a:solidFill>
              </a:rPr>
              <a:t>Passive Voice</a:t>
            </a:r>
            <a:r>
              <a:rPr lang="en-IN" sz="1600" dirty="0" smtClean="0"/>
              <a:t>)</a:t>
            </a:r>
          </a:p>
          <a:p>
            <a:pPr>
              <a:buNone/>
            </a:pPr>
            <a:r>
              <a:rPr lang="en-IN" sz="1600" dirty="0"/>
              <a:t> </a:t>
            </a:r>
            <a:r>
              <a:rPr lang="en-IN" sz="1600" dirty="0" smtClean="0"/>
              <a:t>- Je </a:t>
            </a:r>
            <a:r>
              <a:rPr lang="en-IN" sz="1600" dirty="0" err="1" smtClean="0"/>
              <a:t>gagnerai</a:t>
            </a:r>
            <a:r>
              <a:rPr lang="en-IN" sz="1600" dirty="0" smtClean="0"/>
              <a:t> le match. (</a:t>
            </a:r>
            <a:r>
              <a:rPr lang="en-IN" sz="1600" i="1" dirty="0" err="1" smtClean="0">
                <a:solidFill>
                  <a:srgbClr val="00B050"/>
                </a:solidFill>
              </a:rPr>
              <a:t>Voix</a:t>
            </a:r>
            <a:r>
              <a:rPr lang="en-IN" sz="1600" i="1" dirty="0" smtClean="0">
                <a:solidFill>
                  <a:srgbClr val="00B050"/>
                </a:solidFill>
              </a:rPr>
              <a:t> Active</a:t>
            </a:r>
            <a:r>
              <a:rPr lang="en-IN" sz="1600" dirty="0" smtClean="0"/>
              <a:t>)  - Le match sera </a:t>
            </a:r>
            <a:r>
              <a:rPr lang="en-IN" sz="1600" dirty="0" err="1" smtClean="0"/>
              <a:t>gagné</a:t>
            </a:r>
            <a:r>
              <a:rPr lang="en-IN" sz="1600" dirty="0" smtClean="0"/>
              <a:t> par </a:t>
            </a:r>
            <a:r>
              <a:rPr lang="en-IN" sz="1600" dirty="0" err="1" smtClean="0"/>
              <a:t>moi</a:t>
            </a:r>
            <a:r>
              <a:rPr lang="en-IN" sz="1600" dirty="0" smtClean="0"/>
              <a:t>. (</a:t>
            </a:r>
            <a:r>
              <a:rPr lang="en-IN" sz="1600" i="1" dirty="0" err="1" smtClean="0">
                <a:solidFill>
                  <a:srgbClr val="FF0000"/>
                </a:solidFill>
              </a:rPr>
              <a:t>Voix</a:t>
            </a:r>
            <a:r>
              <a:rPr lang="en-IN" sz="1600" i="1" dirty="0" smtClean="0">
                <a:solidFill>
                  <a:srgbClr val="FF0000"/>
                </a:solidFill>
              </a:rPr>
              <a:t> Passive</a:t>
            </a:r>
            <a:r>
              <a:rPr lang="en-IN" sz="1600" dirty="0" smtClean="0"/>
              <a:t>)</a:t>
            </a:r>
          </a:p>
          <a:p>
            <a:pPr>
              <a:buNone/>
            </a:pPr>
            <a:endParaRPr lang="en-IN" sz="1600" dirty="0"/>
          </a:p>
          <a:p>
            <a:pPr>
              <a:buNone/>
            </a:pPr>
            <a:r>
              <a:rPr lang="en-IN" sz="1600" i="1" dirty="0" smtClean="0"/>
              <a:t>From the above 3 examples, we can see the change in order of Subject + Verb + object. This happens when we change simple grammatical sentences from Active to Passive Voice. </a:t>
            </a:r>
            <a:endParaRPr lang="en-IN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54032"/>
          </a:xfrm>
        </p:spPr>
        <p:txBody>
          <a:bodyPr>
            <a:normAutofit/>
          </a:bodyPr>
          <a:lstStyle/>
          <a:p>
            <a:r>
              <a:rPr lang="en-IN" sz="1600" dirty="0" smtClean="0">
                <a:solidFill>
                  <a:srgbClr val="00B050"/>
                </a:solidFill>
              </a:rPr>
              <a:t>DAY 2</a:t>
            </a:r>
            <a:endParaRPr lang="en-IN" sz="1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i="1" dirty="0" smtClean="0">
                <a:solidFill>
                  <a:srgbClr val="FF0000"/>
                </a:solidFill>
              </a:rPr>
              <a:t>Change of verbs from active voice to passive voice.</a:t>
            </a:r>
          </a:p>
          <a:p>
            <a:pPr>
              <a:buNone/>
            </a:pPr>
            <a:r>
              <a:rPr lang="fr-FR" sz="1600" dirty="0" err="1" smtClean="0"/>
              <a:t>Examples</a:t>
            </a:r>
            <a:r>
              <a:rPr lang="fr-FR" sz="1600" dirty="0" smtClean="0"/>
              <a:t>:</a:t>
            </a:r>
          </a:p>
          <a:p>
            <a:pPr marL="514350" indent="-514350">
              <a:buAutoNum type="arabicPeriod"/>
            </a:pPr>
            <a:r>
              <a:rPr lang="fr-FR" sz="1600" dirty="0" smtClean="0"/>
              <a:t>La </a:t>
            </a:r>
            <a:r>
              <a:rPr lang="fr-FR" sz="1600" dirty="0" err="1" smtClean="0"/>
              <a:t>secretaire</a:t>
            </a:r>
            <a:r>
              <a:rPr lang="fr-FR" sz="1600" dirty="0" smtClean="0"/>
              <a:t> </a:t>
            </a:r>
            <a:r>
              <a:rPr lang="fr-FR" sz="1600" b="1" u="sng" dirty="0" smtClean="0"/>
              <a:t>tape</a:t>
            </a:r>
            <a:r>
              <a:rPr lang="fr-FR" sz="1600" dirty="0" smtClean="0"/>
              <a:t> les lettres. (</a:t>
            </a:r>
            <a:r>
              <a:rPr lang="fr-FR" sz="1600" i="1" dirty="0" smtClean="0">
                <a:solidFill>
                  <a:srgbClr val="FFC000"/>
                </a:solidFill>
              </a:rPr>
              <a:t>Voix active</a:t>
            </a:r>
            <a:r>
              <a:rPr lang="fr-FR" sz="1600" dirty="0" smtClean="0"/>
              <a:t>)</a:t>
            </a:r>
          </a:p>
          <a:p>
            <a:pPr marL="514350" indent="-514350">
              <a:buNone/>
            </a:pPr>
            <a:r>
              <a:rPr lang="fr-FR" sz="1600" dirty="0" smtClean="0"/>
              <a:t> </a:t>
            </a:r>
            <a:r>
              <a:rPr lang="fr-FR" sz="1600" i="1" dirty="0" smtClean="0"/>
              <a:t>- Les lettres </a:t>
            </a:r>
            <a:r>
              <a:rPr lang="fr-FR" sz="1600" b="1" i="1" u="sng" dirty="0" smtClean="0"/>
              <a:t>sont tapées</a:t>
            </a:r>
            <a:r>
              <a:rPr lang="fr-FR" sz="1600" i="1" dirty="0" smtClean="0"/>
              <a:t> par la secrétaire. (</a:t>
            </a:r>
            <a:r>
              <a:rPr lang="fr-FR" sz="1600" i="1" dirty="0" smtClean="0">
                <a:solidFill>
                  <a:srgbClr val="002060"/>
                </a:solidFill>
              </a:rPr>
              <a:t>Voix passive</a:t>
            </a:r>
            <a:r>
              <a:rPr lang="fr-FR" sz="1600" i="1" dirty="0" smtClean="0"/>
              <a:t>)</a:t>
            </a:r>
          </a:p>
          <a:p>
            <a:pPr marL="514350" indent="-514350">
              <a:buNone/>
            </a:pPr>
            <a:r>
              <a:rPr lang="fr-FR" sz="1600" i="1" dirty="0" smtClean="0"/>
              <a:t>In the </a:t>
            </a:r>
            <a:r>
              <a:rPr lang="fr-FR" sz="1600" i="1" dirty="0" err="1" smtClean="0"/>
              <a:t>example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above</a:t>
            </a:r>
            <a:r>
              <a:rPr lang="fr-FR" sz="1600" i="1" dirty="0" smtClean="0"/>
              <a:t>, in the active </a:t>
            </a:r>
            <a:r>
              <a:rPr lang="fr-FR" sz="1600" i="1" dirty="0" err="1" smtClean="0"/>
              <a:t>voice</a:t>
            </a:r>
            <a:r>
              <a:rPr lang="fr-FR" sz="1600" i="1" dirty="0" smtClean="0"/>
              <a:t>, the </a:t>
            </a:r>
            <a:r>
              <a:rPr lang="fr-FR" sz="1600" i="1" dirty="0" err="1" smtClean="0"/>
              <a:t>verb</a:t>
            </a:r>
            <a:r>
              <a:rPr lang="fr-FR" sz="1600" i="1" dirty="0" smtClean="0"/>
              <a:t> (taper)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in the présent </a:t>
            </a:r>
            <a:r>
              <a:rPr lang="fr-FR" sz="1600" i="1" dirty="0" err="1" smtClean="0"/>
              <a:t>tense</a:t>
            </a:r>
            <a:r>
              <a:rPr lang="fr-FR" sz="1600" i="1" dirty="0" smtClean="0"/>
              <a:t>. In the passive </a:t>
            </a:r>
            <a:r>
              <a:rPr lang="fr-FR" sz="1600" i="1" dirty="0" err="1" smtClean="0"/>
              <a:t>voice</a:t>
            </a:r>
            <a:r>
              <a:rPr lang="fr-FR" sz="1600" i="1" dirty="0" smtClean="0"/>
              <a:t>, the </a:t>
            </a:r>
            <a:r>
              <a:rPr lang="fr-FR" sz="1600" i="1" dirty="0" err="1" smtClean="0"/>
              <a:t>verb</a:t>
            </a:r>
            <a:r>
              <a:rPr lang="fr-FR" sz="1600" i="1" dirty="0" smtClean="0"/>
              <a:t> (être)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conjugated</a:t>
            </a:r>
            <a:r>
              <a:rPr lang="fr-FR" sz="1600" i="1" dirty="0" smtClean="0"/>
              <a:t> in the présent </a:t>
            </a:r>
            <a:r>
              <a:rPr lang="fr-FR" sz="1600" i="1" dirty="0" err="1" smtClean="0"/>
              <a:t>tense</a:t>
            </a:r>
            <a:r>
              <a:rPr lang="fr-FR" sz="1600" i="1" dirty="0" smtClean="0"/>
              <a:t> and the </a:t>
            </a:r>
            <a:r>
              <a:rPr lang="fr-FR" sz="1600" i="1" dirty="0" err="1" smtClean="0"/>
              <a:t>verb</a:t>
            </a:r>
            <a:r>
              <a:rPr lang="fr-FR" sz="1600" i="1" dirty="0" smtClean="0"/>
              <a:t> (taper)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put in the </a:t>
            </a:r>
            <a:r>
              <a:rPr lang="fr-FR" sz="1600" i="1" dirty="0" err="1" smtClean="0"/>
              <a:t>past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participle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form</a:t>
            </a:r>
            <a:r>
              <a:rPr lang="fr-FR" sz="1600" i="1" dirty="0" smtClean="0"/>
              <a:t>. The </a:t>
            </a:r>
            <a:r>
              <a:rPr lang="fr-FR" sz="1600" i="1" dirty="0" err="1" smtClean="0"/>
              <a:t>past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participle</a:t>
            </a:r>
            <a:r>
              <a:rPr lang="fr-FR" sz="1600" i="1" dirty="0" smtClean="0"/>
              <a:t> (tapées) </a:t>
            </a:r>
            <a:r>
              <a:rPr lang="fr-FR" sz="1600" i="1" dirty="0" err="1" smtClean="0"/>
              <a:t>takes</a:t>
            </a:r>
            <a:r>
              <a:rPr lang="fr-FR" sz="1600" i="1" dirty="0" smtClean="0"/>
              <a:t> an agreement as (lettres)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in the </a:t>
            </a:r>
            <a:r>
              <a:rPr lang="fr-FR" sz="1600" i="1" dirty="0" err="1" smtClean="0"/>
              <a:t>feminine</a:t>
            </a:r>
            <a:r>
              <a:rPr lang="fr-FR" sz="1600" i="1" dirty="0" smtClean="0"/>
              <a:t> plural </a:t>
            </a:r>
            <a:r>
              <a:rPr lang="fr-FR" sz="1600" i="1" dirty="0" err="1" smtClean="0"/>
              <a:t>form</a:t>
            </a:r>
            <a:r>
              <a:rPr lang="fr-FR" sz="1600" i="1" dirty="0" smtClean="0"/>
              <a:t>. </a:t>
            </a:r>
            <a:r>
              <a:rPr lang="fr-FR" sz="1600" b="1" i="1" u="sng" dirty="0" smtClean="0"/>
              <a:t> </a:t>
            </a:r>
          </a:p>
          <a:p>
            <a:pPr marL="514350" indent="-514350">
              <a:buAutoNum type="arabicPeriod" startAt="2"/>
            </a:pPr>
            <a:r>
              <a:rPr lang="fr-FR" sz="1600" dirty="0" smtClean="0"/>
              <a:t>Les gens </a:t>
            </a:r>
            <a:r>
              <a:rPr lang="fr-FR" sz="1600" b="1" u="sng" dirty="0" smtClean="0"/>
              <a:t>ont vu</a:t>
            </a:r>
            <a:r>
              <a:rPr lang="fr-FR" sz="1600" dirty="0" smtClean="0"/>
              <a:t> les films. (</a:t>
            </a:r>
            <a:r>
              <a:rPr lang="fr-FR" sz="1600" i="1" dirty="0" smtClean="0">
                <a:solidFill>
                  <a:srgbClr val="FFC000"/>
                </a:solidFill>
              </a:rPr>
              <a:t>Voix active</a:t>
            </a:r>
            <a:r>
              <a:rPr lang="fr-FR" sz="1600" dirty="0" smtClean="0"/>
              <a:t>)</a:t>
            </a:r>
          </a:p>
          <a:p>
            <a:pPr marL="514350" indent="-514350">
              <a:buNone/>
            </a:pPr>
            <a:r>
              <a:rPr lang="fr-FR" sz="1600" dirty="0" smtClean="0"/>
              <a:t> </a:t>
            </a:r>
            <a:r>
              <a:rPr lang="fr-FR" sz="1600" i="1" dirty="0" smtClean="0"/>
              <a:t>- Les films </a:t>
            </a:r>
            <a:r>
              <a:rPr lang="fr-FR" sz="1600" b="1" i="1" u="sng" dirty="0" smtClean="0"/>
              <a:t>ont été</a:t>
            </a:r>
            <a:r>
              <a:rPr lang="fr-FR" sz="1600" i="1" dirty="0" smtClean="0"/>
              <a:t> vus par les gens. (</a:t>
            </a:r>
            <a:r>
              <a:rPr lang="fr-FR" sz="1600" i="1" dirty="0" smtClean="0">
                <a:solidFill>
                  <a:srgbClr val="002060"/>
                </a:solidFill>
              </a:rPr>
              <a:t>Voix passive</a:t>
            </a:r>
            <a:r>
              <a:rPr lang="fr-FR" sz="1600" i="1" dirty="0" smtClean="0"/>
              <a:t>)</a:t>
            </a:r>
          </a:p>
          <a:p>
            <a:pPr marL="514350" indent="-514350">
              <a:buNone/>
            </a:pPr>
            <a:r>
              <a:rPr lang="fr-FR" sz="1600" i="1" dirty="0" smtClean="0"/>
              <a:t>In the </a:t>
            </a:r>
            <a:r>
              <a:rPr lang="fr-FR" sz="1600" i="1" dirty="0" err="1" smtClean="0"/>
              <a:t>example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above</a:t>
            </a:r>
            <a:r>
              <a:rPr lang="fr-FR" sz="1600" i="1" dirty="0" smtClean="0"/>
              <a:t>, in the active </a:t>
            </a:r>
            <a:r>
              <a:rPr lang="fr-FR" sz="1600" i="1" dirty="0" err="1" smtClean="0"/>
              <a:t>voice</a:t>
            </a:r>
            <a:r>
              <a:rPr lang="fr-FR" sz="1600" i="1" dirty="0" smtClean="0"/>
              <a:t>, the </a:t>
            </a:r>
            <a:r>
              <a:rPr lang="fr-FR" sz="1600" i="1" dirty="0" err="1" smtClean="0"/>
              <a:t>verb</a:t>
            </a:r>
            <a:r>
              <a:rPr lang="fr-FR" sz="1600" i="1" dirty="0" smtClean="0"/>
              <a:t> (voir)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in the passé composé </a:t>
            </a:r>
            <a:r>
              <a:rPr lang="fr-FR" sz="1600" i="1" dirty="0" err="1" smtClean="0"/>
              <a:t>tense</a:t>
            </a:r>
            <a:r>
              <a:rPr lang="fr-FR" sz="1600" i="1" dirty="0" smtClean="0"/>
              <a:t>. In the passive </a:t>
            </a:r>
            <a:r>
              <a:rPr lang="fr-FR" sz="1600" i="1" dirty="0" err="1" smtClean="0"/>
              <a:t>voice</a:t>
            </a:r>
            <a:r>
              <a:rPr lang="fr-FR" sz="1600" i="1" dirty="0" smtClean="0"/>
              <a:t>, the </a:t>
            </a:r>
            <a:r>
              <a:rPr lang="fr-FR" sz="1600" i="1" dirty="0" err="1" smtClean="0"/>
              <a:t>verb</a:t>
            </a:r>
            <a:r>
              <a:rPr lang="fr-FR" sz="1600" i="1" dirty="0" smtClean="0"/>
              <a:t> (être)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conjugated</a:t>
            </a:r>
            <a:r>
              <a:rPr lang="fr-FR" sz="1600" i="1" dirty="0" smtClean="0"/>
              <a:t> in the passé composé </a:t>
            </a:r>
            <a:r>
              <a:rPr lang="fr-FR" sz="1600" i="1" dirty="0" err="1" smtClean="0"/>
              <a:t>tense</a:t>
            </a:r>
            <a:r>
              <a:rPr lang="fr-FR" sz="1600" i="1" dirty="0" smtClean="0"/>
              <a:t> and the </a:t>
            </a:r>
            <a:r>
              <a:rPr lang="fr-FR" sz="1600" i="1" dirty="0" err="1" smtClean="0"/>
              <a:t>verb</a:t>
            </a:r>
            <a:r>
              <a:rPr lang="fr-FR" sz="1600" i="1" dirty="0" smtClean="0"/>
              <a:t> (voir)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put in the </a:t>
            </a:r>
            <a:r>
              <a:rPr lang="fr-FR" sz="1600" i="1" dirty="0" err="1" smtClean="0"/>
              <a:t>past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participle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form</a:t>
            </a:r>
            <a:r>
              <a:rPr lang="fr-FR" sz="1600" i="1" dirty="0" smtClean="0"/>
              <a:t>. The </a:t>
            </a:r>
            <a:r>
              <a:rPr lang="fr-FR" sz="1600" i="1" dirty="0" err="1" smtClean="0"/>
              <a:t>past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participle</a:t>
            </a:r>
            <a:r>
              <a:rPr lang="fr-FR" sz="1600" i="1" dirty="0" smtClean="0"/>
              <a:t> (vus) </a:t>
            </a:r>
            <a:r>
              <a:rPr lang="fr-FR" sz="1600" i="1" dirty="0" err="1" smtClean="0"/>
              <a:t>takes</a:t>
            </a:r>
            <a:r>
              <a:rPr lang="fr-FR" sz="1600" i="1" dirty="0" smtClean="0"/>
              <a:t> an agreement as (films)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in the masculine plural </a:t>
            </a:r>
            <a:r>
              <a:rPr lang="fr-FR" sz="1600" i="1" dirty="0" err="1" smtClean="0"/>
              <a:t>form</a:t>
            </a:r>
            <a:r>
              <a:rPr lang="fr-FR" sz="1600" i="1" dirty="0" smtClean="0"/>
              <a:t>. </a:t>
            </a:r>
            <a:r>
              <a:rPr lang="fr-FR" sz="1600" b="1" i="1" u="sng" dirty="0" smtClean="0"/>
              <a:t> </a:t>
            </a:r>
          </a:p>
          <a:p>
            <a:pPr marL="514350" indent="-514350">
              <a:buNone/>
            </a:pPr>
            <a:r>
              <a:rPr lang="fr-FR" sz="1600" dirty="0" smtClean="0"/>
              <a:t>3. La mère </a:t>
            </a:r>
            <a:r>
              <a:rPr lang="fr-FR" sz="1600" b="1" u="sng" dirty="0" smtClean="0"/>
              <a:t>achètera</a:t>
            </a:r>
            <a:r>
              <a:rPr lang="fr-FR" sz="1600" dirty="0" smtClean="0"/>
              <a:t> des fruits. (</a:t>
            </a:r>
            <a:r>
              <a:rPr lang="fr-FR" sz="1600" i="1" dirty="0" smtClean="0">
                <a:solidFill>
                  <a:srgbClr val="FFC000"/>
                </a:solidFill>
              </a:rPr>
              <a:t>Voix active</a:t>
            </a:r>
            <a:r>
              <a:rPr lang="fr-FR" sz="1600" dirty="0" smtClean="0"/>
              <a:t>)</a:t>
            </a:r>
          </a:p>
          <a:p>
            <a:pPr marL="514350" indent="-514350">
              <a:buNone/>
            </a:pPr>
            <a:r>
              <a:rPr lang="fr-FR" sz="1600" dirty="0" smtClean="0"/>
              <a:t> - Des fruits </a:t>
            </a:r>
            <a:r>
              <a:rPr lang="fr-FR" sz="1600" b="1" u="sng" dirty="0" smtClean="0"/>
              <a:t>seront achetés</a:t>
            </a:r>
            <a:r>
              <a:rPr lang="fr-FR" sz="1600" dirty="0" smtClean="0"/>
              <a:t> par la mère. (</a:t>
            </a:r>
            <a:r>
              <a:rPr lang="fr-FR" sz="1600" i="1" dirty="0" smtClean="0">
                <a:solidFill>
                  <a:srgbClr val="002060"/>
                </a:solidFill>
              </a:rPr>
              <a:t>Voix passive</a:t>
            </a:r>
            <a:r>
              <a:rPr lang="fr-FR" sz="1600" dirty="0" smtClean="0"/>
              <a:t>)</a:t>
            </a:r>
          </a:p>
          <a:p>
            <a:pPr marL="514350" indent="-514350">
              <a:buNone/>
            </a:pPr>
            <a:r>
              <a:rPr lang="fr-FR" sz="1600" i="1" dirty="0" smtClean="0"/>
              <a:t>In the </a:t>
            </a:r>
            <a:r>
              <a:rPr lang="fr-FR" sz="1600" i="1" dirty="0" err="1" smtClean="0"/>
              <a:t>example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above</a:t>
            </a:r>
            <a:r>
              <a:rPr lang="fr-FR" sz="1600" i="1" dirty="0" smtClean="0"/>
              <a:t>, in the active </a:t>
            </a:r>
            <a:r>
              <a:rPr lang="fr-FR" sz="1600" i="1" dirty="0" err="1" smtClean="0"/>
              <a:t>voice</a:t>
            </a:r>
            <a:r>
              <a:rPr lang="fr-FR" sz="1600" i="1" dirty="0" smtClean="0"/>
              <a:t>, the </a:t>
            </a:r>
            <a:r>
              <a:rPr lang="fr-FR" sz="1600" i="1" dirty="0" err="1" smtClean="0"/>
              <a:t>verb</a:t>
            </a:r>
            <a:r>
              <a:rPr lang="fr-FR" sz="1600" i="1" dirty="0" smtClean="0"/>
              <a:t> (acheter)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in the futur simple </a:t>
            </a:r>
            <a:r>
              <a:rPr lang="fr-FR" sz="1600" i="1" dirty="0" err="1" smtClean="0"/>
              <a:t>tense</a:t>
            </a:r>
            <a:r>
              <a:rPr lang="fr-FR" sz="1600" i="1" dirty="0" smtClean="0"/>
              <a:t>. In the passive </a:t>
            </a:r>
            <a:r>
              <a:rPr lang="fr-FR" sz="1600" i="1" dirty="0" err="1" smtClean="0"/>
              <a:t>voice</a:t>
            </a:r>
            <a:r>
              <a:rPr lang="fr-FR" sz="1600" i="1" dirty="0" smtClean="0"/>
              <a:t>, the </a:t>
            </a:r>
            <a:r>
              <a:rPr lang="fr-FR" sz="1600" i="1" dirty="0" err="1" smtClean="0"/>
              <a:t>verb</a:t>
            </a:r>
            <a:r>
              <a:rPr lang="fr-FR" sz="1600" i="1" dirty="0" smtClean="0"/>
              <a:t> (être)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conjugated</a:t>
            </a:r>
            <a:r>
              <a:rPr lang="fr-FR" sz="1600" i="1" dirty="0" smtClean="0"/>
              <a:t> in the futur simple </a:t>
            </a:r>
            <a:r>
              <a:rPr lang="fr-FR" sz="1600" i="1" dirty="0" err="1" smtClean="0"/>
              <a:t>tense</a:t>
            </a:r>
            <a:r>
              <a:rPr lang="fr-FR" sz="1600" i="1" dirty="0" smtClean="0"/>
              <a:t> and the </a:t>
            </a:r>
            <a:r>
              <a:rPr lang="fr-FR" sz="1600" i="1" dirty="0" err="1" smtClean="0"/>
              <a:t>verb</a:t>
            </a:r>
            <a:r>
              <a:rPr lang="fr-FR" sz="1600" i="1" dirty="0" smtClean="0"/>
              <a:t> (acheter)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put in the </a:t>
            </a:r>
            <a:r>
              <a:rPr lang="fr-FR" sz="1600" i="1" dirty="0" err="1" smtClean="0"/>
              <a:t>past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participle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form</a:t>
            </a:r>
            <a:r>
              <a:rPr lang="fr-FR" sz="1600" i="1" dirty="0" smtClean="0"/>
              <a:t>. The </a:t>
            </a:r>
            <a:r>
              <a:rPr lang="fr-FR" sz="1600" i="1" dirty="0" err="1" smtClean="0"/>
              <a:t>past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participle</a:t>
            </a:r>
            <a:r>
              <a:rPr lang="fr-FR" sz="1600" i="1" dirty="0" smtClean="0"/>
              <a:t> (achetés) </a:t>
            </a:r>
            <a:r>
              <a:rPr lang="fr-FR" sz="1600" i="1" dirty="0" err="1" smtClean="0"/>
              <a:t>takes</a:t>
            </a:r>
            <a:r>
              <a:rPr lang="fr-FR" sz="1600" i="1" dirty="0" smtClean="0"/>
              <a:t> an agreement as (fruits)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in the masculine plural </a:t>
            </a:r>
            <a:r>
              <a:rPr lang="fr-FR" sz="1600" i="1" dirty="0" err="1" smtClean="0"/>
              <a:t>form</a:t>
            </a:r>
            <a:r>
              <a:rPr lang="fr-FR" sz="1600" i="1" dirty="0" smtClean="0"/>
              <a:t>. </a:t>
            </a:r>
            <a:r>
              <a:rPr lang="fr-FR" sz="1600" b="1" i="1" u="sng" dirty="0" smtClean="0"/>
              <a:t> </a:t>
            </a:r>
          </a:p>
          <a:p>
            <a:pPr marL="514350" indent="-514350">
              <a:buNone/>
            </a:pP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3579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4. Le coiffeur </a:t>
            </a:r>
            <a:r>
              <a:rPr lang="en-IN" sz="1600" b="1" u="sng" dirty="0" err="1" smtClean="0"/>
              <a:t>vont</a:t>
            </a:r>
            <a:r>
              <a:rPr lang="en-IN" sz="1600" b="1" u="sng" dirty="0" smtClean="0"/>
              <a:t> </a:t>
            </a:r>
            <a:r>
              <a:rPr lang="en-IN" sz="1600" b="1" u="sng" dirty="0" err="1" smtClean="0"/>
              <a:t>couper</a:t>
            </a:r>
            <a:r>
              <a:rPr lang="en-IN" sz="1600" dirty="0" smtClean="0"/>
              <a:t> les </a:t>
            </a:r>
            <a:r>
              <a:rPr lang="en-IN" sz="1600" dirty="0" err="1" smtClean="0"/>
              <a:t>cheveux</a:t>
            </a:r>
            <a:r>
              <a:rPr lang="en-IN" sz="1600" dirty="0" smtClean="0"/>
              <a:t>. </a:t>
            </a:r>
            <a:r>
              <a:rPr lang="fr-FR" sz="1600" dirty="0" smtClean="0"/>
              <a:t>(</a:t>
            </a:r>
            <a:r>
              <a:rPr lang="fr-FR" sz="1600" i="1" dirty="0" smtClean="0">
                <a:solidFill>
                  <a:srgbClr val="FFC000"/>
                </a:solidFill>
              </a:rPr>
              <a:t>Voix active</a:t>
            </a:r>
            <a:r>
              <a:rPr lang="fr-FR" sz="1600" dirty="0" smtClean="0"/>
              <a:t>)</a:t>
            </a:r>
            <a:endParaRPr lang="en-IN" sz="1600" dirty="0" smtClean="0"/>
          </a:p>
          <a:p>
            <a:pPr>
              <a:buNone/>
            </a:pPr>
            <a:r>
              <a:rPr lang="en-IN" sz="1600" dirty="0"/>
              <a:t> </a:t>
            </a:r>
            <a:r>
              <a:rPr lang="en-IN" sz="1600" dirty="0" smtClean="0"/>
              <a:t>- Les </a:t>
            </a:r>
            <a:r>
              <a:rPr lang="en-IN" sz="1600" dirty="0" err="1" smtClean="0"/>
              <a:t>cheveux</a:t>
            </a:r>
            <a:r>
              <a:rPr lang="en-IN" sz="1600" dirty="0" smtClean="0"/>
              <a:t> </a:t>
            </a:r>
            <a:r>
              <a:rPr lang="en-IN" sz="1600" b="1" u="sng" dirty="0" err="1" smtClean="0"/>
              <a:t>vont</a:t>
            </a:r>
            <a:r>
              <a:rPr lang="en-IN" sz="1600" b="1" u="sng" dirty="0" smtClean="0"/>
              <a:t> </a:t>
            </a:r>
            <a:r>
              <a:rPr lang="fr-FR" sz="1600" b="1" u="sng" dirty="0" smtClean="0"/>
              <a:t>être</a:t>
            </a:r>
            <a:r>
              <a:rPr lang="en-IN" sz="1600" b="1" u="sng" dirty="0" smtClean="0"/>
              <a:t> </a:t>
            </a:r>
            <a:r>
              <a:rPr lang="fr-FR" sz="1600" b="1" u="sng" dirty="0" smtClean="0"/>
              <a:t>coupés</a:t>
            </a:r>
            <a:r>
              <a:rPr lang="en-IN" sz="1600" dirty="0" smtClean="0"/>
              <a:t> par le coiffeur. </a:t>
            </a:r>
            <a:r>
              <a:rPr lang="fr-FR" sz="1600" dirty="0" smtClean="0"/>
              <a:t>(</a:t>
            </a:r>
            <a:r>
              <a:rPr lang="fr-FR" sz="1600" i="1" dirty="0" smtClean="0">
                <a:solidFill>
                  <a:srgbClr val="002060"/>
                </a:solidFill>
              </a:rPr>
              <a:t>Voix passive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i="1" dirty="0" smtClean="0"/>
              <a:t>In the </a:t>
            </a:r>
            <a:r>
              <a:rPr lang="fr-FR" sz="1600" i="1" dirty="0" err="1" smtClean="0"/>
              <a:t>example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above</a:t>
            </a:r>
            <a:r>
              <a:rPr lang="fr-FR" sz="1600" i="1" dirty="0" smtClean="0"/>
              <a:t>, in the active </a:t>
            </a:r>
            <a:r>
              <a:rPr lang="fr-FR" sz="1600" i="1" dirty="0" err="1" smtClean="0"/>
              <a:t>voice</a:t>
            </a:r>
            <a:r>
              <a:rPr lang="fr-FR" sz="1600" i="1" dirty="0" smtClean="0"/>
              <a:t>, the </a:t>
            </a:r>
            <a:r>
              <a:rPr lang="fr-FR" sz="1600" i="1" dirty="0" err="1" smtClean="0"/>
              <a:t>verb</a:t>
            </a:r>
            <a:r>
              <a:rPr lang="fr-FR" sz="1600" i="1" dirty="0" smtClean="0"/>
              <a:t> (couper)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in the futur proche </a:t>
            </a:r>
            <a:r>
              <a:rPr lang="fr-FR" sz="1600" i="1" dirty="0" err="1" smtClean="0"/>
              <a:t>tense</a:t>
            </a:r>
            <a:r>
              <a:rPr lang="fr-FR" sz="1600" i="1" dirty="0" smtClean="0"/>
              <a:t>. In the passive </a:t>
            </a:r>
            <a:r>
              <a:rPr lang="fr-FR" sz="1600" i="1" dirty="0" err="1" smtClean="0"/>
              <a:t>voice</a:t>
            </a:r>
            <a:r>
              <a:rPr lang="fr-FR" sz="1600" i="1" dirty="0" smtClean="0"/>
              <a:t>, the </a:t>
            </a:r>
            <a:r>
              <a:rPr lang="fr-FR" sz="1600" i="1" dirty="0" err="1" smtClean="0"/>
              <a:t>verb</a:t>
            </a:r>
            <a:r>
              <a:rPr lang="fr-FR" sz="1600" i="1" dirty="0" smtClean="0"/>
              <a:t> (être)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conjugated</a:t>
            </a:r>
            <a:r>
              <a:rPr lang="fr-FR" sz="1600" i="1" dirty="0" smtClean="0"/>
              <a:t> in the futur proche </a:t>
            </a:r>
            <a:r>
              <a:rPr lang="fr-FR" sz="1600" i="1" dirty="0" err="1" smtClean="0"/>
              <a:t>tense</a:t>
            </a:r>
            <a:r>
              <a:rPr lang="fr-FR" sz="1600" i="1" dirty="0" smtClean="0"/>
              <a:t> and the </a:t>
            </a:r>
            <a:r>
              <a:rPr lang="fr-FR" sz="1600" i="1" dirty="0" err="1" smtClean="0"/>
              <a:t>verb</a:t>
            </a:r>
            <a:r>
              <a:rPr lang="fr-FR" sz="1600" i="1" dirty="0" smtClean="0"/>
              <a:t> (couper)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put in the </a:t>
            </a:r>
            <a:r>
              <a:rPr lang="fr-FR" sz="1600" i="1" dirty="0" err="1" smtClean="0"/>
              <a:t>past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participle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form</a:t>
            </a:r>
            <a:r>
              <a:rPr lang="fr-FR" sz="1600" i="1" dirty="0" smtClean="0"/>
              <a:t>. The </a:t>
            </a:r>
            <a:r>
              <a:rPr lang="fr-FR" sz="1600" i="1" dirty="0" err="1" smtClean="0"/>
              <a:t>past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participle</a:t>
            </a:r>
            <a:r>
              <a:rPr lang="fr-FR" sz="1600" i="1" dirty="0" smtClean="0"/>
              <a:t> (coupés) </a:t>
            </a:r>
            <a:r>
              <a:rPr lang="fr-FR" sz="1600" i="1" dirty="0" err="1" smtClean="0"/>
              <a:t>takes</a:t>
            </a:r>
            <a:r>
              <a:rPr lang="fr-FR" sz="1600" i="1" dirty="0" smtClean="0"/>
              <a:t> an agreement as (cheveux)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in the masculine plural </a:t>
            </a:r>
            <a:r>
              <a:rPr lang="fr-FR" sz="1600" i="1" dirty="0" err="1" smtClean="0"/>
              <a:t>form</a:t>
            </a:r>
            <a:r>
              <a:rPr lang="fr-FR" sz="1600" i="1" dirty="0" smtClean="0"/>
              <a:t>. </a:t>
            </a:r>
            <a:r>
              <a:rPr lang="fr-FR" sz="1600" b="1" i="1" u="sng" dirty="0" smtClean="0"/>
              <a:t> </a:t>
            </a:r>
          </a:p>
          <a:p>
            <a:pPr>
              <a:buNone/>
            </a:pPr>
            <a:r>
              <a:rPr lang="fr-FR" sz="1600" dirty="0" smtClean="0"/>
              <a:t>5. La bonne </a:t>
            </a:r>
            <a:r>
              <a:rPr lang="fr-FR" sz="1600" b="1" u="sng" dirty="0" smtClean="0"/>
              <a:t>nettoyait</a:t>
            </a:r>
            <a:r>
              <a:rPr lang="fr-FR" sz="1600" dirty="0" smtClean="0"/>
              <a:t> la chambre. (</a:t>
            </a:r>
            <a:r>
              <a:rPr lang="fr-FR" sz="1600" i="1" dirty="0" smtClean="0">
                <a:solidFill>
                  <a:srgbClr val="FFC000"/>
                </a:solidFill>
              </a:rPr>
              <a:t>Voix active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/>
              <a:t> </a:t>
            </a:r>
            <a:r>
              <a:rPr lang="fr-FR" sz="1600" dirty="0" smtClean="0"/>
              <a:t>- La chambre </a:t>
            </a:r>
            <a:r>
              <a:rPr lang="fr-FR" sz="1600" b="1" u="sng" dirty="0" smtClean="0"/>
              <a:t>était nettoyée</a:t>
            </a:r>
            <a:r>
              <a:rPr lang="fr-FR" sz="1600" dirty="0" smtClean="0"/>
              <a:t> par la bonne. (</a:t>
            </a:r>
            <a:r>
              <a:rPr lang="fr-FR" sz="1600" i="1" dirty="0" smtClean="0">
                <a:solidFill>
                  <a:srgbClr val="002060"/>
                </a:solidFill>
              </a:rPr>
              <a:t>Voix passive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i="1" dirty="0" smtClean="0"/>
              <a:t>In the </a:t>
            </a:r>
            <a:r>
              <a:rPr lang="fr-FR" sz="1600" i="1" dirty="0" err="1" smtClean="0"/>
              <a:t>example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above</a:t>
            </a:r>
            <a:r>
              <a:rPr lang="fr-FR" sz="1600" i="1" dirty="0" smtClean="0"/>
              <a:t>, in the active </a:t>
            </a:r>
            <a:r>
              <a:rPr lang="fr-FR" sz="1600" i="1" dirty="0" err="1" smtClean="0"/>
              <a:t>voice</a:t>
            </a:r>
            <a:r>
              <a:rPr lang="fr-FR" sz="1600" i="1" dirty="0" smtClean="0"/>
              <a:t>, the </a:t>
            </a:r>
            <a:r>
              <a:rPr lang="fr-FR" sz="1600" i="1" dirty="0" err="1" smtClean="0"/>
              <a:t>verb</a:t>
            </a:r>
            <a:r>
              <a:rPr lang="fr-FR" sz="1600" i="1" dirty="0" smtClean="0"/>
              <a:t> (nettoyer)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in the imparfait </a:t>
            </a:r>
            <a:r>
              <a:rPr lang="fr-FR" sz="1600" i="1" dirty="0" err="1" smtClean="0"/>
              <a:t>tense</a:t>
            </a:r>
            <a:r>
              <a:rPr lang="fr-FR" sz="1600" i="1" dirty="0" smtClean="0"/>
              <a:t>. In the passive </a:t>
            </a:r>
            <a:r>
              <a:rPr lang="fr-FR" sz="1600" i="1" dirty="0" err="1" smtClean="0"/>
              <a:t>voice</a:t>
            </a:r>
            <a:r>
              <a:rPr lang="fr-FR" sz="1600" i="1" dirty="0" smtClean="0"/>
              <a:t>, the </a:t>
            </a:r>
            <a:r>
              <a:rPr lang="fr-FR" sz="1600" i="1" dirty="0" err="1" smtClean="0"/>
              <a:t>verb</a:t>
            </a:r>
            <a:r>
              <a:rPr lang="fr-FR" sz="1600" i="1" dirty="0" smtClean="0"/>
              <a:t> (être)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conjugated</a:t>
            </a:r>
            <a:r>
              <a:rPr lang="fr-FR" sz="1600" i="1" dirty="0" smtClean="0"/>
              <a:t> in the imparfait </a:t>
            </a:r>
            <a:r>
              <a:rPr lang="fr-FR" sz="1600" i="1" dirty="0" err="1" smtClean="0"/>
              <a:t>tense</a:t>
            </a:r>
            <a:r>
              <a:rPr lang="fr-FR" sz="1600" i="1" dirty="0" smtClean="0"/>
              <a:t> and the </a:t>
            </a:r>
            <a:r>
              <a:rPr lang="fr-FR" sz="1600" i="1" dirty="0" err="1" smtClean="0"/>
              <a:t>verb</a:t>
            </a:r>
            <a:r>
              <a:rPr lang="fr-FR" sz="1600" i="1" dirty="0" smtClean="0"/>
              <a:t> (nettoyer)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put in the </a:t>
            </a:r>
            <a:r>
              <a:rPr lang="fr-FR" sz="1600" i="1" dirty="0" err="1" smtClean="0"/>
              <a:t>past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participle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form</a:t>
            </a:r>
            <a:r>
              <a:rPr lang="fr-FR" sz="1600" i="1" dirty="0" smtClean="0"/>
              <a:t>. The </a:t>
            </a:r>
            <a:r>
              <a:rPr lang="fr-FR" sz="1600" i="1" dirty="0" err="1" smtClean="0"/>
              <a:t>past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participle</a:t>
            </a:r>
            <a:r>
              <a:rPr lang="fr-FR" sz="1600" i="1" dirty="0" smtClean="0"/>
              <a:t> (nettoyée) </a:t>
            </a:r>
            <a:r>
              <a:rPr lang="fr-FR" sz="1600" i="1" dirty="0" err="1" smtClean="0"/>
              <a:t>takes</a:t>
            </a:r>
            <a:r>
              <a:rPr lang="fr-FR" sz="1600" i="1" dirty="0" smtClean="0"/>
              <a:t> an agreement as (chambre)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in the </a:t>
            </a:r>
            <a:r>
              <a:rPr lang="fr-FR" sz="1600" i="1" dirty="0" err="1" smtClean="0"/>
              <a:t>feminine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singular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form</a:t>
            </a:r>
            <a:r>
              <a:rPr lang="fr-FR" sz="1600" i="1" dirty="0" smtClean="0"/>
              <a:t>. </a:t>
            </a:r>
            <a:r>
              <a:rPr lang="fr-FR" sz="1600" b="1" i="1" u="sng" dirty="0" smtClean="0"/>
              <a:t> 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i="1" dirty="0" smtClean="0"/>
              <a:t>As </a:t>
            </a:r>
            <a:r>
              <a:rPr lang="fr-FR" sz="1600" i="1" dirty="0" err="1" smtClean="0"/>
              <a:t>seen</a:t>
            </a:r>
            <a:r>
              <a:rPr lang="fr-FR" sz="1600" i="1" dirty="0" smtClean="0"/>
              <a:t> in the </a:t>
            </a:r>
            <a:r>
              <a:rPr lang="fr-FR" sz="1600" i="1" dirty="0" err="1" smtClean="0"/>
              <a:t>above</a:t>
            </a:r>
            <a:r>
              <a:rPr lang="fr-FR" sz="1600" i="1" dirty="0" smtClean="0"/>
              <a:t> 5 </a:t>
            </a:r>
            <a:r>
              <a:rPr lang="fr-FR" sz="1600" i="1" dirty="0" err="1" smtClean="0"/>
              <a:t>examples</a:t>
            </a:r>
            <a:r>
              <a:rPr lang="fr-FR" sz="1600" i="1" dirty="0" smtClean="0"/>
              <a:t>, </a:t>
            </a:r>
            <a:r>
              <a:rPr lang="fr-FR" sz="1600" i="1" dirty="0" err="1" smtClean="0"/>
              <a:t>there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a change in the </a:t>
            </a:r>
            <a:r>
              <a:rPr lang="fr-FR" sz="1600" i="1" dirty="0" err="1" smtClean="0"/>
              <a:t>verbs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from</a:t>
            </a:r>
            <a:r>
              <a:rPr lang="fr-FR" sz="1600" i="1" dirty="0" smtClean="0"/>
              <a:t> the sentences in the active </a:t>
            </a:r>
            <a:r>
              <a:rPr lang="fr-FR" sz="1600" i="1" dirty="0" err="1" smtClean="0"/>
              <a:t>voice</a:t>
            </a:r>
            <a:r>
              <a:rPr lang="fr-FR" sz="1600" i="1" dirty="0" smtClean="0"/>
              <a:t> to the sentences in the passive </a:t>
            </a:r>
            <a:r>
              <a:rPr lang="fr-FR" sz="1600" i="1" dirty="0" err="1" smtClean="0"/>
              <a:t>voice</a:t>
            </a:r>
            <a:r>
              <a:rPr lang="fr-FR" sz="1600" i="1" dirty="0" smtClean="0"/>
              <a:t>. The </a:t>
            </a:r>
            <a:r>
              <a:rPr lang="fr-FR" sz="1600" i="1" dirty="0" err="1" smtClean="0"/>
              <a:t>verb</a:t>
            </a:r>
            <a:r>
              <a:rPr lang="fr-FR" sz="1600" i="1" dirty="0" smtClean="0"/>
              <a:t> (être)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conjugated</a:t>
            </a:r>
            <a:r>
              <a:rPr lang="fr-FR" sz="1600" i="1" dirty="0" smtClean="0"/>
              <a:t> in the </a:t>
            </a:r>
            <a:r>
              <a:rPr lang="fr-FR" sz="1600" i="1" dirty="0" err="1" smtClean="0"/>
              <a:t>same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tense</a:t>
            </a:r>
            <a:r>
              <a:rPr lang="fr-FR" sz="1600" i="1" dirty="0" smtClean="0"/>
              <a:t> as the </a:t>
            </a:r>
            <a:r>
              <a:rPr lang="fr-FR" sz="1600" i="1" dirty="0" err="1" smtClean="0"/>
              <a:t>verb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conjugated</a:t>
            </a:r>
            <a:r>
              <a:rPr lang="fr-FR" sz="1600" i="1" dirty="0" smtClean="0"/>
              <a:t> in the active </a:t>
            </a:r>
            <a:r>
              <a:rPr lang="fr-FR" sz="1600" i="1" dirty="0" err="1" smtClean="0"/>
              <a:t>voice</a:t>
            </a:r>
            <a:r>
              <a:rPr lang="fr-FR" sz="1600" i="1" dirty="0" smtClean="0"/>
              <a:t>. The main </a:t>
            </a:r>
            <a:r>
              <a:rPr lang="fr-FR" sz="1600" i="1" dirty="0" err="1" smtClean="0"/>
              <a:t>verb</a:t>
            </a:r>
            <a:r>
              <a:rPr lang="fr-FR" sz="1600" i="1" dirty="0" smtClean="0"/>
              <a:t> in the active </a:t>
            </a:r>
            <a:r>
              <a:rPr lang="fr-FR" sz="1600" i="1" dirty="0" err="1" smtClean="0"/>
              <a:t>voice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put in the </a:t>
            </a:r>
            <a:r>
              <a:rPr lang="fr-FR" sz="1600" i="1" dirty="0" err="1" smtClean="0"/>
              <a:t>past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participle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form</a:t>
            </a:r>
            <a:r>
              <a:rPr lang="fr-FR" sz="1600" i="1" dirty="0" smtClean="0"/>
              <a:t>. </a:t>
            </a:r>
            <a:r>
              <a:rPr lang="fr-FR" sz="1600" i="1" dirty="0" err="1" smtClean="0"/>
              <a:t>Since</a:t>
            </a:r>
            <a:r>
              <a:rPr lang="fr-FR" sz="1600" i="1" dirty="0" smtClean="0"/>
              <a:t> the </a:t>
            </a:r>
            <a:r>
              <a:rPr lang="fr-FR" sz="1600" i="1" dirty="0" err="1" smtClean="0"/>
              <a:t>verb</a:t>
            </a:r>
            <a:r>
              <a:rPr lang="fr-FR" sz="1600" i="1" dirty="0" smtClean="0"/>
              <a:t> (être) </a:t>
            </a:r>
            <a:r>
              <a:rPr lang="fr-FR" sz="1600" i="1" dirty="0" err="1" smtClean="0"/>
              <a:t>is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used</a:t>
            </a:r>
            <a:r>
              <a:rPr lang="fr-FR" sz="1600" i="1" dirty="0" smtClean="0"/>
              <a:t> in the passive </a:t>
            </a:r>
            <a:r>
              <a:rPr lang="fr-FR" sz="1600" i="1" dirty="0" err="1" smtClean="0"/>
              <a:t>voice</a:t>
            </a:r>
            <a:r>
              <a:rPr lang="fr-FR" sz="1600" i="1" dirty="0" smtClean="0"/>
              <a:t>, the </a:t>
            </a:r>
            <a:r>
              <a:rPr lang="fr-FR" sz="1600" i="1" dirty="0" err="1" smtClean="0"/>
              <a:t>past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participle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will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take</a:t>
            </a:r>
            <a:r>
              <a:rPr lang="fr-FR" sz="1600" i="1" dirty="0" smtClean="0"/>
              <a:t> an agreement as per the </a:t>
            </a:r>
            <a:r>
              <a:rPr lang="fr-FR" sz="1600" i="1" dirty="0" err="1" smtClean="0"/>
              <a:t>gender</a:t>
            </a:r>
            <a:r>
              <a:rPr lang="fr-FR" sz="1600" i="1" dirty="0" smtClean="0"/>
              <a:t> &amp; </a:t>
            </a:r>
            <a:r>
              <a:rPr lang="fr-FR" sz="1600" i="1" dirty="0" err="1" smtClean="0"/>
              <a:t>number</a:t>
            </a:r>
            <a:r>
              <a:rPr lang="fr-FR" sz="1600" i="1" dirty="0" smtClean="0"/>
              <a:t> of the </a:t>
            </a:r>
            <a:r>
              <a:rPr lang="fr-FR" sz="1600" i="1" dirty="0" err="1" smtClean="0"/>
              <a:t>noun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that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plays</a:t>
            </a:r>
            <a:r>
              <a:rPr lang="fr-FR" sz="1600" i="1" dirty="0" smtClean="0"/>
              <a:t> the </a:t>
            </a:r>
            <a:r>
              <a:rPr lang="fr-FR" sz="1600" i="1" dirty="0" err="1" smtClean="0"/>
              <a:t>role</a:t>
            </a:r>
            <a:r>
              <a:rPr lang="fr-FR" sz="1600" i="1" dirty="0" smtClean="0"/>
              <a:t> of the </a:t>
            </a:r>
            <a:r>
              <a:rPr lang="fr-FR" sz="1600" i="1" dirty="0" err="1" smtClean="0"/>
              <a:t>subject</a:t>
            </a:r>
            <a:r>
              <a:rPr lang="fr-FR" sz="1600" i="1" dirty="0" smtClean="0"/>
              <a:t> in the sentences in the passive </a:t>
            </a:r>
            <a:r>
              <a:rPr lang="fr-FR" sz="1600" i="1" dirty="0" err="1" smtClean="0"/>
              <a:t>voice</a:t>
            </a:r>
            <a:r>
              <a:rPr lang="fr-FR" sz="1600" i="1" dirty="0" smtClean="0"/>
              <a:t>.</a:t>
            </a:r>
          </a:p>
          <a:p>
            <a:pPr>
              <a:buNone/>
            </a:pPr>
            <a:endParaRPr lang="en-IN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439718"/>
          </a:xfrm>
        </p:spPr>
        <p:txBody>
          <a:bodyPr/>
          <a:lstStyle/>
          <a:p>
            <a:r>
              <a:rPr lang="en-IN" sz="1600" dirty="0" smtClean="0">
                <a:solidFill>
                  <a:srgbClr val="00B050"/>
                </a:solidFill>
              </a:rPr>
              <a:t>DAY 3</a:t>
            </a:r>
            <a:endParaRPr lang="en-IN" sz="1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215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Use of the preposition “Par” (by) and change from subject pronouns in the active voice to emphatic pronouns in the passive voice.</a:t>
            </a:r>
          </a:p>
          <a:p>
            <a:pPr>
              <a:buNone/>
            </a:pPr>
            <a:endParaRPr lang="en-IN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1600" dirty="0" smtClean="0"/>
              <a:t>Examples:</a:t>
            </a:r>
          </a:p>
          <a:p>
            <a:pPr>
              <a:buNone/>
            </a:pPr>
            <a:r>
              <a:rPr lang="en-IN" sz="1600" dirty="0" smtClean="0"/>
              <a:t>1.</a:t>
            </a:r>
            <a:r>
              <a:rPr lang="fr-FR" sz="1600" dirty="0" smtClean="0"/>
              <a:t> </a:t>
            </a:r>
            <a:r>
              <a:rPr lang="fr-FR" sz="1600" b="1" u="sng" dirty="0" smtClean="0"/>
              <a:t>Je</a:t>
            </a:r>
            <a:r>
              <a:rPr lang="fr-FR" sz="1600" dirty="0" smtClean="0"/>
              <a:t> promène le chien. (</a:t>
            </a:r>
            <a:r>
              <a:rPr lang="fr-FR" sz="1600" i="1" dirty="0" smtClean="0">
                <a:solidFill>
                  <a:srgbClr val="FFC000"/>
                </a:solidFill>
              </a:rPr>
              <a:t>Voix active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 smtClean="0"/>
              <a:t> - Le chien est promené par </a:t>
            </a:r>
            <a:r>
              <a:rPr lang="fr-FR" sz="1600" b="1" u="sng" dirty="0" smtClean="0"/>
              <a:t>moi</a:t>
            </a:r>
            <a:r>
              <a:rPr lang="fr-FR" sz="1600" dirty="0" smtClean="0"/>
              <a:t>. (</a:t>
            </a:r>
            <a:r>
              <a:rPr lang="fr-FR" sz="1600" i="1" dirty="0" smtClean="0">
                <a:solidFill>
                  <a:srgbClr val="002060"/>
                </a:solidFill>
              </a:rPr>
              <a:t>Voix passive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 smtClean="0"/>
              <a:t>In the </a:t>
            </a:r>
            <a:r>
              <a:rPr lang="fr-FR" sz="1600" dirty="0" err="1" smtClean="0"/>
              <a:t>above</a:t>
            </a:r>
            <a:r>
              <a:rPr lang="fr-FR" sz="1600" dirty="0" smtClean="0"/>
              <a:t> </a:t>
            </a:r>
            <a:r>
              <a:rPr lang="fr-FR" sz="1600" dirty="0" err="1" smtClean="0"/>
              <a:t>example</a:t>
            </a:r>
            <a:r>
              <a:rPr lang="fr-FR" sz="1600" dirty="0" smtClean="0"/>
              <a:t>, the </a:t>
            </a:r>
            <a:r>
              <a:rPr lang="fr-FR" sz="1600" dirty="0" err="1" smtClean="0"/>
              <a:t>subject</a:t>
            </a:r>
            <a:r>
              <a:rPr lang="fr-FR" sz="1600" dirty="0" smtClean="0"/>
              <a:t> </a:t>
            </a:r>
            <a:r>
              <a:rPr lang="fr-FR" sz="1600" dirty="0" err="1" smtClean="0"/>
              <a:t>pronoun</a:t>
            </a:r>
            <a:r>
              <a:rPr lang="fr-FR" sz="1600" dirty="0" smtClean="0"/>
              <a:t> (Je) in the active </a:t>
            </a:r>
            <a:r>
              <a:rPr lang="fr-FR" sz="1600" dirty="0" err="1" smtClean="0"/>
              <a:t>voice</a:t>
            </a:r>
            <a:r>
              <a:rPr lang="fr-FR" sz="1600" dirty="0" smtClean="0"/>
              <a:t> changes to (Moi) in the passive </a:t>
            </a:r>
            <a:r>
              <a:rPr lang="fr-FR" sz="1600" dirty="0" err="1" smtClean="0"/>
              <a:t>voice</a:t>
            </a:r>
            <a:r>
              <a:rPr lang="fr-FR" sz="1600" dirty="0" smtClean="0"/>
              <a:t>.  The </a:t>
            </a:r>
            <a:r>
              <a:rPr lang="fr-FR" sz="1600" dirty="0" err="1" smtClean="0"/>
              <a:t>preposition</a:t>
            </a:r>
            <a:r>
              <a:rPr lang="fr-FR" sz="1600" dirty="0" smtClean="0"/>
              <a:t> « </a:t>
            </a:r>
            <a:r>
              <a:rPr lang="fr-FR" sz="1600" b="1" dirty="0" smtClean="0"/>
              <a:t>par</a:t>
            </a:r>
            <a:r>
              <a:rPr lang="fr-FR" sz="1600" dirty="0" smtClean="0"/>
              <a:t> » (by)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used</a:t>
            </a:r>
            <a:r>
              <a:rPr lang="fr-FR" sz="1600" dirty="0" smtClean="0"/>
              <a:t> in the passive </a:t>
            </a:r>
            <a:r>
              <a:rPr lang="fr-FR" sz="1600" dirty="0" err="1" smtClean="0"/>
              <a:t>voice</a:t>
            </a:r>
            <a:r>
              <a:rPr lang="fr-FR" sz="1600" dirty="0" smtClean="0"/>
              <a:t>.</a:t>
            </a:r>
          </a:p>
          <a:p>
            <a:pPr>
              <a:buNone/>
            </a:pPr>
            <a:r>
              <a:rPr lang="fr-FR" sz="1600" dirty="0" smtClean="0"/>
              <a:t>2. </a:t>
            </a:r>
            <a:r>
              <a:rPr lang="fr-FR" sz="1600" b="1" u="sng" dirty="0" smtClean="0"/>
              <a:t>Il</a:t>
            </a:r>
            <a:r>
              <a:rPr lang="fr-FR" sz="1600" dirty="0" smtClean="0"/>
              <a:t> expliquait la leçon. (</a:t>
            </a:r>
            <a:r>
              <a:rPr lang="fr-FR" sz="1600" i="1" dirty="0" smtClean="0">
                <a:solidFill>
                  <a:srgbClr val="FFC000"/>
                </a:solidFill>
              </a:rPr>
              <a:t>Voix active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 smtClean="0"/>
              <a:t>- La leçon était expliquée par </a:t>
            </a:r>
            <a:r>
              <a:rPr lang="fr-FR" sz="1600" b="1" u="sng" dirty="0" smtClean="0"/>
              <a:t>lui</a:t>
            </a:r>
            <a:r>
              <a:rPr lang="fr-FR" sz="1600" dirty="0" smtClean="0"/>
              <a:t>. (</a:t>
            </a:r>
            <a:r>
              <a:rPr lang="fr-FR" sz="1600" i="1" dirty="0" smtClean="0">
                <a:solidFill>
                  <a:srgbClr val="002060"/>
                </a:solidFill>
              </a:rPr>
              <a:t>Voix passive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 smtClean="0"/>
              <a:t>In the </a:t>
            </a:r>
            <a:r>
              <a:rPr lang="fr-FR" sz="1600" dirty="0" err="1" smtClean="0"/>
              <a:t>above</a:t>
            </a:r>
            <a:r>
              <a:rPr lang="fr-FR" sz="1600" dirty="0" smtClean="0"/>
              <a:t> </a:t>
            </a:r>
            <a:r>
              <a:rPr lang="fr-FR" sz="1600" dirty="0" err="1" smtClean="0"/>
              <a:t>example</a:t>
            </a:r>
            <a:r>
              <a:rPr lang="fr-FR" sz="1600" dirty="0" smtClean="0"/>
              <a:t>, the </a:t>
            </a:r>
            <a:r>
              <a:rPr lang="fr-FR" sz="1600" dirty="0" err="1" smtClean="0"/>
              <a:t>subject</a:t>
            </a:r>
            <a:r>
              <a:rPr lang="fr-FR" sz="1600" dirty="0" smtClean="0"/>
              <a:t> </a:t>
            </a:r>
            <a:r>
              <a:rPr lang="fr-FR" sz="1600" dirty="0" err="1" smtClean="0"/>
              <a:t>pronoun</a:t>
            </a:r>
            <a:r>
              <a:rPr lang="fr-FR" sz="1600" dirty="0" smtClean="0"/>
              <a:t> (Il) in the active </a:t>
            </a:r>
            <a:r>
              <a:rPr lang="fr-FR" sz="1600" dirty="0" err="1" smtClean="0"/>
              <a:t>voice</a:t>
            </a:r>
            <a:r>
              <a:rPr lang="fr-FR" sz="1600" dirty="0" smtClean="0"/>
              <a:t> changes to (Lui) in the passive </a:t>
            </a:r>
            <a:r>
              <a:rPr lang="fr-FR" sz="1600" dirty="0" err="1" smtClean="0"/>
              <a:t>voice</a:t>
            </a:r>
            <a:r>
              <a:rPr lang="fr-FR" sz="1600" dirty="0" smtClean="0"/>
              <a:t>.  The </a:t>
            </a:r>
            <a:r>
              <a:rPr lang="fr-FR" sz="1600" dirty="0" err="1" smtClean="0"/>
              <a:t>preposition</a:t>
            </a:r>
            <a:r>
              <a:rPr lang="fr-FR" sz="1600" dirty="0" smtClean="0"/>
              <a:t> « </a:t>
            </a:r>
            <a:r>
              <a:rPr lang="fr-FR" sz="1600" b="1" dirty="0" smtClean="0"/>
              <a:t>par</a:t>
            </a:r>
            <a:r>
              <a:rPr lang="fr-FR" sz="1600" dirty="0" smtClean="0"/>
              <a:t> » (by)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used</a:t>
            </a:r>
            <a:r>
              <a:rPr lang="fr-FR" sz="1600" dirty="0" smtClean="0"/>
              <a:t> in the passive </a:t>
            </a:r>
            <a:r>
              <a:rPr lang="fr-FR" sz="1600" dirty="0" err="1" smtClean="0"/>
              <a:t>voice</a:t>
            </a:r>
            <a:r>
              <a:rPr lang="fr-FR" sz="1600" dirty="0" smtClean="0"/>
              <a:t>.</a:t>
            </a:r>
          </a:p>
          <a:p>
            <a:pPr>
              <a:buNone/>
            </a:pPr>
            <a:r>
              <a:rPr lang="fr-FR" sz="1600" dirty="0" smtClean="0"/>
              <a:t>3. </a:t>
            </a:r>
            <a:r>
              <a:rPr lang="fr-FR" sz="1600" b="1" u="sng" dirty="0" smtClean="0"/>
              <a:t>Ils</a:t>
            </a:r>
            <a:r>
              <a:rPr lang="fr-FR" sz="1600" dirty="0" smtClean="0"/>
              <a:t> ont écouté cette chanson. (</a:t>
            </a:r>
            <a:r>
              <a:rPr lang="fr-FR" sz="1600" i="1" dirty="0" smtClean="0">
                <a:solidFill>
                  <a:srgbClr val="FFC000"/>
                </a:solidFill>
              </a:rPr>
              <a:t>Voix active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/>
              <a:t> </a:t>
            </a:r>
            <a:r>
              <a:rPr lang="fr-FR" sz="1600" dirty="0" smtClean="0"/>
              <a:t>- Cette chanson ont été écoutée par </a:t>
            </a:r>
            <a:r>
              <a:rPr lang="fr-FR" sz="1600" b="1" u="sng" dirty="0" smtClean="0"/>
              <a:t>eux</a:t>
            </a:r>
            <a:r>
              <a:rPr lang="fr-FR" sz="1600" dirty="0" smtClean="0"/>
              <a:t>. (</a:t>
            </a:r>
            <a:r>
              <a:rPr lang="fr-FR" sz="1600" i="1" dirty="0" smtClean="0">
                <a:solidFill>
                  <a:srgbClr val="002060"/>
                </a:solidFill>
              </a:rPr>
              <a:t>Voix passive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 smtClean="0"/>
              <a:t>In the </a:t>
            </a:r>
            <a:r>
              <a:rPr lang="fr-FR" sz="1600" dirty="0" err="1" smtClean="0"/>
              <a:t>above</a:t>
            </a:r>
            <a:r>
              <a:rPr lang="fr-FR" sz="1600" dirty="0" smtClean="0"/>
              <a:t> </a:t>
            </a:r>
            <a:r>
              <a:rPr lang="fr-FR" sz="1600" dirty="0" err="1" smtClean="0"/>
              <a:t>example</a:t>
            </a:r>
            <a:r>
              <a:rPr lang="fr-FR" sz="1600" dirty="0" smtClean="0"/>
              <a:t>, the </a:t>
            </a:r>
            <a:r>
              <a:rPr lang="fr-FR" sz="1600" dirty="0" err="1" smtClean="0"/>
              <a:t>subject</a:t>
            </a:r>
            <a:r>
              <a:rPr lang="fr-FR" sz="1600" dirty="0" smtClean="0"/>
              <a:t> </a:t>
            </a:r>
            <a:r>
              <a:rPr lang="fr-FR" sz="1600" dirty="0" err="1" smtClean="0"/>
              <a:t>pronoun</a:t>
            </a:r>
            <a:r>
              <a:rPr lang="fr-FR" sz="1600" dirty="0" smtClean="0"/>
              <a:t> (Ils) in the active </a:t>
            </a:r>
            <a:r>
              <a:rPr lang="fr-FR" sz="1600" dirty="0" err="1" smtClean="0"/>
              <a:t>voice</a:t>
            </a:r>
            <a:r>
              <a:rPr lang="fr-FR" sz="1600" dirty="0" smtClean="0"/>
              <a:t> changes to (Eux) in the passive </a:t>
            </a:r>
            <a:r>
              <a:rPr lang="fr-FR" sz="1600" dirty="0" err="1" smtClean="0"/>
              <a:t>voice</a:t>
            </a:r>
            <a:r>
              <a:rPr lang="fr-FR" sz="1600" dirty="0" smtClean="0"/>
              <a:t>.  The </a:t>
            </a:r>
            <a:r>
              <a:rPr lang="fr-FR" sz="1600" dirty="0" err="1" smtClean="0"/>
              <a:t>preposition</a:t>
            </a:r>
            <a:r>
              <a:rPr lang="fr-FR" sz="1600" dirty="0" smtClean="0"/>
              <a:t> « </a:t>
            </a:r>
            <a:r>
              <a:rPr lang="fr-FR" sz="1600" b="1" dirty="0" smtClean="0"/>
              <a:t>par</a:t>
            </a:r>
            <a:r>
              <a:rPr lang="fr-FR" sz="1600" dirty="0" smtClean="0"/>
              <a:t> » (by)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used</a:t>
            </a:r>
            <a:r>
              <a:rPr lang="fr-FR" sz="1600" dirty="0" smtClean="0"/>
              <a:t> in the passive </a:t>
            </a:r>
            <a:r>
              <a:rPr lang="fr-FR" sz="1600" dirty="0" err="1" smtClean="0"/>
              <a:t>voice</a:t>
            </a:r>
            <a:r>
              <a:rPr lang="fr-FR" sz="1600" dirty="0" smtClean="0"/>
              <a:t>.</a:t>
            </a:r>
          </a:p>
          <a:p>
            <a:pPr>
              <a:buNone/>
            </a:pPr>
            <a:r>
              <a:rPr lang="fr-FR" sz="1600" dirty="0" smtClean="0"/>
              <a:t>4. </a:t>
            </a:r>
            <a:r>
              <a:rPr lang="fr-FR" sz="1600" b="1" u="sng" dirty="0" smtClean="0"/>
              <a:t>Tu</a:t>
            </a:r>
            <a:r>
              <a:rPr lang="fr-FR" sz="1600" dirty="0" smtClean="0"/>
              <a:t> vas remplir le questionnaire. (</a:t>
            </a:r>
            <a:r>
              <a:rPr lang="fr-FR" sz="1600" i="1" dirty="0" smtClean="0">
                <a:solidFill>
                  <a:srgbClr val="FFC000"/>
                </a:solidFill>
              </a:rPr>
              <a:t>Voix active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/>
              <a:t> </a:t>
            </a:r>
            <a:r>
              <a:rPr lang="fr-FR" sz="1600" dirty="0" smtClean="0"/>
              <a:t>- Le questionnaire va être rempli par </a:t>
            </a:r>
            <a:r>
              <a:rPr lang="fr-FR" sz="1600" b="1" u="sng" dirty="0" smtClean="0"/>
              <a:t>toi</a:t>
            </a:r>
            <a:r>
              <a:rPr lang="fr-FR" sz="1600" dirty="0" smtClean="0"/>
              <a:t>. (</a:t>
            </a:r>
            <a:r>
              <a:rPr lang="fr-FR" sz="1600" i="1" dirty="0" smtClean="0">
                <a:solidFill>
                  <a:srgbClr val="002060"/>
                </a:solidFill>
              </a:rPr>
              <a:t>Voix passive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 smtClean="0"/>
              <a:t>In the </a:t>
            </a:r>
            <a:r>
              <a:rPr lang="fr-FR" sz="1600" dirty="0" err="1" smtClean="0"/>
              <a:t>above</a:t>
            </a:r>
            <a:r>
              <a:rPr lang="fr-FR" sz="1600" dirty="0" smtClean="0"/>
              <a:t> </a:t>
            </a:r>
            <a:r>
              <a:rPr lang="fr-FR" sz="1600" dirty="0" err="1" smtClean="0"/>
              <a:t>example</a:t>
            </a:r>
            <a:r>
              <a:rPr lang="fr-FR" sz="1600" dirty="0" smtClean="0"/>
              <a:t>, the </a:t>
            </a:r>
            <a:r>
              <a:rPr lang="fr-FR" sz="1600" dirty="0" err="1" smtClean="0"/>
              <a:t>subject</a:t>
            </a:r>
            <a:r>
              <a:rPr lang="fr-FR" sz="1600" dirty="0" smtClean="0"/>
              <a:t> </a:t>
            </a:r>
            <a:r>
              <a:rPr lang="fr-FR" sz="1600" dirty="0" err="1" smtClean="0"/>
              <a:t>pronoun</a:t>
            </a:r>
            <a:r>
              <a:rPr lang="fr-FR" sz="1600" dirty="0" smtClean="0"/>
              <a:t> (Tu) in the active </a:t>
            </a:r>
            <a:r>
              <a:rPr lang="fr-FR" sz="1600" dirty="0" err="1" smtClean="0"/>
              <a:t>voice</a:t>
            </a:r>
            <a:r>
              <a:rPr lang="fr-FR" sz="1600" dirty="0" smtClean="0"/>
              <a:t> changes to (Toi) in the passive </a:t>
            </a:r>
            <a:r>
              <a:rPr lang="fr-FR" sz="1600" dirty="0" err="1" smtClean="0"/>
              <a:t>voice</a:t>
            </a:r>
            <a:r>
              <a:rPr lang="fr-FR" sz="1600" dirty="0" smtClean="0"/>
              <a:t>.  The </a:t>
            </a:r>
            <a:r>
              <a:rPr lang="fr-FR" sz="1600" dirty="0" err="1" smtClean="0"/>
              <a:t>preposition</a:t>
            </a:r>
            <a:r>
              <a:rPr lang="fr-FR" sz="1600" dirty="0" smtClean="0"/>
              <a:t> « </a:t>
            </a:r>
            <a:r>
              <a:rPr lang="fr-FR" sz="1600" b="1" dirty="0" smtClean="0"/>
              <a:t>par</a:t>
            </a:r>
            <a:r>
              <a:rPr lang="fr-FR" sz="1600" dirty="0" smtClean="0"/>
              <a:t> » (by)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used</a:t>
            </a:r>
            <a:r>
              <a:rPr lang="fr-FR" sz="1600" dirty="0" smtClean="0"/>
              <a:t> in the passive </a:t>
            </a:r>
            <a:r>
              <a:rPr lang="fr-FR" sz="1600" dirty="0" err="1" smtClean="0"/>
              <a:t>voice</a:t>
            </a:r>
            <a:r>
              <a:rPr lang="fr-FR" sz="1600" dirty="0" smtClean="0"/>
              <a:t>.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28604"/>
          </a:xfrm>
        </p:spPr>
        <p:txBody>
          <a:bodyPr>
            <a:normAutofit/>
          </a:bodyPr>
          <a:lstStyle/>
          <a:p>
            <a:r>
              <a:rPr lang="en-IN" sz="1600" dirty="0" smtClean="0"/>
              <a:t>DAY 4</a:t>
            </a: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Added examples for a clearer understanding of all the previous points learnt.</a:t>
            </a:r>
          </a:p>
          <a:p>
            <a:pPr>
              <a:buAutoNum type="arabicPeriod"/>
            </a:pPr>
            <a:r>
              <a:rPr lang="fr-FR" sz="1600" dirty="0" smtClean="0"/>
              <a:t>Elle a partagé le gâteau. (</a:t>
            </a:r>
            <a:r>
              <a:rPr lang="fr-FR" sz="1600" i="1" dirty="0" smtClean="0">
                <a:solidFill>
                  <a:srgbClr val="FFC000"/>
                </a:solidFill>
              </a:rPr>
              <a:t>Voix active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 smtClean="0"/>
              <a:t> - Le gâteau a été partagé par elle. (</a:t>
            </a:r>
            <a:r>
              <a:rPr lang="fr-FR" sz="1600" i="1" dirty="0" smtClean="0">
                <a:solidFill>
                  <a:srgbClr val="002060"/>
                </a:solidFill>
              </a:rPr>
              <a:t>Voix passive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 smtClean="0"/>
              <a:t>2. L’étudiant demande la question. (</a:t>
            </a:r>
            <a:r>
              <a:rPr lang="fr-FR" sz="1600" i="1" dirty="0" smtClean="0">
                <a:solidFill>
                  <a:srgbClr val="FFC000"/>
                </a:solidFill>
              </a:rPr>
              <a:t>Voix active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 smtClean="0"/>
              <a:t> - La question est demandée par l’étudiant. (</a:t>
            </a:r>
            <a:r>
              <a:rPr lang="fr-FR" sz="1600" i="1" dirty="0" smtClean="0">
                <a:solidFill>
                  <a:srgbClr val="002060"/>
                </a:solidFill>
              </a:rPr>
              <a:t>Voix passive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 smtClean="0"/>
              <a:t>3. Le garçon vient de casser la fenêtre. (</a:t>
            </a:r>
            <a:r>
              <a:rPr lang="fr-FR" sz="1600" i="1" dirty="0" smtClean="0">
                <a:solidFill>
                  <a:srgbClr val="FFC000"/>
                </a:solidFill>
              </a:rPr>
              <a:t>Voix active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 smtClean="0"/>
              <a:t> - La fenêtre vient d’ être cassée par le garçon. (</a:t>
            </a:r>
            <a:r>
              <a:rPr lang="fr-FR" sz="1600" i="1" dirty="0" smtClean="0">
                <a:solidFill>
                  <a:srgbClr val="002060"/>
                </a:solidFill>
              </a:rPr>
              <a:t>Voix passive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 smtClean="0"/>
              <a:t>4. Elles rangeront les vêtements. (</a:t>
            </a:r>
            <a:r>
              <a:rPr lang="fr-FR" sz="1600" i="1" dirty="0" smtClean="0">
                <a:solidFill>
                  <a:srgbClr val="FFC000"/>
                </a:solidFill>
              </a:rPr>
              <a:t>Voix active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 smtClean="0"/>
              <a:t> - Les vêtements seront rangés par elles. (</a:t>
            </a:r>
            <a:r>
              <a:rPr lang="fr-FR" sz="1600" i="1" dirty="0" smtClean="0">
                <a:solidFill>
                  <a:srgbClr val="002060"/>
                </a:solidFill>
              </a:rPr>
              <a:t>Voix passive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 smtClean="0"/>
              <a:t>5. Il va raconter l’histoire. (</a:t>
            </a:r>
            <a:r>
              <a:rPr lang="fr-FR" sz="1600" i="1" dirty="0" smtClean="0">
                <a:solidFill>
                  <a:srgbClr val="FFC000"/>
                </a:solidFill>
              </a:rPr>
              <a:t>Voix active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 smtClean="0"/>
              <a:t> - L’histoire va être racontée par lui. (</a:t>
            </a:r>
            <a:r>
              <a:rPr lang="fr-FR" sz="1600" i="1" dirty="0" smtClean="0">
                <a:solidFill>
                  <a:srgbClr val="002060"/>
                </a:solidFill>
              </a:rPr>
              <a:t>Voix passive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 smtClean="0"/>
              <a:t>6. J’aime les pommes. (</a:t>
            </a:r>
            <a:r>
              <a:rPr lang="fr-FR" sz="1600" i="1" dirty="0" smtClean="0">
                <a:solidFill>
                  <a:srgbClr val="FFC000"/>
                </a:solidFill>
              </a:rPr>
              <a:t>Voix active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 smtClean="0"/>
              <a:t> - Les pommes sont aimées par moi. (</a:t>
            </a:r>
            <a:r>
              <a:rPr lang="fr-FR" sz="1600" i="1" dirty="0" smtClean="0">
                <a:solidFill>
                  <a:srgbClr val="002060"/>
                </a:solidFill>
              </a:rPr>
              <a:t>Voix passive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 smtClean="0"/>
              <a:t>7. Tu portais la chemise rouge. (</a:t>
            </a:r>
            <a:r>
              <a:rPr lang="fr-FR" sz="1600" i="1" dirty="0" smtClean="0">
                <a:solidFill>
                  <a:srgbClr val="FFC000"/>
                </a:solidFill>
              </a:rPr>
              <a:t>Voix active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 smtClean="0"/>
              <a:t> - La chemise rouge était portée par toi. (</a:t>
            </a:r>
            <a:r>
              <a:rPr lang="fr-FR" sz="1600" i="1" dirty="0" smtClean="0">
                <a:solidFill>
                  <a:srgbClr val="002060"/>
                </a:solidFill>
              </a:rPr>
              <a:t>Voix passive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 smtClean="0"/>
              <a:t>8. Ils ont remplacé les livres. (</a:t>
            </a:r>
            <a:r>
              <a:rPr lang="fr-FR" sz="1600" i="1" dirty="0" smtClean="0">
                <a:solidFill>
                  <a:srgbClr val="FFC000"/>
                </a:solidFill>
              </a:rPr>
              <a:t>Voix active</a:t>
            </a:r>
            <a:r>
              <a:rPr lang="fr-FR" sz="1600" dirty="0" smtClean="0"/>
              <a:t>)</a:t>
            </a:r>
          </a:p>
          <a:p>
            <a:pPr>
              <a:buNone/>
            </a:pPr>
            <a:r>
              <a:rPr lang="fr-FR" sz="1600" dirty="0" smtClean="0"/>
              <a:t> - Les livres ont été remplacés par eux. (</a:t>
            </a:r>
            <a:r>
              <a:rPr lang="fr-FR" sz="1600" i="1" dirty="0" smtClean="0">
                <a:solidFill>
                  <a:srgbClr val="002060"/>
                </a:solidFill>
              </a:rPr>
              <a:t>Voix passive</a:t>
            </a:r>
            <a:r>
              <a:rPr lang="fr-FR" sz="1600" dirty="0" smtClean="0"/>
              <a:t>)</a:t>
            </a:r>
          </a:p>
          <a:p>
            <a:pPr>
              <a:buNone/>
            </a:pPr>
            <a:endParaRPr lang="fr-FR" sz="1600" dirty="0"/>
          </a:p>
          <a:p>
            <a:pPr>
              <a:buNone/>
            </a:pPr>
            <a:r>
              <a:rPr lang="fr-FR" sz="1600" dirty="0" smtClean="0"/>
              <a:t>The </a:t>
            </a:r>
            <a:r>
              <a:rPr lang="fr-FR" sz="1600" dirty="0" err="1" smtClean="0"/>
              <a:t>above</a:t>
            </a:r>
            <a:r>
              <a:rPr lang="fr-FR" sz="1600" dirty="0" smtClean="0"/>
              <a:t> </a:t>
            </a:r>
            <a:r>
              <a:rPr lang="fr-FR" sz="1600" dirty="0" err="1" smtClean="0"/>
              <a:t>examples</a:t>
            </a:r>
            <a:r>
              <a:rPr lang="fr-FR" sz="1600" dirty="0" smtClean="0"/>
              <a:t> show all the </a:t>
            </a:r>
            <a:r>
              <a:rPr lang="fr-FR" sz="1600" dirty="0" err="1" smtClean="0"/>
              <a:t>diifferent</a:t>
            </a:r>
            <a:r>
              <a:rPr lang="fr-FR" sz="1600" dirty="0" smtClean="0"/>
              <a:t> changes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take</a:t>
            </a:r>
            <a:r>
              <a:rPr lang="fr-FR" sz="1600" dirty="0" smtClean="0"/>
              <a:t> place </a:t>
            </a:r>
            <a:r>
              <a:rPr lang="fr-FR" sz="1600" dirty="0" err="1" smtClean="0"/>
              <a:t>when</a:t>
            </a:r>
            <a:r>
              <a:rPr lang="fr-FR" sz="1600" dirty="0" smtClean="0"/>
              <a:t> </a:t>
            </a:r>
            <a:r>
              <a:rPr lang="fr-FR" sz="1600" dirty="0" err="1" smtClean="0"/>
              <a:t>changing</a:t>
            </a:r>
            <a:r>
              <a:rPr lang="fr-FR" sz="1600" dirty="0" smtClean="0"/>
              <a:t> a sentence </a:t>
            </a:r>
            <a:r>
              <a:rPr lang="fr-FR" sz="1600" dirty="0" err="1" smtClean="0"/>
              <a:t>from</a:t>
            </a:r>
            <a:r>
              <a:rPr lang="fr-FR" sz="1600" dirty="0" smtClean="0"/>
              <a:t> the active </a:t>
            </a:r>
            <a:r>
              <a:rPr lang="fr-FR" sz="1600" dirty="0" err="1" smtClean="0"/>
              <a:t>voice</a:t>
            </a:r>
            <a:r>
              <a:rPr lang="fr-FR" sz="1600" dirty="0" smtClean="0"/>
              <a:t> to the passive </a:t>
            </a:r>
            <a:r>
              <a:rPr lang="fr-FR" sz="1600" dirty="0" err="1" smtClean="0"/>
              <a:t>voice</a:t>
            </a:r>
            <a:r>
              <a:rPr lang="fr-FR" sz="1600" dirty="0" smtClean="0"/>
              <a:t>.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28604"/>
          </a:xfrm>
        </p:spPr>
        <p:txBody>
          <a:bodyPr/>
          <a:lstStyle/>
          <a:p>
            <a:r>
              <a:rPr lang="en-IN" sz="1600" dirty="0" smtClean="0">
                <a:solidFill>
                  <a:srgbClr val="00B050"/>
                </a:solidFill>
              </a:rPr>
              <a:t>DAY5</a:t>
            </a:r>
            <a:endParaRPr lang="en-IN" sz="1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215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i="1" dirty="0" smtClean="0">
                <a:solidFill>
                  <a:srgbClr val="00B050"/>
                </a:solidFill>
              </a:rPr>
              <a:t>Exercise</a:t>
            </a:r>
            <a:r>
              <a:rPr lang="en-IN" sz="1600" dirty="0" smtClean="0"/>
              <a:t>:</a:t>
            </a:r>
            <a:r>
              <a:rPr lang="fr-FR" sz="1600" dirty="0" smtClean="0"/>
              <a:t> </a:t>
            </a:r>
            <a:r>
              <a:rPr lang="fr-FR" sz="1600" dirty="0" smtClean="0">
                <a:solidFill>
                  <a:srgbClr val="FF0000"/>
                </a:solidFill>
              </a:rPr>
              <a:t>Mettez les phrases suivantes à la voix passive. </a:t>
            </a:r>
          </a:p>
          <a:p>
            <a:pPr>
              <a:buNone/>
            </a:pPr>
            <a:endParaRPr lang="fr-FR" sz="1600" dirty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fr-FR" sz="1600" dirty="0" smtClean="0"/>
              <a:t>M. Michel a </a:t>
            </a:r>
            <a:r>
              <a:rPr lang="fr-FR" sz="1600" smtClean="0"/>
              <a:t>fait la </a:t>
            </a:r>
            <a:r>
              <a:rPr lang="fr-FR" sz="1600" dirty="0" smtClean="0"/>
              <a:t>décision.</a:t>
            </a:r>
          </a:p>
          <a:p>
            <a:pPr>
              <a:buAutoNum type="arabicPeriod"/>
            </a:pPr>
            <a:r>
              <a:rPr lang="fr-FR" sz="1600" dirty="0" smtClean="0"/>
              <a:t>Le marchand vend des légumes.</a:t>
            </a:r>
          </a:p>
          <a:p>
            <a:pPr>
              <a:buAutoNum type="arabicPeriod"/>
            </a:pPr>
            <a:r>
              <a:rPr lang="fr-FR" sz="1600" dirty="0" smtClean="0"/>
              <a:t>Il va distribuer les paquets.</a:t>
            </a:r>
          </a:p>
          <a:p>
            <a:pPr>
              <a:buAutoNum type="arabicPeriod"/>
            </a:pPr>
            <a:r>
              <a:rPr lang="fr-FR" sz="1600" dirty="0" smtClean="0"/>
              <a:t>Tu viens de trouver le chapeau.</a:t>
            </a:r>
          </a:p>
          <a:p>
            <a:pPr>
              <a:buAutoNum type="arabicPeriod"/>
            </a:pPr>
            <a:r>
              <a:rPr lang="fr-FR" sz="1600" dirty="0" smtClean="0"/>
              <a:t>Je choisirai les bons romans.</a:t>
            </a:r>
          </a:p>
          <a:p>
            <a:pPr>
              <a:buAutoNum type="arabicPeriod"/>
            </a:pPr>
            <a:r>
              <a:rPr lang="fr-FR" sz="1600" dirty="0" smtClean="0"/>
              <a:t>Ils préparaient les bons repas.  </a:t>
            </a:r>
          </a:p>
          <a:p>
            <a:pPr>
              <a:buAutoNum type="arabicPeriod"/>
            </a:pPr>
            <a:r>
              <a:rPr lang="fr-FR" sz="1600" dirty="0" smtClean="0"/>
              <a:t>Les élèves ont appris la grammaire.</a:t>
            </a:r>
          </a:p>
          <a:p>
            <a:pPr>
              <a:buAutoNum type="arabicPeriod"/>
            </a:pPr>
            <a:r>
              <a:rPr lang="fr-FR" sz="1600" dirty="0" smtClean="0"/>
              <a:t>Les voyageurs prendront le train.    </a:t>
            </a:r>
          </a:p>
          <a:p>
            <a:pPr>
              <a:buAutoNum type="arabicPeriod"/>
            </a:pPr>
            <a:r>
              <a:rPr lang="fr-FR" sz="1600" dirty="0" smtClean="0"/>
              <a:t>L’infirmière soigne les malades.</a:t>
            </a:r>
          </a:p>
          <a:p>
            <a:pPr>
              <a:buAutoNum type="arabicPeriod"/>
            </a:pPr>
            <a:r>
              <a:rPr lang="fr-FR" sz="1600" dirty="0" smtClean="0"/>
              <a:t>L’homme a fermé les portes.</a:t>
            </a:r>
          </a:p>
          <a:p>
            <a:pPr>
              <a:buAutoNum type="arabicPeriod"/>
            </a:pPr>
            <a:endParaRPr lang="fr-FR" sz="1600" dirty="0" smtClean="0"/>
          </a:p>
          <a:p>
            <a:pPr>
              <a:buNone/>
            </a:pPr>
            <a:endParaRPr lang="fr-FR" sz="1600" dirty="0"/>
          </a:p>
          <a:p>
            <a:pPr>
              <a:buNone/>
            </a:pPr>
            <a:r>
              <a:rPr lang="fr-FR" sz="2400" b="1" i="1" dirty="0" err="1" smtClean="0"/>
              <a:t>Write</a:t>
            </a:r>
            <a:r>
              <a:rPr lang="fr-FR" sz="2400" b="1" i="1" dirty="0" smtClean="0"/>
              <a:t> down all the notes in </a:t>
            </a:r>
            <a:r>
              <a:rPr lang="fr-FR" sz="2400" b="1" i="1" dirty="0" err="1" smtClean="0"/>
              <a:t>your</a:t>
            </a:r>
            <a:r>
              <a:rPr lang="fr-FR" sz="2400" b="1" i="1" dirty="0" smtClean="0"/>
              <a:t> </a:t>
            </a:r>
            <a:r>
              <a:rPr lang="fr-FR" sz="2400" b="1" i="1" dirty="0" err="1" smtClean="0"/>
              <a:t>grammar</a:t>
            </a:r>
            <a:r>
              <a:rPr lang="fr-FR" sz="2400" b="1" i="1" dirty="0" smtClean="0"/>
              <a:t> note books and </a:t>
            </a:r>
            <a:r>
              <a:rPr lang="fr-FR" sz="2400" b="1" i="1" dirty="0" err="1" smtClean="0"/>
              <a:t>solve</a:t>
            </a:r>
            <a:r>
              <a:rPr lang="fr-FR" sz="2400" b="1" i="1" dirty="0" smtClean="0"/>
              <a:t> the </a:t>
            </a:r>
            <a:r>
              <a:rPr lang="fr-FR" sz="2400" b="1" i="1" dirty="0" err="1" smtClean="0"/>
              <a:t>above</a:t>
            </a:r>
            <a:r>
              <a:rPr lang="fr-FR" sz="2400" b="1" i="1" dirty="0" smtClean="0"/>
              <a:t> </a:t>
            </a:r>
            <a:r>
              <a:rPr lang="fr-FR" sz="2400" b="1" i="1" dirty="0" err="1" smtClean="0"/>
              <a:t>exercise</a:t>
            </a:r>
            <a:r>
              <a:rPr lang="fr-FR" sz="2400" b="1" i="1" dirty="0" smtClean="0"/>
              <a:t> in the </a:t>
            </a:r>
            <a:r>
              <a:rPr lang="fr-FR" sz="2400" b="1" i="1" dirty="0" err="1" smtClean="0"/>
              <a:t>same</a:t>
            </a:r>
            <a:r>
              <a:rPr lang="fr-FR" sz="2400" b="1" i="1" dirty="0" smtClean="0"/>
              <a:t> </a:t>
            </a:r>
            <a:r>
              <a:rPr lang="fr-FR" sz="2400" b="1" i="1" dirty="0" err="1" smtClean="0"/>
              <a:t>grammar</a:t>
            </a:r>
            <a:r>
              <a:rPr lang="fr-FR" sz="2400" b="1" i="1" dirty="0" smtClean="0"/>
              <a:t> note book.</a:t>
            </a:r>
            <a:endParaRPr lang="fr-FR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1255</Words>
  <Application>Microsoft Office PowerPoint</Application>
  <PresentationFormat>On-screen Show (4:3)</PresentationFormat>
  <Paragraphs>85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ACTIVE/PASSIVE VOICE (DAY 1) </vt:lpstr>
      <vt:lpstr>Slide 2</vt:lpstr>
      <vt:lpstr>DAY 2</vt:lpstr>
      <vt:lpstr>Slide 4</vt:lpstr>
      <vt:lpstr>DAY 3</vt:lpstr>
      <vt:lpstr>DAY 4</vt:lpstr>
      <vt:lpstr>DAY5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ACTIVE/PASSIVE VOICE</dc:title>
  <dc:creator>User</dc:creator>
  <cp:lastModifiedBy>User</cp:lastModifiedBy>
  <cp:revision>133</cp:revision>
  <dcterms:created xsi:type="dcterms:W3CDTF">2020-03-22T05:00:40Z</dcterms:created>
  <dcterms:modified xsi:type="dcterms:W3CDTF">2020-03-24T14:14:44Z</dcterms:modified>
</cp:coreProperties>
</file>