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6" r:id="rId2"/>
    <p:sldId id="257" r:id="rId3"/>
    <p:sldId id="258" r:id="rId4"/>
    <p:sldId id="259" r:id="rId5"/>
    <p:sldId id="261" r:id="rId6"/>
    <p:sldId id="262" r:id="rId7"/>
    <p:sldId id="265" r:id="rId8"/>
    <p:sldId id="266" r:id="rId9"/>
    <p:sldId id="267" r:id="rId10"/>
    <p:sldId id="271" r:id="rId11"/>
    <p:sldId id="272" r:id="rId12"/>
    <p:sldId id="268" r:id="rId13"/>
    <p:sldId id="269" r:id="rId14"/>
    <p:sldId id="270" r:id="rId15"/>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38" autoAdjust="0"/>
    <p:restoredTop sz="94660"/>
  </p:normalViewPr>
  <p:slideViewPr>
    <p:cSldViewPr>
      <p:cViewPr varScale="1">
        <p:scale>
          <a:sx n="64" d="100"/>
          <a:sy n="64" d="100"/>
        </p:scale>
        <p:origin x="1140" y="48"/>
      </p:cViewPr>
      <p:guideLst>
        <p:guide orient="horz" pos="2160"/>
        <p:guide pos="3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20133" y="1"/>
            <a:ext cx="4093104"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884646" y="914401"/>
            <a:ext cx="7526054"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3167925" y="4402667"/>
            <a:ext cx="6242777"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36255" y="6117337"/>
            <a:ext cx="928929" cy="365125"/>
          </a:xfrm>
        </p:spPr>
        <p:txBody>
          <a:bodyPr/>
          <a:lstStyle/>
          <a:p>
            <a:fld id="{FBA607F7-034C-473B-977E-ED415F16841D}" type="datetimeFigureOut">
              <a:rPr lang="en-US" smtClean="0"/>
              <a:t>4/8/2022</a:t>
            </a:fld>
            <a:endParaRPr lang="en-US"/>
          </a:p>
        </p:txBody>
      </p:sp>
      <p:sp>
        <p:nvSpPr>
          <p:cNvPr id="5" name="Footer Placeholder 4"/>
          <p:cNvSpPr>
            <a:spLocks noGrp="1"/>
          </p:cNvSpPr>
          <p:nvPr>
            <p:ph type="ftr" sz="quarter" idx="11"/>
          </p:nvPr>
        </p:nvSpPr>
        <p:spPr>
          <a:xfrm>
            <a:off x="3925711" y="6117337"/>
            <a:ext cx="3910225" cy="365125"/>
          </a:xfrm>
        </p:spPr>
        <p:txBody>
          <a:bodyPr/>
          <a:lstStyle/>
          <a:p>
            <a:endParaRPr lang="en-US"/>
          </a:p>
        </p:txBody>
      </p:sp>
      <p:sp>
        <p:nvSpPr>
          <p:cNvPr id="6" name="Slide Number Placeholder 5"/>
          <p:cNvSpPr>
            <a:spLocks noGrp="1"/>
          </p:cNvSpPr>
          <p:nvPr>
            <p:ph type="sldNum" sz="quarter" idx="12"/>
          </p:nvPr>
        </p:nvSpPr>
        <p:spPr>
          <a:xfrm>
            <a:off x="8964930" y="6117337"/>
            <a:ext cx="445770" cy="365125"/>
          </a:xfrm>
        </p:spPr>
        <p:txBody>
          <a:bodyPr/>
          <a:lstStyle/>
          <a:p>
            <a:fld id="{ADB457C1-FC88-4263-9ECE-7C5E68221EB6}" type="slidenum">
              <a:rPr lang="en-US" smtClean="0"/>
              <a:t>‹#›</a:t>
            </a:fld>
            <a:endParaRPr lang="en-US"/>
          </a:p>
        </p:txBody>
      </p:sp>
      <p:sp>
        <p:nvSpPr>
          <p:cNvPr id="23" name="Freeform 12"/>
          <p:cNvSpPr/>
          <p:nvPr/>
        </p:nvSpPr>
        <p:spPr bwMode="auto">
          <a:xfrm>
            <a:off x="220133" y="3771900"/>
            <a:ext cx="392113"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607088" y="3867150"/>
            <a:ext cx="67072"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453714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06317" y="4732865"/>
            <a:ext cx="814232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39140" y="932112"/>
            <a:ext cx="6685320"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06317" y="5299603"/>
            <a:ext cx="8142324"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A607F7-034C-473B-977E-ED415F16841D}" type="datetimeFigureOut">
              <a:rPr lang="en-US" smtClean="0"/>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B457C1-FC88-4263-9ECE-7C5E68221EB6}" type="slidenum">
              <a:rPr lang="en-US" smtClean="0"/>
              <a:t>‹#›</a:t>
            </a:fld>
            <a:endParaRPr lang="en-US"/>
          </a:p>
        </p:txBody>
      </p:sp>
    </p:spTree>
    <p:extLst>
      <p:ext uri="{BB962C8B-B14F-4D97-AF65-F5344CB8AC3E}">
        <p14:creationId xmlns:p14="http://schemas.microsoft.com/office/powerpoint/2010/main" val="2123941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206318" y="685800"/>
            <a:ext cx="8142324"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06318" y="4343400"/>
            <a:ext cx="8142325"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A607F7-034C-473B-977E-ED415F16841D}" type="datetimeFigureOut">
              <a:rPr lang="en-US" smtClean="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457C1-FC88-4263-9ECE-7C5E68221EB6}" type="slidenum">
              <a:rPr lang="en-US" smtClean="0"/>
              <a:t>‹#›</a:t>
            </a:fld>
            <a:endParaRPr lang="en-US"/>
          </a:p>
        </p:txBody>
      </p:sp>
    </p:spTree>
    <p:extLst>
      <p:ext uri="{BB962C8B-B14F-4D97-AF65-F5344CB8AC3E}">
        <p14:creationId xmlns:p14="http://schemas.microsoft.com/office/powerpoint/2010/main" val="3380513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050207" y="863023"/>
            <a:ext cx="49542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853214" y="2819399"/>
            <a:ext cx="49542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545637" y="685801"/>
            <a:ext cx="7555291"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731421" y="3428999"/>
            <a:ext cx="7183722"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06317" y="4343400"/>
            <a:ext cx="8142324"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A607F7-034C-473B-977E-ED415F16841D}" type="datetimeFigureOut">
              <a:rPr lang="en-US" smtClean="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457C1-FC88-4263-9ECE-7C5E68221EB6}" type="slidenum">
              <a:rPr lang="en-US" smtClean="0"/>
              <a:t>‹#›</a:t>
            </a:fld>
            <a:endParaRPr lang="en-US"/>
          </a:p>
        </p:txBody>
      </p:sp>
    </p:spTree>
    <p:extLst>
      <p:ext uri="{BB962C8B-B14F-4D97-AF65-F5344CB8AC3E}">
        <p14:creationId xmlns:p14="http://schemas.microsoft.com/office/powerpoint/2010/main" val="2203332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06320" y="3308581"/>
            <a:ext cx="8142321"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06317" y="4777381"/>
            <a:ext cx="8142323"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A607F7-034C-473B-977E-ED415F16841D}" type="datetimeFigureOut">
              <a:rPr lang="en-US" smtClean="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457C1-FC88-4263-9ECE-7C5E68221EB6}" type="slidenum">
              <a:rPr lang="en-US" smtClean="0"/>
              <a:t>‹#›</a:t>
            </a:fld>
            <a:endParaRPr lang="en-US"/>
          </a:p>
        </p:txBody>
      </p:sp>
    </p:spTree>
    <p:extLst>
      <p:ext uri="{BB962C8B-B14F-4D97-AF65-F5344CB8AC3E}">
        <p14:creationId xmlns:p14="http://schemas.microsoft.com/office/powerpoint/2010/main" val="2849372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050207" y="863023"/>
            <a:ext cx="49542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853214" y="2819399"/>
            <a:ext cx="49542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545637" y="685801"/>
            <a:ext cx="7555291"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06319" y="3886200"/>
            <a:ext cx="8142323"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206317" y="4775200"/>
            <a:ext cx="8142323"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A607F7-034C-473B-977E-ED415F16841D}" type="datetimeFigureOut">
              <a:rPr lang="en-US" smtClean="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457C1-FC88-4263-9ECE-7C5E68221EB6}" type="slidenum">
              <a:rPr lang="en-US" smtClean="0"/>
              <a:t>‹#›</a:t>
            </a:fld>
            <a:endParaRPr lang="en-US"/>
          </a:p>
        </p:txBody>
      </p:sp>
    </p:spTree>
    <p:extLst>
      <p:ext uri="{BB962C8B-B14F-4D97-AF65-F5344CB8AC3E}">
        <p14:creationId xmlns:p14="http://schemas.microsoft.com/office/powerpoint/2010/main" val="1972226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06319" y="685802"/>
            <a:ext cx="8142324"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206318" y="3505200"/>
            <a:ext cx="8142325"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206318" y="4343400"/>
            <a:ext cx="8142325"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A607F7-034C-473B-977E-ED415F16841D}" type="datetimeFigureOut">
              <a:rPr lang="en-US" smtClean="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457C1-FC88-4263-9ECE-7C5E68221EB6}" type="slidenum">
              <a:rPr lang="en-US" smtClean="0"/>
              <a:t>‹#›</a:t>
            </a:fld>
            <a:endParaRPr lang="en-US"/>
          </a:p>
        </p:txBody>
      </p:sp>
    </p:spTree>
    <p:extLst>
      <p:ext uri="{BB962C8B-B14F-4D97-AF65-F5344CB8AC3E}">
        <p14:creationId xmlns:p14="http://schemas.microsoft.com/office/powerpoint/2010/main" val="2659036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A607F7-034C-473B-977E-ED415F16841D}" type="datetimeFigureOut">
              <a:rPr lang="en-US" smtClean="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457C1-FC88-4263-9ECE-7C5E68221EB6}" type="slidenum">
              <a:rPr lang="en-US" smtClean="0"/>
              <a:t>‹#›</a:t>
            </a:fld>
            <a:endParaRPr lang="en-US"/>
          </a:p>
        </p:txBody>
      </p:sp>
    </p:spTree>
    <p:extLst>
      <p:ext uri="{BB962C8B-B14F-4D97-AF65-F5344CB8AC3E}">
        <p14:creationId xmlns:p14="http://schemas.microsoft.com/office/powerpoint/2010/main" val="3192184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09843" y="685800"/>
            <a:ext cx="1438800"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06318" y="685800"/>
            <a:ext cx="6517737"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A607F7-034C-473B-977E-ED415F16841D}" type="datetimeFigureOut">
              <a:rPr lang="en-US" smtClean="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457C1-FC88-4263-9ECE-7C5E68221EB6}" type="slidenum">
              <a:rPr lang="en-US" smtClean="0"/>
              <a:t>‹#›</a:t>
            </a:fld>
            <a:endParaRPr lang="en-US"/>
          </a:p>
        </p:txBody>
      </p:sp>
    </p:spTree>
    <p:extLst>
      <p:ext uri="{BB962C8B-B14F-4D97-AF65-F5344CB8AC3E}">
        <p14:creationId xmlns:p14="http://schemas.microsoft.com/office/powerpoint/2010/main" val="3417860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3978" y="457201"/>
            <a:ext cx="8346723"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1063978" y="2667000"/>
            <a:ext cx="8346723"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56357" y="6108174"/>
            <a:ext cx="928929" cy="365125"/>
          </a:xfrm>
        </p:spPr>
        <p:txBody>
          <a:bodyPr/>
          <a:lstStyle/>
          <a:p>
            <a:fld id="{FBA607F7-034C-473B-977E-ED415F16841D}" type="datetimeFigureOut">
              <a:rPr lang="en-US" smtClean="0"/>
              <a:t>4/8/2022</a:t>
            </a:fld>
            <a:endParaRPr lang="en-US"/>
          </a:p>
        </p:txBody>
      </p:sp>
      <p:sp>
        <p:nvSpPr>
          <p:cNvPr id="5" name="Footer Placeholder 4"/>
          <p:cNvSpPr>
            <a:spLocks noGrp="1"/>
          </p:cNvSpPr>
          <p:nvPr>
            <p:ph type="ftr" sz="quarter" idx="11"/>
          </p:nvPr>
        </p:nvSpPr>
        <p:spPr>
          <a:xfrm>
            <a:off x="2137035" y="6108174"/>
            <a:ext cx="5757393" cy="365125"/>
          </a:xfrm>
        </p:spPr>
        <p:txBody>
          <a:bodyPr/>
          <a:lstStyle/>
          <a:p>
            <a:endParaRPr lang="en-US"/>
          </a:p>
        </p:txBody>
      </p:sp>
      <p:sp>
        <p:nvSpPr>
          <p:cNvPr id="6" name="Slide Number Placeholder 5"/>
          <p:cNvSpPr>
            <a:spLocks noGrp="1"/>
          </p:cNvSpPr>
          <p:nvPr>
            <p:ph type="sldNum" sz="quarter" idx="12"/>
          </p:nvPr>
        </p:nvSpPr>
        <p:spPr>
          <a:xfrm>
            <a:off x="8947215" y="6108174"/>
            <a:ext cx="463486" cy="365125"/>
          </a:xfrm>
        </p:spPr>
        <p:txBody>
          <a:bodyPr/>
          <a:lstStyle/>
          <a:p>
            <a:fld id="{ADB457C1-FC88-4263-9ECE-7C5E68221EB6}" type="slidenum">
              <a:rPr lang="en-US" smtClean="0"/>
              <a:t>‹#›</a:t>
            </a:fld>
            <a:endParaRPr lang="en-US"/>
          </a:p>
        </p:txBody>
      </p:sp>
    </p:spTree>
    <p:extLst>
      <p:ext uri="{BB962C8B-B14F-4D97-AF65-F5344CB8AC3E}">
        <p14:creationId xmlns:p14="http://schemas.microsoft.com/office/powerpoint/2010/main" val="1280547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52579" y="2666999"/>
            <a:ext cx="7258122"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152581" y="5027070"/>
            <a:ext cx="7258119"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A607F7-034C-473B-977E-ED415F16841D}" type="datetimeFigureOut">
              <a:rPr lang="en-US" smtClean="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962761" y="6116071"/>
            <a:ext cx="447940" cy="365125"/>
          </a:xfrm>
        </p:spPr>
        <p:txBody>
          <a:bodyPr/>
          <a:lstStyle/>
          <a:p>
            <a:fld id="{ADB457C1-FC88-4263-9ECE-7C5E68221EB6}" type="slidenum">
              <a:rPr lang="en-US" smtClean="0"/>
              <a:t>‹#›</a:t>
            </a:fld>
            <a:endParaRPr lang="en-US"/>
          </a:p>
        </p:txBody>
      </p:sp>
    </p:spTree>
    <p:extLst>
      <p:ext uri="{BB962C8B-B14F-4D97-AF65-F5344CB8AC3E}">
        <p14:creationId xmlns:p14="http://schemas.microsoft.com/office/powerpoint/2010/main" val="919552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63978" y="685802"/>
            <a:ext cx="834672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63977" y="2667000"/>
            <a:ext cx="4051554"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59146" y="2667000"/>
            <a:ext cx="4051554"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A607F7-034C-473B-977E-ED415F16841D}" type="datetimeFigureOut">
              <a:rPr lang="en-US" smtClean="0"/>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B457C1-FC88-4263-9ECE-7C5E68221EB6}" type="slidenum">
              <a:rPr lang="en-US" smtClean="0"/>
              <a:t>‹#›</a:t>
            </a:fld>
            <a:endParaRPr lang="en-US"/>
          </a:p>
        </p:txBody>
      </p:sp>
    </p:spTree>
    <p:extLst>
      <p:ext uri="{BB962C8B-B14F-4D97-AF65-F5344CB8AC3E}">
        <p14:creationId xmlns:p14="http://schemas.microsoft.com/office/powerpoint/2010/main" val="3433474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40272" y="2658533"/>
            <a:ext cx="3744315"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6316" y="3335337"/>
            <a:ext cx="3978269"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591852" y="2667000"/>
            <a:ext cx="3756790"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70371" y="3335337"/>
            <a:ext cx="3978269"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A607F7-034C-473B-977E-ED415F16841D}" type="datetimeFigureOut">
              <a:rPr lang="en-US" smtClean="0"/>
              <a:t>4/8/2022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B457C1-FC88-4263-9ECE-7C5E68221EB6}" type="slidenum">
              <a:rPr lang="en-US" smtClean="0"/>
              <a:t>‹#›</a:t>
            </a:fld>
            <a:endParaRPr lang="en-US"/>
          </a:p>
        </p:txBody>
      </p:sp>
    </p:spTree>
    <p:extLst>
      <p:ext uri="{BB962C8B-B14F-4D97-AF65-F5344CB8AC3E}">
        <p14:creationId xmlns:p14="http://schemas.microsoft.com/office/powerpoint/2010/main" val="1944453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A607F7-034C-473B-977E-ED415F16841D}" type="datetimeFigureOut">
              <a:rPr lang="en-US" smtClean="0"/>
              <a:t>4/8/2022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B457C1-FC88-4263-9ECE-7C5E68221EB6}" type="slidenum">
              <a:rPr lang="en-US" smtClean="0"/>
              <a:t>‹#›</a:t>
            </a:fld>
            <a:endParaRPr lang="en-US"/>
          </a:p>
        </p:txBody>
      </p:sp>
    </p:spTree>
    <p:extLst>
      <p:ext uri="{BB962C8B-B14F-4D97-AF65-F5344CB8AC3E}">
        <p14:creationId xmlns:p14="http://schemas.microsoft.com/office/powerpoint/2010/main" val="3172014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A607F7-034C-473B-977E-ED415F16841D}" type="datetimeFigureOut">
              <a:rPr lang="en-US" smtClean="0"/>
              <a:t>4/8/2022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B457C1-FC88-4263-9ECE-7C5E68221EB6}" type="slidenum">
              <a:rPr lang="en-US" smtClean="0"/>
              <a:t>‹#›</a:t>
            </a:fld>
            <a:endParaRPr lang="en-US"/>
          </a:p>
        </p:txBody>
      </p:sp>
    </p:spTree>
    <p:extLst>
      <p:ext uri="{BB962C8B-B14F-4D97-AF65-F5344CB8AC3E}">
        <p14:creationId xmlns:p14="http://schemas.microsoft.com/office/powerpoint/2010/main" val="998247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06318" y="1600200"/>
            <a:ext cx="2884412"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276516" y="685801"/>
            <a:ext cx="5072126"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06318" y="2971800"/>
            <a:ext cx="2884412"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A607F7-034C-473B-977E-ED415F16841D}" type="datetimeFigureOut">
              <a:rPr lang="en-US" smtClean="0"/>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B457C1-FC88-4263-9ECE-7C5E68221EB6}" type="slidenum">
              <a:rPr lang="en-US" smtClean="0"/>
              <a:t>‹#›</a:t>
            </a:fld>
            <a:endParaRPr lang="en-US"/>
          </a:p>
        </p:txBody>
      </p:sp>
    </p:spTree>
    <p:extLst>
      <p:ext uri="{BB962C8B-B14F-4D97-AF65-F5344CB8AC3E}">
        <p14:creationId xmlns:p14="http://schemas.microsoft.com/office/powerpoint/2010/main" val="1988658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05027" y="1752599"/>
            <a:ext cx="4409902"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6172287" y="914400"/>
            <a:ext cx="2666485"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05027" y="3124199"/>
            <a:ext cx="4409902"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A607F7-034C-473B-977E-ED415F16841D}" type="datetimeFigureOut">
              <a:rPr lang="en-US" smtClean="0"/>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B457C1-FC88-4263-9ECE-7C5E68221EB6}" type="slidenum">
              <a:rPr lang="en-US" smtClean="0"/>
              <a:t>‹#›</a:t>
            </a:fld>
            <a:endParaRPr lang="en-US"/>
          </a:p>
        </p:txBody>
      </p:sp>
    </p:spTree>
    <p:extLst>
      <p:ext uri="{BB962C8B-B14F-4D97-AF65-F5344CB8AC3E}">
        <p14:creationId xmlns:p14="http://schemas.microsoft.com/office/powerpoint/2010/main" val="3083577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1"/>
            <a:ext cx="2309681"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063978" y="457201"/>
            <a:ext cx="8346723"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3978" y="2667001"/>
            <a:ext cx="8346722"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71903" y="6116071"/>
            <a:ext cx="928929"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BA607F7-034C-473B-977E-ED415F16841D}" type="datetimeFigureOut">
              <a:rPr lang="en-US" smtClean="0"/>
              <a:t>4/8/2022</a:t>
            </a:fld>
            <a:endParaRPr lang="en-US"/>
          </a:p>
        </p:txBody>
      </p:sp>
      <p:sp>
        <p:nvSpPr>
          <p:cNvPr id="5" name="Footer Placeholder 4"/>
          <p:cNvSpPr>
            <a:spLocks noGrp="1"/>
          </p:cNvSpPr>
          <p:nvPr>
            <p:ph type="ftr" sz="quarter" idx="3"/>
          </p:nvPr>
        </p:nvSpPr>
        <p:spPr>
          <a:xfrm>
            <a:off x="2152581" y="6116071"/>
            <a:ext cx="5757393"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962761" y="6116071"/>
            <a:ext cx="44794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DB457C1-FC88-4263-9ECE-7C5E68221EB6}" type="slidenum">
              <a:rPr lang="en-US" smtClean="0"/>
              <a:t>‹#›</a:t>
            </a:fld>
            <a:endParaRPr lang="en-US"/>
          </a:p>
        </p:txBody>
      </p:sp>
    </p:spTree>
    <p:extLst>
      <p:ext uri="{BB962C8B-B14F-4D97-AF65-F5344CB8AC3E}">
        <p14:creationId xmlns:p14="http://schemas.microsoft.com/office/powerpoint/2010/main" val="1196689705"/>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524000" y="1066800"/>
            <a:ext cx="7773297" cy="1793167"/>
          </a:xfrm>
          <a:prstGeom prst="rect">
            <a:avLst/>
          </a:prstGeom>
        </p:spPr>
        <p:txBody>
          <a:bodyPr vert="horz" lIns="91440" tIns="45720" rIns="91440" bIns="45720" rtlCol="0" anchor="b">
            <a:noAutofit/>
          </a:bodyPr>
          <a:lstStyle>
            <a:lvl1pPr algn="l" defTabSz="914400" rtl="0" eaLnBrk="1" latinLnBrk="0" hangingPunct="1">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4610" indent="-6350" algn="ctr">
              <a:lnSpc>
                <a:spcPct val="200000"/>
              </a:lnSpc>
              <a:spcAft>
                <a:spcPts val="1910"/>
              </a:spcAft>
            </a:pPr>
            <a:r>
              <a:rPr lang="en-US" sz="3600" b="1" dirty="0">
                <a:solidFill>
                  <a:srgbClr val="000000"/>
                </a:solidFill>
                <a:effectLst/>
                <a:ea typeface="Bookman Old Style" panose="02050604050505020204" pitchFamily="18" charset="0"/>
                <a:cs typeface="Bookman Old Style" panose="02050604050505020204" pitchFamily="18" charset="0"/>
              </a:rPr>
              <a:t>AUTOMATIC GENERATION OF MATRICULATION NUMBER SYSTEM</a:t>
            </a:r>
            <a:endParaRPr lang="en-NG" sz="3600" dirty="0">
              <a:solidFill>
                <a:srgbClr val="000000"/>
              </a:solidFill>
              <a:effectLst/>
              <a:ea typeface="Bookman Old Style" panose="02050604050505020204" pitchFamily="18" charset="0"/>
              <a:cs typeface="Bookman Old Style" panose="02050604050505020204" pitchFamily="18" charset="0"/>
            </a:endParaRPr>
          </a:p>
        </p:txBody>
      </p:sp>
      <p:sp>
        <p:nvSpPr>
          <p:cNvPr id="11" name="Title 1"/>
          <p:cNvSpPr txBox="1">
            <a:spLocks/>
          </p:cNvSpPr>
          <p:nvPr/>
        </p:nvSpPr>
        <p:spPr>
          <a:xfrm>
            <a:off x="762000" y="3505200"/>
            <a:ext cx="7773297" cy="1183567"/>
          </a:xfrm>
          <a:prstGeom prst="rect">
            <a:avLst/>
          </a:prstGeom>
        </p:spPr>
        <p:txBody>
          <a:bodyPr vert="horz" lIns="91440" tIns="45720" rIns="91440" bIns="45720" rtlCol="0" anchor="b">
            <a:noAutofit/>
          </a:bodyPr>
          <a:lstStyle>
            <a:lvl1pPr algn="l" defTabSz="914400" rtl="0" eaLnBrk="1" latinLnBrk="0" hangingPunct="1">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200" b="1" dirty="0">
                <a:effectLst/>
              </a:rPr>
              <a:t>A SEMINAR REPORT PRESENTED BY</a:t>
            </a:r>
          </a:p>
          <a:p>
            <a:pPr algn="r"/>
            <a:r>
              <a:rPr lang="en-US" sz="3200" b="1" dirty="0">
                <a:effectLst/>
                <a:latin typeface="Akrobat Black" pitchFamily="50" charset="0"/>
              </a:rPr>
              <a:t>ISAAC CHINONSO GIFT</a:t>
            </a:r>
          </a:p>
        </p:txBody>
      </p:sp>
      <p:sp>
        <p:nvSpPr>
          <p:cNvPr id="12" name="Title 1"/>
          <p:cNvSpPr txBox="1">
            <a:spLocks/>
          </p:cNvSpPr>
          <p:nvPr/>
        </p:nvSpPr>
        <p:spPr>
          <a:xfrm>
            <a:off x="772236" y="5029200"/>
            <a:ext cx="7773297" cy="1183567"/>
          </a:xfrm>
          <a:prstGeom prst="rect">
            <a:avLst/>
          </a:prstGeom>
        </p:spPr>
        <p:txBody>
          <a:bodyPr vert="horz" lIns="91440" tIns="45720" rIns="91440" bIns="45720" rtlCol="0" anchor="b">
            <a:noAutofit/>
          </a:bodyPr>
          <a:lstStyle>
            <a:lvl1pPr algn="l" defTabSz="914400" rtl="0" eaLnBrk="1" latinLnBrk="0" hangingPunct="1">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200" b="1" i="1" dirty="0"/>
              <a:t>C190303013</a:t>
            </a:r>
            <a:endParaRPr lang="en-US" sz="3200" b="1" dirty="0"/>
          </a:p>
        </p:txBody>
      </p:sp>
    </p:spTree>
    <p:extLst>
      <p:ext uri="{BB962C8B-B14F-4D97-AF65-F5344CB8AC3E}">
        <p14:creationId xmlns:p14="http://schemas.microsoft.com/office/powerpoint/2010/main" val="287279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ChangeArrowheads="1"/>
          </p:cNvSpPr>
          <p:nvPr/>
        </p:nvSpPr>
        <p:spPr bwMode="auto">
          <a:xfrm>
            <a:off x="0" y="0"/>
            <a:ext cx="990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2895600" y="228600"/>
            <a:ext cx="39624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576388" algn="l"/>
              </a:tabLst>
            </a:pPr>
            <a:r>
              <a:rPr kumimoji="0" lang="en-US" sz="4000" u="none" strike="noStrike" cap="none" normalizeH="0" baseline="0" dirty="0">
                <a:ln>
                  <a:noFill/>
                </a:ln>
                <a:solidFill>
                  <a:schemeClr val="tx1"/>
                </a:solidFill>
                <a:effectLst/>
                <a:latin typeface="Akrobat Black" pitchFamily="50" charset="0"/>
                <a:ea typeface="Times New Roman" pitchFamily="18" charset="0"/>
                <a:cs typeface="Arial" pitchFamily="34" charset="0"/>
              </a:rPr>
              <a:t>HOME PAGE</a:t>
            </a:r>
            <a:endParaRPr kumimoji="0" lang="en-US" sz="4800" u="none" strike="noStrike" cap="none" normalizeH="0" baseline="0" dirty="0">
              <a:ln>
                <a:noFill/>
              </a:ln>
              <a:solidFill>
                <a:schemeClr val="tx1"/>
              </a:solidFill>
              <a:effectLst/>
              <a:latin typeface="Akrobat Black" pitchFamily="50" charset="0"/>
              <a:cs typeface="Arial" pitchFamily="34" charset="0"/>
            </a:endParaRPr>
          </a:p>
        </p:txBody>
      </p:sp>
      <p:pic>
        <p:nvPicPr>
          <p:cNvPr id="6" name="Picture 5">
            <a:extLst>
              <a:ext uri="{FF2B5EF4-FFF2-40B4-BE49-F238E27FC236}">
                <a16:creationId xmlns:a16="http://schemas.microsoft.com/office/drawing/2014/main" id="{426FAF6D-7AFA-4773-A333-2666162526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525270"/>
            <a:ext cx="8540348" cy="4342130"/>
          </a:xfrm>
          <a:prstGeom prst="rect">
            <a:avLst/>
          </a:prstGeom>
          <a:noFill/>
          <a:ln>
            <a:noFill/>
          </a:ln>
        </p:spPr>
      </p:pic>
    </p:spTree>
    <p:extLst>
      <p:ext uri="{BB962C8B-B14F-4D97-AF65-F5344CB8AC3E}">
        <p14:creationId xmlns:p14="http://schemas.microsoft.com/office/powerpoint/2010/main" val="4219920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457200"/>
            <a:ext cx="4343400" cy="838200"/>
          </a:xfrm>
        </p:spPr>
        <p:txBody>
          <a:bodyPr>
            <a:normAutofit/>
          </a:bodyPr>
          <a:lstStyle/>
          <a:p>
            <a:pPr algn="ctr"/>
            <a:r>
              <a:rPr lang="en-US" sz="3600" dirty="0">
                <a:solidFill>
                  <a:schemeClr val="tx1"/>
                </a:solidFill>
                <a:latin typeface="Akrobat Black" pitchFamily="50" charset="0"/>
                <a:ea typeface="Times New Roman" pitchFamily="18" charset="0"/>
                <a:cs typeface="Arial" pitchFamily="34" charset="0"/>
              </a:rPr>
              <a:t> </a:t>
            </a:r>
            <a:r>
              <a:rPr lang="en-US" sz="3600" dirty="0">
                <a:latin typeface="Akrobat Black" pitchFamily="50" charset="0"/>
                <a:ea typeface="Times New Roman" pitchFamily="18" charset="0"/>
                <a:cs typeface="Arial" pitchFamily="34" charset="0"/>
              </a:rPr>
              <a:t>REGISTRATION</a:t>
            </a:r>
            <a:r>
              <a:rPr lang="en-US" sz="3600" dirty="0">
                <a:solidFill>
                  <a:schemeClr val="tx1"/>
                </a:solidFill>
                <a:latin typeface="Akrobat Black" pitchFamily="50" charset="0"/>
                <a:ea typeface="Times New Roman" pitchFamily="18" charset="0"/>
                <a:cs typeface="Arial" pitchFamily="34" charset="0"/>
              </a:rPr>
              <a:t> PAGE</a:t>
            </a:r>
            <a:endParaRPr lang="en-US" sz="3600" dirty="0">
              <a:latin typeface="Akrobat Black" pitchFamily="50" charset="0"/>
            </a:endParaRPr>
          </a:p>
        </p:txBody>
      </p:sp>
      <p:pic>
        <p:nvPicPr>
          <p:cNvPr id="6" name="Picture 5">
            <a:extLst>
              <a:ext uri="{FF2B5EF4-FFF2-40B4-BE49-F238E27FC236}">
                <a16:creationId xmlns:a16="http://schemas.microsoft.com/office/drawing/2014/main" id="{7C0F6C63-3F30-402F-8E8B-057FFA12C4C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752600"/>
            <a:ext cx="8534400" cy="4348350"/>
          </a:xfrm>
          <a:prstGeom prst="rect">
            <a:avLst/>
          </a:prstGeom>
          <a:noFill/>
          <a:ln>
            <a:noFill/>
          </a:ln>
        </p:spPr>
      </p:pic>
    </p:spTree>
    <p:extLst>
      <p:ext uri="{BB962C8B-B14F-4D97-AF65-F5344CB8AC3E}">
        <p14:creationId xmlns:p14="http://schemas.microsoft.com/office/powerpoint/2010/main" val="1570094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0" y="457200"/>
            <a:ext cx="2857500" cy="1143000"/>
          </a:xfrm>
        </p:spPr>
        <p:txBody>
          <a:bodyPr>
            <a:normAutofit fontScale="90000"/>
          </a:bodyPr>
          <a:lstStyle/>
          <a:p>
            <a:pPr algn="ctr"/>
            <a:r>
              <a:rPr lang="en-US" sz="4800" dirty="0">
                <a:solidFill>
                  <a:schemeClr val="tx1"/>
                </a:solidFill>
                <a:latin typeface="Akrobat Black" pitchFamily="50" charset="0"/>
              </a:rPr>
              <a:t>SUMMARY</a:t>
            </a:r>
          </a:p>
        </p:txBody>
      </p:sp>
      <p:sp>
        <p:nvSpPr>
          <p:cNvPr id="5" name="Content Placeholder 4"/>
          <p:cNvSpPr>
            <a:spLocks noGrp="1"/>
          </p:cNvSpPr>
          <p:nvPr>
            <p:ph idx="1"/>
          </p:nvPr>
        </p:nvSpPr>
        <p:spPr>
          <a:xfrm>
            <a:off x="742949" y="1616764"/>
            <a:ext cx="9010651" cy="4631635"/>
          </a:xfrm>
        </p:spPr>
        <p:txBody>
          <a:bodyPr>
            <a:noAutofit/>
          </a:bodyPr>
          <a:lstStyle/>
          <a:p>
            <a:pPr marL="114300" indent="0">
              <a:lnSpc>
                <a:spcPct val="150000"/>
              </a:lnSpc>
              <a:buNone/>
            </a:pPr>
            <a:r>
              <a:rPr lang="en-US" dirty="0">
                <a:effectLst/>
                <a:latin typeface="Times New Roman" panose="02020603050405020304" pitchFamily="18" charset="0"/>
                <a:ea typeface="Calibri" panose="020F0502020204030204" pitchFamily="34" charset="0"/>
              </a:rPr>
              <a:t>Student identification refers to the random identifier associated with a student’s academic record. It will not transfer with students should they switch institutions. This number helps institutions track, monitor and organize student records more efficiently. This identifier will often be used in place of personal information such as name. In the Joseph </a:t>
            </a:r>
            <a:r>
              <a:rPr lang="en-US" dirty="0" err="1">
                <a:effectLst/>
                <a:latin typeface="Times New Roman" panose="02020603050405020304" pitchFamily="18" charset="0"/>
                <a:ea typeface="Calibri" panose="020F0502020204030204" pitchFamily="34" charset="0"/>
              </a:rPr>
              <a:t>Ayobablola</a:t>
            </a:r>
            <a:r>
              <a:rPr lang="en-US" dirty="0">
                <a:effectLst/>
                <a:latin typeface="Times New Roman" panose="02020603050405020304" pitchFamily="18" charset="0"/>
                <a:ea typeface="Calibri" panose="020F0502020204030204" pitchFamily="34" charset="0"/>
              </a:rPr>
              <a:t> University, students matriculation number is the major means of identification of students within and outside the polytechnic campus.</a:t>
            </a:r>
            <a:endParaRPr lang="en-US" sz="4800" dirty="0">
              <a:latin typeface="Times New Roman" pitchFamily="18" charset="0"/>
              <a:cs typeface="Times New Roman" pitchFamily="18" charset="0"/>
            </a:endParaRPr>
          </a:p>
        </p:txBody>
      </p:sp>
    </p:spTree>
    <p:extLst>
      <p:ext uri="{BB962C8B-B14F-4D97-AF65-F5344CB8AC3E}">
        <p14:creationId xmlns:p14="http://schemas.microsoft.com/office/powerpoint/2010/main" val="771632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000" y="274638"/>
            <a:ext cx="4927600" cy="1143000"/>
          </a:xfrm>
        </p:spPr>
        <p:txBody>
          <a:bodyPr/>
          <a:lstStyle/>
          <a:p>
            <a:pPr algn="ctr"/>
            <a:r>
              <a:rPr lang="en-US" dirty="0">
                <a:solidFill>
                  <a:schemeClr val="tx1"/>
                </a:solidFill>
                <a:latin typeface="Akrobat Black" pitchFamily="50" charset="0"/>
              </a:rPr>
              <a:t>RECOMMENDATION</a:t>
            </a:r>
          </a:p>
        </p:txBody>
      </p:sp>
      <p:sp>
        <p:nvSpPr>
          <p:cNvPr id="3" name="Content Placeholder 2"/>
          <p:cNvSpPr>
            <a:spLocks noGrp="1"/>
          </p:cNvSpPr>
          <p:nvPr>
            <p:ph idx="1"/>
          </p:nvPr>
        </p:nvSpPr>
        <p:spPr>
          <a:xfrm>
            <a:off x="1066800" y="1295400"/>
            <a:ext cx="8839200" cy="5105400"/>
          </a:xfrm>
        </p:spPr>
        <p:txBody>
          <a:bodyPr>
            <a:noAutofit/>
          </a:bodyPr>
          <a:lstStyle/>
          <a:p>
            <a:pPr marL="0" indent="0">
              <a:lnSpc>
                <a:spcPct val="150000"/>
              </a:lnSpc>
              <a:buNone/>
            </a:pPr>
            <a:r>
              <a:rPr lang="en-US" sz="2800" dirty="0">
                <a:effectLst/>
                <a:latin typeface="Times New Roman" panose="02020603050405020304" pitchFamily="18" charset="0"/>
                <a:ea typeface="Times New Roman" panose="02020603050405020304" pitchFamily="18" charset="0"/>
              </a:rPr>
              <a:t>Based on the findings of this study it was recommended that the polytechnic management should implement the process of automating  the process of assigning matriculation number to newly admitted students. Also, the government and the TETFUND management should consider the policy of adding incentives to students research so as to reduce the various limitations encountered.</a:t>
            </a:r>
            <a:r>
              <a:rPr lang="en-US" sz="5400" dirty="0">
                <a:latin typeface="Times New Roman" pitchFamily="18" charset="0"/>
                <a:cs typeface="Times New Roman" pitchFamily="18" charset="0"/>
              </a:rPr>
              <a:t> </a:t>
            </a:r>
          </a:p>
        </p:txBody>
      </p:sp>
    </p:spTree>
    <p:extLst>
      <p:ext uri="{BB962C8B-B14F-4D97-AF65-F5344CB8AC3E}">
        <p14:creationId xmlns:p14="http://schemas.microsoft.com/office/powerpoint/2010/main" val="3498154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8600" y="274638"/>
            <a:ext cx="3708400" cy="1143000"/>
          </a:xfrm>
        </p:spPr>
        <p:txBody>
          <a:bodyPr/>
          <a:lstStyle/>
          <a:p>
            <a:pPr algn="ctr"/>
            <a:r>
              <a:rPr lang="en-US" dirty="0">
                <a:solidFill>
                  <a:schemeClr val="tx1"/>
                </a:solidFill>
                <a:latin typeface="Akrobat Black" pitchFamily="50" charset="0"/>
              </a:rPr>
              <a:t>CONCLUSION</a:t>
            </a:r>
          </a:p>
        </p:txBody>
      </p:sp>
      <p:sp>
        <p:nvSpPr>
          <p:cNvPr id="3" name="Content Placeholder 2"/>
          <p:cNvSpPr>
            <a:spLocks noGrp="1"/>
          </p:cNvSpPr>
          <p:nvPr>
            <p:ph idx="1"/>
          </p:nvPr>
        </p:nvSpPr>
        <p:spPr>
          <a:xfrm>
            <a:off x="1063978" y="1417638"/>
            <a:ext cx="8689622" cy="4830762"/>
          </a:xfrm>
        </p:spPr>
        <p:txBody>
          <a:bodyPr>
            <a:normAutofit fontScale="92500"/>
          </a:bodyPr>
          <a:lstStyle/>
          <a:p>
            <a:pPr marL="0" indent="0">
              <a:lnSpc>
                <a:spcPct val="150000"/>
              </a:lnSpc>
              <a:buNone/>
            </a:pPr>
            <a:r>
              <a:rPr lang="en-US" sz="2800" spc="-5" dirty="0">
                <a:solidFill>
                  <a:srgbClr val="000000"/>
                </a:solidFill>
                <a:effectLst/>
                <a:latin typeface="Times New Roman" panose="02020603050405020304" pitchFamily="18" charset="0"/>
                <a:ea typeface="Calibri" panose="020F0502020204030204" pitchFamily="34" charset="0"/>
              </a:rPr>
              <a:t>Due to weakness of the existing system, there is a need to design an Automated Matriculation Generated system which will help enhance the efficiency of data capture and shortens registration processing time and allows for fast payment processing. </a:t>
            </a:r>
            <a:r>
              <a:rPr lang="en-US" sz="2800" dirty="0">
                <a:effectLst/>
                <a:latin typeface="Times New Roman" panose="02020603050405020304" pitchFamily="18" charset="0"/>
                <a:ea typeface="Calibri" panose="020F0502020204030204" pitchFamily="34" charset="0"/>
              </a:rPr>
              <a:t>Therefore this study proposes an automatic matric number generation to help eliminate the problems of the existing system. </a:t>
            </a:r>
            <a:r>
              <a:rPr lang="en-US" sz="2800" spc="-5" dirty="0">
                <a:solidFill>
                  <a:srgbClr val="000000"/>
                </a:solidFill>
                <a:effectLst/>
                <a:latin typeface="Times New Roman" panose="02020603050405020304" pitchFamily="18" charset="0"/>
                <a:ea typeface="Calibri" panose="020F0502020204030204" pitchFamily="34" charset="0"/>
              </a:rPr>
              <a:t>The new system is designed to solve problem affecting the existing system in use. </a:t>
            </a:r>
            <a:endParaRPr lang="en-US" sz="6600" dirty="0">
              <a:latin typeface="Times New Roman" pitchFamily="18" charset="0"/>
              <a:cs typeface="Times New Roman" pitchFamily="18" charset="0"/>
            </a:endParaRPr>
          </a:p>
        </p:txBody>
      </p:sp>
    </p:spTree>
    <p:extLst>
      <p:ext uri="{BB962C8B-B14F-4D97-AF65-F5344CB8AC3E}">
        <p14:creationId xmlns:p14="http://schemas.microsoft.com/office/powerpoint/2010/main" val="581722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438400" y="393424"/>
            <a:ext cx="4419600" cy="647700"/>
          </a:xfrm>
          <a:prstGeom prst="rect">
            <a:avLst/>
          </a:prstGeom>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Font typeface="Arial" pitchFamily="34" charset="0"/>
              <a:buNone/>
            </a:pPr>
            <a:r>
              <a:rPr lang="en-US" sz="2800" b="1" dirty="0">
                <a:latin typeface="Akrobat Black" pitchFamily="50" charset="0"/>
              </a:rPr>
              <a:t>INTRODUCTION</a:t>
            </a:r>
          </a:p>
        </p:txBody>
      </p:sp>
      <p:sp>
        <p:nvSpPr>
          <p:cNvPr id="5" name="Content Placeholder 4"/>
          <p:cNvSpPr>
            <a:spLocks noGrp="1"/>
          </p:cNvSpPr>
          <p:nvPr>
            <p:ph idx="1"/>
          </p:nvPr>
        </p:nvSpPr>
        <p:spPr>
          <a:xfrm>
            <a:off x="682487" y="1251502"/>
            <a:ext cx="9220200" cy="5377898"/>
          </a:xfrm>
        </p:spPr>
        <p:txBody>
          <a:bodyPr>
            <a:normAutofit fontScale="85000" lnSpcReduction="10000"/>
          </a:bodyPr>
          <a:lstStyle/>
          <a:p>
            <a:pPr marL="48260" indent="0" algn="just">
              <a:lnSpc>
                <a:spcPct val="200000"/>
              </a:lnSpc>
              <a:spcAft>
                <a:spcPts val="1910"/>
              </a:spcAft>
              <a:buNone/>
            </a:pPr>
            <a:r>
              <a:rPr lang="en-US" sz="2800" dirty="0">
                <a:solidFill>
                  <a:srgbClr val="000000"/>
                </a:solidFill>
                <a:effectLst/>
                <a:latin typeface="Times New Roman" panose="02020603050405020304" pitchFamily="18" charset="0"/>
                <a:ea typeface="Bookman Old Style" panose="02050604050505020204" pitchFamily="18" charset="0"/>
                <a:cs typeface="Bookman Old Style" panose="02050604050505020204" pitchFamily="18" charset="0"/>
              </a:rPr>
              <a:t>Matriculation is the formal process of entering a university, or of becoming eligible to enter by fulfilling certain academic requirements such as a matriculation examination. Matriculation is the official process of joining an educational institution usually a university. This process is usually carried out if the candidate is qualified for a program. In some cases, an academic prerequisite such as a matriculation examination has to be met before matriculation can take place. </a:t>
            </a:r>
            <a:endParaRPr lang="en-NG" sz="2800"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endParaRPr>
          </a:p>
        </p:txBody>
      </p:sp>
    </p:spTree>
    <p:extLst>
      <p:ext uri="{BB962C8B-B14F-4D97-AF65-F5344CB8AC3E}">
        <p14:creationId xmlns:p14="http://schemas.microsoft.com/office/powerpoint/2010/main" val="3731960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533400"/>
            <a:ext cx="7772400" cy="609600"/>
          </a:xfrm>
        </p:spPr>
        <p:txBody>
          <a:bodyPr>
            <a:noAutofit/>
          </a:bodyPr>
          <a:lstStyle/>
          <a:p>
            <a:pPr marL="114300" indent="0" algn="ctr">
              <a:buNone/>
            </a:pPr>
            <a:r>
              <a:rPr lang="en-US" sz="3600" dirty="0">
                <a:solidFill>
                  <a:srgbClr val="000000"/>
                </a:solidFill>
                <a:effectLst/>
                <a:ea typeface="Bookman Old Style" panose="02050604050505020204" pitchFamily="18" charset="0"/>
              </a:rPr>
              <a:t>STUDENT MATRICULATION NUMBER</a:t>
            </a:r>
            <a:endParaRPr lang="en-US" sz="3600" dirty="0">
              <a:latin typeface="Akrobat Black" pitchFamily="50" charset="0"/>
            </a:endParaRPr>
          </a:p>
        </p:txBody>
      </p:sp>
      <p:sp>
        <p:nvSpPr>
          <p:cNvPr id="4" name="Content Placeholder 2"/>
          <p:cNvSpPr txBox="1">
            <a:spLocks/>
          </p:cNvSpPr>
          <p:nvPr/>
        </p:nvSpPr>
        <p:spPr>
          <a:xfrm>
            <a:off x="533400" y="1752600"/>
            <a:ext cx="9296400" cy="3810000"/>
          </a:xfrm>
          <a:prstGeom prst="rect">
            <a:avLst/>
          </a:prstGeom>
        </p:spPr>
        <p:txBody>
          <a:bodyPr vert="horz" lIns="91440" tIns="45720" rIns="91440" bIns="45720" rtlCol="0">
            <a:normAutofit fontScale="925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just">
              <a:lnSpc>
                <a:spcPct val="150000"/>
              </a:lnSpc>
              <a:buNone/>
            </a:pPr>
            <a:r>
              <a:rPr lang="en-US" sz="2800" dirty="0">
                <a:solidFill>
                  <a:srgbClr val="000000"/>
                </a:solidFill>
                <a:effectLst/>
                <a:latin typeface="Times New Roman" panose="02020603050405020304" pitchFamily="18" charset="0"/>
                <a:ea typeface="Bookman Old Style" panose="02050604050505020204" pitchFamily="18" charset="0"/>
                <a:cs typeface="Times New Roman" panose="02020603050405020304" pitchFamily="18" charset="0"/>
              </a:rPr>
              <a:t>Student matriculation number is a unique identification and authentication number assigned to every student upon first enrollment in an institution. This unique matriculation number assists research and educational institutions to monitor, track, organize and transfer student records efficiently, effectively and reliably. It is also regarded as the student registration number. </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9106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300" y="76200"/>
            <a:ext cx="6819900" cy="1600200"/>
          </a:xfrm>
        </p:spPr>
        <p:txBody>
          <a:bodyPr/>
          <a:lstStyle/>
          <a:p>
            <a:pPr algn="ctr"/>
            <a:r>
              <a:rPr lang="en-US" sz="4400" dirty="0">
                <a:solidFill>
                  <a:schemeClr val="tx1"/>
                </a:solidFill>
                <a:latin typeface="Akrobat Black" pitchFamily="50" charset="0"/>
              </a:rPr>
              <a:t>STATEMENT OF THE PROBLEM</a:t>
            </a:r>
          </a:p>
        </p:txBody>
      </p:sp>
      <p:sp>
        <p:nvSpPr>
          <p:cNvPr id="3" name="Content Placeholder 2"/>
          <p:cNvSpPr>
            <a:spLocks noGrp="1"/>
          </p:cNvSpPr>
          <p:nvPr>
            <p:ph idx="1"/>
          </p:nvPr>
        </p:nvSpPr>
        <p:spPr/>
        <p:txBody>
          <a:bodyPr>
            <a:normAutofit/>
          </a:bodyPr>
          <a:lstStyle/>
          <a:p>
            <a:r>
              <a:rPr lang="en-US" sz="3500" b="1" dirty="0">
                <a:solidFill>
                  <a:srgbClr val="000000"/>
                </a:solidFill>
                <a:effectLst/>
                <a:latin typeface="Times New Roman" panose="02020603050405020304" pitchFamily="18" charset="0"/>
                <a:ea typeface="Times New Roman" panose="02020603050405020304" pitchFamily="18" charset="0"/>
              </a:rPr>
              <a:t>Matriculation Number Is </a:t>
            </a:r>
            <a:r>
              <a:rPr lang="en-US" sz="3900" b="1" dirty="0">
                <a:solidFill>
                  <a:srgbClr val="000000"/>
                </a:solidFill>
                <a:effectLst/>
                <a:latin typeface="Times New Roman" panose="02020603050405020304" pitchFamily="18" charset="0"/>
                <a:ea typeface="Times New Roman" panose="02020603050405020304" pitchFamily="18" charset="0"/>
              </a:rPr>
              <a:t>Forgotten </a:t>
            </a:r>
          </a:p>
          <a:p>
            <a:r>
              <a:rPr lang="en-US" sz="3500" b="1" dirty="0">
                <a:solidFill>
                  <a:srgbClr val="000000"/>
                </a:solidFill>
                <a:effectLst/>
                <a:latin typeface="Times New Roman" panose="02020603050405020304" pitchFamily="18" charset="0"/>
                <a:ea typeface="Times New Roman" panose="02020603050405020304" pitchFamily="18" charset="0"/>
              </a:rPr>
              <a:t>Matriculation Number Is Lost </a:t>
            </a:r>
          </a:p>
          <a:p>
            <a:r>
              <a:rPr lang="en-US" sz="3500" b="1" dirty="0">
                <a:latin typeface="Times New Roman" pitchFamily="18" charset="0"/>
                <a:cs typeface="Times New Roman" pitchFamily="18" charset="0"/>
              </a:rPr>
              <a:t>Time Consuming to Generate</a:t>
            </a:r>
            <a:endParaRPr lang="en-US" sz="4400" dirty="0">
              <a:latin typeface="Times New Roman" pitchFamily="18" charset="0"/>
              <a:cs typeface="Times New Roman" pitchFamily="18" charset="0"/>
            </a:endParaRPr>
          </a:p>
        </p:txBody>
      </p:sp>
    </p:spTree>
    <p:extLst>
      <p:ext uri="{BB962C8B-B14F-4D97-AF65-F5344CB8AC3E}">
        <p14:creationId xmlns:p14="http://schemas.microsoft.com/office/powerpoint/2010/main" val="236584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277100" cy="1143000"/>
          </a:xfrm>
        </p:spPr>
        <p:txBody>
          <a:bodyPr>
            <a:normAutofit fontScale="90000"/>
          </a:bodyPr>
          <a:lstStyle/>
          <a:p>
            <a:pPr algn="ctr"/>
            <a:r>
              <a:rPr lang="en-US" sz="4000" dirty="0">
                <a:solidFill>
                  <a:schemeClr val="tx1"/>
                </a:solidFill>
                <a:latin typeface="Akrobat Black" pitchFamily="50" charset="0"/>
              </a:rPr>
              <a:t>AIM AND OBJECTIVES OF THE STUDY</a:t>
            </a:r>
          </a:p>
        </p:txBody>
      </p:sp>
      <p:sp>
        <p:nvSpPr>
          <p:cNvPr id="3" name="Content Placeholder 2"/>
          <p:cNvSpPr>
            <a:spLocks noGrp="1"/>
          </p:cNvSpPr>
          <p:nvPr>
            <p:ph idx="1"/>
          </p:nvPr>
        </p:nvSpPr>
        <p:spPr>
          <a:xfrm>
            <a:off x="1063978" y="1752600"/>
            <a:ext cx="8346723" cy="4247216"/>
          </a:xfrm>
        </p:spPr>
        <p:txBody>
          <a:bodyPr>
            <a:normAutofit fontScale="92500" lnSpcReduction="10000"/>
          </a:bodyPr>
          <a:lstStyle/>
          <a:p>
            <a:pPr algn="just">
              <a:lnSpc>
                <a:spcPct val="200000"/>
              </a:lnSpc>
              <a:spcAft>
                <a:spcPts val="1910"/>
              </a:spcAft>
              <a:tabLst>
                <a:tab pos="457200" algn="l"/>
              </a:tabLst>
            </a:pPr>
            <a:r>
              <a:rPr lang="en-US" sz="3200" dirty="0">
                <a:solidFill>
                  <a:srgbClr val="000000"/>
                </a:solidFill>
                <a:effectLst/>
                <a:latin typeface="Times New Roman" panose="02020603050405020304" pitchFamily="18" charset="0"/>
                <a:ea typeface="Bookman Old Style" panose="02050604050505020204" pitchFamily="18" charset="0"/>
                <a:cs typeface="Bookman Old Style" panose="02050604050505020204" pitchFamily="18" charset="0"/>
              </a:rPr>
              <a:t>To resolve issues associated with manual students’ Matriculation number.</a:t>
            </a:r>
          </a:p>
          <a:p>
            <a:pPr algn="just">
              <a:lnSpc>
                <a:spcPct val="200000"/>
              </a:lnSpc>
              <a:spcAft>
                <a:spcPts val="1910"/>
              </a:spcAft>
              <a:tabLst>
                <a:tab pos="457200" algn="l"/>
              </a:tabLst>
            </a:pPr>
            <a:r>
              <a:rPr lang="en-US" sz="3200" dirty="0">
                <a:solidFill>
                  <a:srgbClr val="000000"/>
                </a:solidFill>
                <a:effectLst/>
                <a:latin typeface="Times New Roman" panose="02020603050405020304" pitchFamily="18" charset="0"/>
                <a:ea typeface="Bookman Old Style" panose="02050604050505020204" pitchFamily="18" charset="0"/>
                <a:cs typeface="Times New Roman" panose="02020603050405020304" pitchFamily="18" charset="0"/>
              </a:rPr>
              <a:t>To provide a platform for students to easily retrieve lost or forgotten matric or Matriculation number.</a:t>
            </a:r>
            <a:endParaRPr lang="en-NG" sz="3200" dirty="0">
              <a:solidFill>
                <a:srgbClr val="000000"/>
              </a:solidFill>
              <a:effectLst/>
              <a:latin typeface="Times New Roman" panose="02020603050405020304" pitchFamily="18" charset="0"/>
              <a:ea typeface="Bookman Old Style" panose="02050604050505020204" pitchFamily="18" charset="0"/>
              <a:cs typeface="Times New Roman" panose="02020603050405020304" pitchFamily="18" charset="0"/>
            </a:endParaRPr>
          </a:p>
          <a:p>
            <a:pPr marL="342900" lvl="0" indent="-342900" algn="just">
              <a:lnSpc>
                <a:spcPct val="200000"/>
              </a:lnSpc>
              <a:spcAft>
                <a:spcPts val="1910"/>
              </a:spcAft>
              <a:buFont typeface="+mj-lt"/>
              <a:buAutoNum type="arabicPeriod"/>
              <a:tabLst>
                <a:tab pos="457200" algn="l"/>
              </a:tabLst>
            </a:pPr>
            <a:endParaRPr lang="en-NG"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endParaRPr>
          </a:p>
        </p:txBody>
      </p:sp>
    </p:spTree>
    <p:extLst>
      <p:ext uri="{BB962C8B-B14F-4D97-AF65-F5344CB8AC3E}">
        <p14:creationId xmlns:p14="http://schemas.microsoft.com/office/powerpoint/2010/main" val="863902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457200"/>
            <a:ext cx="6248400" cy="1143000"/>
          </a:xfrm>
        </p:spPr>
        <p:txBody>
          <a:bodyPr/>
          <a:lstStyle/>
          <a:p>
            <a:pPr algn="ctr"/>
            <a:r>
              <a:rPr lang="en-US" sz="4000" dirty="0">
                <a:solidFill>
                  <a:schemeClr val="tx1"/>
                </a:solidFill>
                <a:latin typeface="Akrobat Black" pitchFamily="50" charset="0"/>
              </a:rPr>
              <a:t>SIGNIFICANCE OF THE STUDY</a:t>
            </a:r>
          </a:p>
        </p:txBody>
      </p:sp>
      <p:sp>
        <p:nvSpPr>
          <p:cNvPr id="3" name="Content Placeholder 2"/>
          <p:cNvSpPr>
            <a:spLocks noGrp="1"/>
          </p:cNvSpPr>
          <p:nvPr>
            <p:ph idx="1"/>
          </p:nvPr>
        </p:nvSpPr>
        <p:spPr>
          <a:xfrm>
            <a:off x="457200" y="1676400"/>
            <a:ext cx="8255000" cy="4800600"/>
          </a:xfrm>
        </p:spPr>
        <p:txBody>
          <a:bodyPr>
            <a:normAutofit/>
          </a:bodyPr>
          <a:lstStyle/>
          <a:p>
            <a:pPr algn="just">
              <a:lnSpc>
                <a:spcPct val="150000"/>
              </a:lnSpc>
            </a:pPr>
            <a:r>
              <a:rPr lang="en-US" sz="3000" spc="-5" dirty="0">
                <a:solidFill>
                  <a:srgbClr val="000000"/>
                </a:solidFill>
                <a:effectLst/>
                <a:latin typeface="Times New Roman" panose="02020603050405020304" pitchFamily="18" charset="0"/>
                <a:ea typeface="Bookman Old Style" panose="02050604050505020204" pitchFamily="18" charset="0"/>
              </a:rPr>
              <a:t>This project work “the design and implementation of an automated matriculation number system will be of great significance to academic institutions in the sense that it will help in overcoming the problems of manual operations.</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604990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343900" cy="1249362"/>
          </a:xfrm>
        </p:spPr>
        <p:txBody>
          <a:bodyPr/>
          <a:lstStyle/>
          <a:p>
            <a:r>
              <a:rPr lang="en-US" dirty="0">
                <a:solidFill>
                  <a:schemeClr val="tx1"/>
                </a:solidFill>
                <a:latin typeface="Akrobat Black" pitchFamily="50" charset="0"/>
              </a:rPr>
              <a:t>ANALYSIS OF THE EXISTING SYSTEM</a:t>
            </a:r>
          </a:p>
        </p:txBody>
      </p:sp>
      <p:sp>
        <p:nvSpPr>
          <p:cNvPr id="3" name="Content Placeholder 2"/>
          <p:cNvSpPr>
            <a:spLocks noGrp="1"/>
          </p:cNvSpPr>
          <p:nvPr>
            <p:ph idx="1"/>
          </p:nvPr>
        </p:nvSpPr>
        <p:spPr>
          <a:xfrm>
            <a:off x="1063978" y="1524000"/>
            <a:ext cx="8346723" cy="4475816"/>
          </a:xfrm>
        </p:spPr>
        <p:txBody>
          <a:bodyPr>
            <a:normAutofit/>
          </a:bodyPr>
          <a:lstStyle/>
          <a:p>
            <a:pPr>
              <a:lnSpc>
                <a:spcPct val="150000"/>
              </a:lnSpc>
            </a:pPr>
            <a:r>
              <a:rPr lang="en-US" sz="2800" dirty="0">
                <a:solidFill>
                  <a:srgbClr val="000000"/>
                </a:solidFill>
                <a:effectLst/>
                <a:latin typeface="Times New Roman" panose="02020603050405020304" pitchFamily="18" charset="0"/>
                <a:ea typeface="Bookman Old Style" panose="02050604050505020204" pitchFamily="18" charset="0"/>
              </a:rPr>
              <a:t>In the current application system of the Joseph </a:t>
            </a:r>
            <a:r>
              <a:rPr lang="en-US" sz="2800" dirty="0" err="1">
                <a:solidFill>
                  <a:srgbClr val="000000"/>
                </a:solidFill>
                <a:effectLst/>
                <a:latin typeface="Times New Roman" panose="02020603050405020304" pitchFamily="18" charset="0"/>
                <a:ea typeface="Bookman Old Style" panose="02050604050505020204" pitchFamily="18" charset="0"/>
              </a:rPr>
              <a:t>Ayobabalola</a:t>
            </a:r>
            <a:r>
              <a:rPr lang="en-US" sz="2800" dirty="0">
                <a:solidFill>
                  <a:srgbClr val="000000"/>
                </a:solidFill>
                <a:effectLst/>
                <a:latin typeface="Times New Roman" panose="02020603050405020304" pitchFamily="18" charset="0"/>
                <a:ea typeface="Bookman Old Style" panose="02050604050505020204" pitchFamily="18" charset="0"/>
              </a:rPr>
              <a:t> University, students matriculation number is the major means of identification of students within and outside the University campus. Also, matriculation number is also one of the major criteria of student ID card issuance in the University.</a:t>
            </a:r>
            <a:endParaRPr lang="en-US" sz="5400" dirty="0">
              <a:latin typeface="Times New Roman" pitchFamily="18" charset="0"/>
              <a:cs typeface="Times New Roman" pitchFamily="18" charset="0"/>
            </a:endParaRPr>
          </a:p>
        </p:txBody>
      </p:sp>
    </p:spTree>
    <p:extLst>
      <p:ext uri="{BB962C8B-B14F-4D97-AF65-F5344CB8AC3E}">
        <p14:creationId xmlns:p14="http://schemas.microsoft.com/office/powerpoint/2010/main" val="1311198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690697" y="228600"/>
            <a:ext cx="5143500" cy="767652"/>
          </a:xfrm>
        </p:spPr>
        <p:txBody>
          <a:bodyPr/>
          <a:lstStyle/>
          <a:p>
            <a:r>
              <a:rPr lang="en-US" dirty="0">
                <a:solidFill>
                  <a:schemeClr val="tx1"/>
                </a:solidFill>
                <a:latin typeface="Akrobat Black" pitchFamily="50" charset="0"/>
              </a:rPr>
              <a:t>SYSTEM FLOWCHART</a:t>
            </a:r>
          </a:p>
        </p:txBody>
      </p:sp>
      <p:grpSp>
        <p:nvGrpSpPr>
          <p:cNvPr id="61" name="Group 60">
            <a:extLst>
              <a:ext uri="{FF2B5EF4-FFF2-40B4-BE49-F238E27FC236}">
                <a16:creationId xmlns:a16="http://schemas.microsoft.com/office/drawing/2014/main" id="{664C26B1-355E-4835-8320-73778019DDF7}"/>
              </a:ext>
            </a:extLst>
          </p:cNvPr>
          <p:cNvGrpSpPr>
            <a:grpSpLocks/>
          </p:cNvGrpSpPr>
          <p:nvPr/>
        </p:nvGrpSpPr>
        <p:grpSpPr bwMode="auto">
          <a:xfrm>
            <a:off x="2209800" y="996252"/>
            <a:ext cx="5614036" cy="5785325"/>
            <a:chOff x="1725" y="5400"/>
            <a:chExt cx="8151" cy="8870"/>
          </a:xfrm>
        </p:grpSpPr>
        <p:sp>
          <p:nvSpPr>
            <p:cNvPr id="62" name="AutoShape 3">
              <a:extLst>
                <a:ext uri="{FF2B5EF4-FFF2-40B4-BE49-F238E27FC236}">
                  <a16:creationId xmlns:a16="http://schemas.microsoft.com/office/drawing/2014/main" id="{CBF708A3-A7C1-4098-A320-6D2BAFCEE40A}"/>
                </a:ext>
              </a:extLst>
            </p:cNvPr>
            <p:cNvSpPr>
              <a:spLocks noChangeArrowheads="1"/>
            </p:cNvSpPr>
            <p:nvPr/>
          </p:nvSpPr>
          <p:spPr bwMode="auto">
            <a:xfrm flipH="1">
              <a:off x="2749" y="7380"/>
              <a:ext cx="3414" cy="540"/>
            </a:xfrm>
            <a:prstGeom prst="flowChartDisplay">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CLICK ON LINK</a:t>
              </a:r>
              <a:endParaRPr lang="en-NG"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63" name="Group 62">
              <a:extLst>
                <a:ext uri="{FF2B5EF4-FFF2-40B4-BE49-F238E27FC236}">
                  <a16:creationId xmlns:a16="http://schemas.microsoft.com/office/drawing/2014/main" id="{366DE79F-8596-40D4-873B-096B13FEE5A9}"/>
                </a:ext>
              </a:extLst>
            </p:cNvPr>
            <p:cNvGrpSpPr>
              <a:grpSpLocks/>
            </p:cNvGrpSpPr>
            <p:nvPr/>
          </p:nvGrpSpPr>
          <p:grpSpPr bwMode="auto">
            <a:xfrm>
              <a:off x="1725" y="5400"/>
              <a:ext cx="8151" cy="8870"/>
              <a:chOff x="1725" y="6366"/>
              <a:chExt cx="8151" cy="8870"/>
            </a:xfrm>
          </p:grpSpPr>
          <p:sp>
            <p:nvSpPr>
              <p:cNvPr id="64" name="Rectangle 63">
                <a:extLst>
                  <a:ext uri="{FF2B5EF4-FFF2-40B4-BE49-F238E27FC236}">
                    <a16:creationId xmlns:a16="http://schemas.microsoft.com/office/drawing/2014/main" id="{5D2D039E-12A3-4581-BB91-D9BAA2CAA489}"/>
                  </a:ext>
                </a:extLst>
              </p:cNvPr>
              <p:cNvSpPr>
                <a:spLocks noChangeArrowheads="1"/>
              </p:cNvSpPr>
              <p:nvPr/>
            </p:nvSpPr>
            <p:spPr bwMode="auto">
              <a:xfrm>
                <a:off x="6171" y="14040"/>
                <a:ext cx="741"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YES</a:t>
                </a:r>
                <a:endParaRPr lang="en-NG" sz="1400">
                  <a:effectLst/>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65" name="Group 64">
                <a:extLst>
                  <a:ext uri="{FF2B5EF4-FFF2-40B4-BE49-F238E27FC236}">
                    <a16:creationId xmlns:a16="http://schemas.microsoft.com/office/drawing/2014/main" id="{8C466340-BCB1-4A71-A032-09E02C9C1CC5}"/>
                  </a:ext>
                </a:extLst>
              </p:cNvPr>
              <p:cNvGrpSpPr>
                <a:grpSpLocks/>
              </p:cNvGrpSpPr>
              <p:nvPr/>
            </p:nvGrpSpPr>
            <p:grpSpPr bwMode="auto">
              <a:xfrm>
                <a:off x="1725" y="6366"/>
                <a:ext cx="8151" cy="8870"/>
                <a:chOff x="1725" y="6366"/>
                <a:chExt cx="8151" cy="8870"/>
              </a:xfrm>
            </p:grpSpPr>
            <p:sp>
              <p:nvSpPr>
                <p:cNvPr id="66" name="Rectangle 65">
                  <a:extLst>
                    <a:ext uri="{FF2B5EF4-FFF2-40B4-BE49-F238E27FC236}">
                      <a16:creationId xmlns:a16="http://schemas.microsoft.com/office/drawing/2014/main" id="{B42DE7B4-5B6C-445F-AB08-4D2C4CC3FF12}"/>
                    </a:ext>
                  </a:extLst>
                </p:cNvPr>
                <p:cNvSpPr>
                  <a:spLocks noChangeArrowheads="1"/>
                </p:cNvSpPr>
                <p:nvPr/>
              </p:nvSpPr>
              <p:spPr bwMode="auto">
                <a:xfrm>
                  <a:off x="1986" y="14010"/>
                  <a:ext cx="682"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NO</a:t>
                  </a:r>
                  <a:endParaRPr lang="en-NG" sz="140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67" name="Line 8">
                  <a:extLst>
                    <a:ext uri="{FF2B5EF4-FFF2-40B4-BE49-F238E27FC236}">
                      <a16:creationId xmlns:a16="http://schemas.microsoft.com/office/drawing/2014/main" id="{4B98C173-8A8C-474B-B102-F2F1EDFEBF6E}"/>
                    </a:ext>
                  </a:extLst>
                </p:cNvPr>
                <p:cNvCxnSpPr/>
                <p:nvPr/>
              </p:nvCxnSpPr>
              <p:spPr bwMode="auto">
                <a:xfrm flipH="1">
                  <a:off x="1839" y="14400"/>
                  <a:ext cx="73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8" name="Line 9">
                  <a:extLst>
                    <a:ext uri="{FF2B5EF4-FFF2-40B4-BE49-F238E27FC236}">
                      <a16:creationId xmlns:a16="http://schemas.microsoft.com/office/drawing/2014/main" id="{89418293-1DD3-456D-A948-DA95E7F32B50}"/>
                    </a:ext>
                  </a:extLst>
                </p:cNvPr>
                <p:cNvCxnSpPr/>
                <p:nvPr/>
              </p:nvCxnSpPr>
              <p:spPr bwMode="auto">
                <a:xfrm flipH="1" flipV="1">
                  <a:off x="1782" y="7626"/>
                  <a:ext cx="114" cy="67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nvGrpSpPr>
                <p:cNvPr id="69" name="Group 68">
                  <a:extLst>
                    <a:ext uri="{FF2B5EF4-FFF2-40B4-BE49-F238E27FC236}">
                      <a16:creationId xmlns:a16="http://schemas.microsoft.com/office/drawing/2014/main" id="{3C02E8F6-3A79-4212-9C81-ECD4621E7854}"/>
                    </a:ext>
                  </a:extLst>
                </p:cNvPr>
                <p:cNvGrpSpPr>
                  <a:grpSpLocks/>
                </p:cNvGrpSpPr>
                <p:nvPr/>
              </p:nvGrpSpPr>
              <p:grpSpPr bwMode="auto">
                <a:xfrm>
                  <a:off x="1725" y="6366"/>
                  <a:ext cx="8151" cy="8870"/>
                  <a:chOff x="1725" y="6366"/>
                  <a:chExt cx="8151" cy="8870"/>
                </a:xfrm>
              </p:grpSpPr>
              <p:grpSp>
                <p:nvGrpSpPr>
                  <p:cNvPr id="70" name="Group 69">
                    <a:extLst>
                      <a:ext uri="{FF2B5EF4-FFF2-40B4-BE49-F238E27FC236}">
                        <a16:creationId xmlns:a16="http://schemas.microsoft.com/office/drawing/2014/main" id="{EC0D8444-38C3-421A-B26C-C581F49AFC4B}"/>
                      </a:ext>
                    </a:extLst>
                  </p:cNvPr>
                  <p:cNvGrpSpPr>
                    <a:grpSpLocks/>
                  </p:cNvGrpSpPr>
                  <p:nvPr/>
                </p:nvGrpSpPr>
                <p:grpSpPr bwMode="auto">
                  <a:xfrm>
                    <a:off x="1725" y="6366"/>
                    <a:ext cx="8030" cy="6915"/>
                    <a:chOff x="1725" y="6366"/>
                    <a:chExt cx="8030" cy="6915"/>
                  </a:xfrm>
                </p:grpSpPr>
                <p:sp>
                  <p:nvSpPr>
                    <p:cNvPr id="79" name="AutoShape 12">
                      <a:extLst>
                        <a:ext uri="{FF2B5EF4-FFF2-40B4-BE49-F238E27FC236}">
                          <a16:creationId xmlns:a16="http://schemas.microsoft.com/office/drawing/2014/main" id="{769FC371-5E15-4558-A9DE-3F8324F7620D}"/>
                        </a:ext>
                      </a:extLst>
                    </p:cNvPr>
                    <p:cNvSpPr>
                      <a:spLocks noChangeArrowheads="1"/>
                    </p:cNvSpPr>
                    <p:nvPr/>
                  </p:nvSpPr>
                  <p:spPr bwMode="auto">
                    <a:xfrm>
                      <a:off x="3659" y="6366"/>
                      <a:ext cx="1821" cy="540"/>
                    </a:xfrm>
                    <a:prstGeom prst="flowChartTerminator">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START</a:t>
                      </a:r>
                      <a:endParaRPr lang="en-NG" sz="14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0" name="AutoShape 13">
                      <a:extLst>
                        <a:ext uri="{FF2B5EF4-FFF2-40B4-BE49-F238E27FC236}">
                          <a16:creationId xmlns:a16="http://schemas.microsoft.com/office/drawing/2014/main" id="{E6979EBA-9704-4406-A40E-82DB380DC9BE}"/>
                        </a:ext>
                      </a:extLst>
                    </p:cNvPr>
                    <p:cNvSpPr>
                      <a:spLocks noChangeArrowheads="1"/>
                    </p:cNvSpPr>
                    <p:nvPr/>
                  </p:nvSpPr>
                  <p:spPr bwMode="auto">
                    <a:xfrm>
                      <a:off x="2692" y="7266"/>
                      <a:ext cx="3642" cy="720"/>
                    </a:xfrm>
                    <a:prstGeom prst="flowChartInputOutpu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MAIN PROGRAM WITH HYPERLINKS</a:t>
                      </a:r>
                      <a:endParaRPr lang="en-NG" sz="14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1" name="AutoShape 14">
                      <a:extLst>
                        <a:ext uri="{FF2B5EF4-FFF2-40B4-BE49-F238E27FC236}">
                          <a16:creationId xmlns:a16="http://schemas.microsoft.com/office/drawing/2014/main" id="{2E5C0820-80C2-47A5-8835-74EF39F114ED}"/>
                        </a:ext>
                      </a:extLst>
                    </p:cNvPr>
                    <p:cNvSpPr>
                      <a:spLocks noChangeArrowheads="1"/>
                    </p:cNvSpPr>
                    <p:nvPr/>
                  </p:nvSpPr>
                  <p:spPr bwMode="auto">
                    <a:xfrm>
                      <a:off x="2635" y="9171"/>
                      <a:ext cx="3585" cy="1155"/>
                    </a:xfrm>
                    <a:prstGeom prst="flowChartDecision">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IS LINK HOME</a:t>
                      </a:r>
                      <a:endParaRPr lang="en-NG" sz="14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2" name="AutoShape 15">
                      <a:extLst>
                        <a:ext uri="{FF2B5EF4-FFF2-40B4-BE49-F238E27FC236}">
                          <a16:creationId xmlns:a16="http://schemas.microsoft.com/office/drawing/2014/main" id="{55EFC390-41BF-4763-A84E-93D7A815E233}"/>
                        </a:ext>
                      </a:extLst>
                    </p:cNvPr>
                    <p:cNvSpPr>
                      <a:spLocks noChangeArrowheads="1"/>
                    </p:cNvSpPr>
                    <p:nvPr/>
                  </p:nvSpPr>
                  <p:spPr bwMode="auto">
                    <a:xfrm>
                      <a:off x="2578" y="10686"/>
                      <a:ext cx="3585" cy="1155"/>
                    </a:xfrm>
                    <a:prstGeom prst="flowChartDecision">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IS LINK ABOUT</a:t>
                      </a:r>
                      <a:endParaRPr lang="en-NG" sz="14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3" name="AutoShape 16">
                      <a:extLst>
                        <a:ext uri="{FF2B5EF4-FFF2-40B4-BE49-F238E27FC236}">
                          <a16:creationId xmlns:a16="http://schemas.microsoft.com/office/drawing/2014/main" id="{30935B00-346F-4331-9CAB-0849880B5FD5}"/>
                        </a:ext>
                      </a:extLst>
                    </p:cNvPr>
                    <p:cNvSpPr>
                      <a:spLocks noChangeArrowheads="1"/>
                    </p:cNvSpPr>
                    <p:nvPr/>
                  </p:nvSpPr>
                  <p:spPr bwMode="auto">
                    <a:xfrm>
                      <a:off x="2578" y="12126"/>
                      <a:ext cx="3585" cy="1155"/>
                    </a:xfrm>
                    <a:prstGeom prst="flowChartDecision">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IS LINK ADMISSION</a:t>
                      </a:r>
                      <a:endParaRPr lang="en-NG" sz="140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84" name="Line 17">
                      <a:extLst>
                        <a:ext uri="{FF2B5EF4-FFF2-40B4-BE49-F238E27FC236}">
                          <a16:creationId xmlns:a16="http://schemas.microsoft.com/office/drawing/2014/main" id="{A306293C-B344-429B-A21D-961B2906DBC7}"/>
                        </a:ext>
                      </a:extLst>
                    </p:cNvPr>
                    <p:cNvCxnSpPr/>
                    <p:nvPr/>
                  </p:nvCxnSpPr>
                  <p:spPr bwMode="auto">
                    <a:xfrm>
                      <a:off x="4513" y="6906"/>
                      <a:ext cx="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5" name="Line 18">
                      <a:extLst>
                        <a:ext uri="{FF2B5EF4-FFF2-40B4-BE49-F238E27FC236}">
                          <a16:creationId xmlns:a16="http://schemas.microsoft.com/office/drawing/2014/main" id="{DEDF0478-AEA5-4A53-8551-683AB726E3CA}"/>
                        </a:ext>
                      </a:extLst>
                    </p:cNvPr>
                    <p:cNvCxnSpPr/>
                    <p:nvPr/>
                  </p:nvCxnSpPr>
                  <p:spPr bwMode="auto">
                    <a:xfrm>
                      <a:off x="4399" y="7986"/>
                      <a:ext cx="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6" name="Line 19">
                      <a:extLst>
                        <a:ext uri="{FF2B5EF4-FFF2-40B4-BE49-F238E27FC236}">
                          <a16:creationId xmlns:a16="http://schemas.microsoft.com/office/drawing/2014/main" id="{2B4ECECA-E859-4711-9E3F-D8BEFCB28B9A}"/>
                        </a:ext>
                      </a:extLst>
                    </p:cNvPr>
                    <p:cNvCxnSpPr/>
                    <p:nvPr/>
                  </p:nvCxnSpPr>
                  <p:spPr bwMode="auto">
                    <a:xfrm>
                      <a:off x="4372" y="8886"/>
                      <a:ext cx="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7" name="Line 20">
                      <a:extLst>
                        <a:ext uri="{FF2B5EF4-FFF2-40B4-BE49-F238E27FC236}">
                          <a16:creationId xmlns:a16="http://schemas.microsoft.com/office/drawing/2014/main" id="{CB923937-F779-4682-91E9-5058AAA03F9E}"/>
                        </a:ext>
                      </a:extLst>
                    </p:cNvPr>
                    <p:cNvCxnSpPr/>
                    <p:nvPr/>
                  </p:nvCxnSpPr>
                  <p:spPr bwMode="auto">
                    <a:xfrm>
                      <a:off x="4357" y="10326"/>
                      <a:ext cx="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8" name="Line 21">
                      <a:extLst>
                        <a:ext uri="{FF2B5EF4-FFF2-40B4-BE49-F238E27FC236}">
                          <a16:creationId xmlns:a16="http://schemas.microsoft.com/office/drawing/2014/main" id="{E98568AA-FEF1-4FF8-AFFD-6BF6AE8ABEE0}"/>
                        </a:ext>
                      </a:extLst>
                    </p:cNvPr>
                    <p:cNvCxnSpPr/>
                    <p:nvPr/>
                  </p:nvCxnSpPr>
                  <p:spPr bwMode="auto">
                    <a:xfrm>
                      <a:off x="4342" y="11766"/>
                      <a:ext cx="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9" name="Line 22">
                      <a:extLst>
                        <a:ext uri="{FF2B5EF4-FFF2-40B4-BE49-F238E27FC236}">
                          <a16:creationId xmlns:a16="http://schemas.microsoft.com/office/drawing/2014/main" id="{B95599CF-A65A-4B85-AD51-BFBCBF19DCBA}"/>
                        </a:ext>
                      </a:extLst>
                    </p:cNvPr>
                    <p:cNvCxnSpPr/>
                    <p:nvPr/>
                  </p:nvCxnSpPr>
                  <p:spPr bwMode="auto">
                    <a:xfrm>
                      <a:off x="1725" y="7626"/>
                      <a:ext cx="136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0" name="Line 23">
                      <a:extLst>
                        <a:ext uri="{FF2B5EF4-FFF2-40B4-BE49-F238E27FC236}">
                          <a16:creationId xmlns:a16="http://schemas.microsoft.com/office/drawing/2014/main" id="{DCA0815D-03B0-4157-B089-5C37B3A8B959}"/>
                        </a:ext>
                      </a:extLst>
                    </p:cNvPr>
                    <p:cNvCxnSpPr/>
                    <p:nvPr/>
                  </p:nvCxnSpPr>
                  <p:spPr bwMode="auto">
                    <a:xfrm>
                      <a:off x="5946" y="7626"/>
                      <a:ext cx="57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1" name="AutoShape 24">
                      <a:extLst>
                        <a:ext uri="{FF2B5EF4-FFF2-40B4-BE49-F238E27FC236}">
                          <a16:creationId xmlns:a16="http://schemas.microsoft.com/office/drawing/2014/main" id="{4D2C24C5-E4DF-4CC5-BBD2-983872EE6570}"/>
                        </a:ext>
                      </a:extLst>
                    </p:cNvPr>
                    <p:cNvSpPr>
                      <a:spLocks noChangeArrowheads="1"/>
                    </p:cNvSpPr>
                    <p:nvPr/>
                  </p:nvSpPr>
                  <p:spPr bwMode="auto">
                    <a:xfrm>
                      <a:off x="6525" y="7266"/>
                      <a:ext cx="751" cy="720"/>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A</a:t>
                      </a:r>
                      <a:endParaRPr lang="en-NG" sz="1400">
                        <a:effectLst/>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92" name="Group 91">
                      <a:extLst>
                        <a:ext uri="{FF2B5EF4-FFF2-40B4-BE49-F238E27FC236}">
                          <a16:creationId xmlns:a16="http://schemas.microsoft.com/office/drawing/2014/main" id="{F3494AB7-D99F-4578-B6EC-7A13E45D3742}"/>
                        </a:ext>
                      </a:extLst>
                    </p:cNvPr>
                    <p:cNvGrpSpPr>
                      <a:grpSpLocks/>
                    </p:cNvGrpSpPr>
                    <p:nvPr/>
                  </p:nvGrpSpPr>
                  <p:grpSpPr bwMode="auto">
                    <a:xfrm>
                      <a:off x="6111" y="9231"/>
                      <a:ext cx="3644" cy="3975"/>
                      <a:chOff x="6111" y="8265"/>
                      <a:chExt cx="3644" cy="3975"/>
                    </a:xfrm>
                  </p:grpSpPr>
                  <p:grpSp>
                    <p:nvGrpSpPr>
                      <p:cNvPr id="93" name="Group 92">
                        <a:extLst>
                          <a:ext uri="{FF2B5EF4-FFF2-40B4-BE49-F238E27FC236}">
                            <a16:creationId xmlns:a16="http://schemas.microsoft.com/office/drawing/2014/main" id="{86FBE7A3-101B-41BD-92F6-3DB007C6E889}"/>
                          </a:ext>
                        </a:extLst>
                      </p:cNvPr>
                      <p:cNvGrpSpPr>
                        <a:grpSpLocks/>
                      </p:cNvGrpSpPr>
                      <p:nvPr/>
                    </p:nvGrpSpPr>
                    <p:grpSpPr bwMode="auto">
                      <a:xfrm>
                        <a:off x="6112" y="8265"/>
                        <a:ext cx="2675" cy="1020"/>
                        <a:chOff x="6514" y="9165"/>
                        <a:chExt cx="2678" cy="1020"/>
                      </a:xfrm>
                    </p:grpSpPr>
                    <p:grpSp>
                      <p:nvGrpSpPr>
                        <p:cNvPr id="112" name="Group 111">
                          <a:extLst>
                            <a:ext uri="{FF2B5EF4-FFF2-40B4-BE49-F238E27FC236}">
                              <a16:creationId xmlns:a16="http://schemas.microsoft.com/office/drawing/2014/main" id="{E5001C4E-1BFB-4D5D-8A82-883C778405D3}"/>
                            </a:ext>
                          </a:extLst>
                        </p:cNvPr>
                        <p:cNvGrpSpPr>
                          <a:grpSpLocks/>
                        </p:cNvGrpSpPr>
                        <p:nvPr/>
                      </p:nvGrpSpPr>
                      <p:grpSpPr bwMode="auto">
                        <a:xfrm>
                          <a:off x="6514" y="9360"/>
                          <a:ext cx="798" cy="360"/>
                          <a:chOff x="6514" y="9360"/>
                          <a:chExt cx="798" cy="360"/>
                        </a:xfrm>
                      </p:grpSpPr>
                      <p:sp>
                        <p:nvSpPr>
                          <p:cNvPr id="114" name="Rectangle 113">
                            <a:extLst>
                              <a:ext uri="{FF2B5EF4-FFF2-40B4-BE49-F238E27FC236}">
                                <a16:creationId xmlns:a16="http://schemas.microsoft.com/office/drawing/2014/main" id="{74BED786-D554-4AD9-86C2-0A18ACF6E78E}"/>
                              </a:ext>
                            </a:extLst>
                          </p:cNvPr>
                          <p:cNvSpPr>
                            <a:spLocks noChangeArrowheads="1"/>
                          </p:cNvSpPr>
                          <p:nvPr/>
                        </p:nvSpPr>
                        <p:spPr bwMode="auto">
                          <a:xfrm>
                            <a:off x="6514" y="9360"/>
                            <a:ext cx="798" cy="36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YES</a:t>
                            </a:r>
                            <a:endParaRPr lang="en-NG" sz="140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15" name="Line 29">
                            <a:extLst>
                              <a:ext uri="{FF2B5EF4-FFF2-40B4-BE49-F238E27FC236}">
                                <a16:creationId xmlns:a16="http://schemas.microsoft.com/office/drawing/2014/main" id="{D511CB90-E16D-4501-8FEC-8BC9267D6F5C}"/>
                              </a:ext>
                            </a:extLst>
                          </p:cNvPr>
                          <p:cNvCxnSpPr/>
                          <p:nvPr/>
                        </p:nvCxnSpPr>
                        <p:spPr bwMode="auto">
                          <a:xfrm>
                            <a:off x="6555" y="9675"/>
                            <a:ext cx="62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113" name="AutoShape 30">
                          <a:extLst>
                            <a:ext uri="{FF2B5EF4-FFF2-40B4-BE49-F238E27FC236}">
                              <a16:creationId xmlns:a16="http://schemas.microsoft.com/office/drawing/2014/main" id="{D1263522-611E-4A92-89EC-DE4C8758EBAE}"/>
                            </a:ext>
                          </a:extLst>
                        </p:cNvPr>
                        <p:cNvSpPr>
                          <a:spLocks noChangeArrowheads="1"/>
                        </p:cNvSpPr>
                        <p:nvPr/>
                      </p:nvSpPr>
                      <p:spPr bwMode="auto">
                        <a:xfrm>
                          <a:off x="7155" y="9165"/>
                          <a:ext cx="2037" cy="1020"/>
                        </a:xfrm>
                        <a:prstGeom prst="flowChartDisplay">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DISPLAY HOME PAGE</a:t>
                          </a:r>
                          <a:endParaRPr lang="en-NG" sz="1400">
                            <a:effectLst/>
                            <a:latin typeface="Times New Roman" panose="02020603050405020304" pitchFamily="18" charset="0"/>
                            <a:ea typeface="Calibri" panose="020F0502020204030204" pitchFamily="34" charset="0"/>
                            <a:cs typeface="Times New Roman" panose="02020603050405020304" pitchFamily="18" charset="0"/>
                          </a:endParaRPr>
                        </a:p>
                      </p:txBody>
                    </p:sp>
                  </p:grpSp>
                  <p:sp>
                    <p:nvSpPr>
                      <p:cNvPr id="94" name="AutoShape 31">
                        <a:extLst>
                          <a:ext uri="{FF2B5EF4-FFF2-40B4-BE49-F238E27FC236}">
                            <a16:creationId xmlns:a16="http://schemas.microsoft.com/office/drawing/2014/main" id="{28DAB197-452E-483D-BD75-37F53447BBA8}"/>
                          </a:ext>
                        </a:extLst>
                      </p:cNvPr>
                      <p:cNvSpPr>
                        <a:spLocks noChangeArrowheads="1"/>
                      </p:cNvSpPr>
                      <p:nvPr/>
                    </p:nvSpPr>
                    <p:spPr bwMode="auto">
                      <a:xfrm>
                        <a:off x="9243" y="8460"/>
                        <a:ext cx="462" cy="540"/>
                      </a:xfrm>
                      <a:prstGeom prst="flowChartOffpageConnector">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B</a:t>
                        </a:r>
                        <a:endParaRPr lang="en-NG" sz="1400">
                          <a:effectLst/>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95" name="Group 94">
                        <a:extLst>
                          <a:ext uri="{FF2B5EF4-FFF2-40B4-BE49-F238E27FC236}">
                            <a16:creationId xmlns:a16="http://schemas.microsoft.com/office/drawing/2014/main" id="{4548021B-047B-4921-82F9-3E1F2631B653}"/>
                          </a:ext>
                        </a:extLst>
                      </p:cNvPr>
                      <p:cNvGrpSpPr>
                        <a:grpSpLocks/>
                      </p:cNvGrpSpPr>
                      <p:nvPr/>
                    </p:nvGrpSpPr>
                    <p:grpSpPr bwMode="auto">
                      <a:xfrm>
                        <a:off x="6111" y="9780"/>
                        <a:ext cx="3594" cy="1020"/>
                        <a:chOff x="6111" y="9780"/>
                        <a:chExt cx="3594" cy="1020"/>
                      </a:xfrm>
                    </p:grpSpPr>
                    <p:grpSp>
                      <p:nvGrpSpPr>
                        <p:cNvPr id="105" name="Group 104">
                          <a:extLst>
                            <a:ext uri="{FF2B5EF4-FFF2-40B4-BE49-F238E27FC236}">
                              <a16:creationId xmlns:a16="http://schemas.microsoft.com/office/drawing/2014/main" id="{633F7AFF-BB8C-4FFE-BB53-89CA61F83C05}"/>
                            </a:ext>
                          </a:extLst>
                        </p:cNvPr>
                        <p:cNvGrpSpPr>
                          <a:grpSpLocks/>
                        </p:cNvGrpSpPr>
                        <p:nvPr/>
                      </p:nvGrpSpPr>
                      <p:grpSpPr bwMode="auto">
                        <a:xfrm>
                          <a:off x="6111" y="9780"/>
                          <a:ext cx="2676" cy="1020"/>
                          <a:chOff x="6513" y="9165"/>
                          <a:chExt cx="2679" cy="1020"/>
                        </a:xfrm>
                      </p:grpSpPr>
                      <p:grpSp>
                        <p:nvGrpSpPr>
                          <p:cNvPr id="108" name="Group 107">
                            <a:extLst>
                              <a:ext uri="{FF2B5EF4-FFF2-40B4-BE49-F238E27FC236}">
                                <a16:creationId xmlns:a16="http://schemas.microsoft.com/office/drawing/2014/main" id="{9C5FE783-A3E1-4C02-818C-AA954FFED965}"/>
                              </a:ext>
                            </a:extLst>
                          </p:cNvPr>
                          <p:cNvGrpSpPr>
                            <a:grpSpLocks/>
                          </p:cNvGrpSpPr>
                          <p:nvPr/>
                        </p:nvGrpSpPr>
                        <p:grpSpPr bwMode="auto">
                          <a:xfrm>
                            <a:off x="6513" y="9360"/>
                            <a:ext cx="798" cy="360"/>
                            <a:chOff x="6513" y="9360"/>
                            <a:chExt cx="798" cy="360"/>
                          </a:xfrm>
                        </p:grpSpPr>
                        <p:sp>
                          <p:nvSpPr>
                            <p:cNvPr id="110" name="Rectangle 109">
                              <a:extLst>
                                <a:ext uri="{FF2B5EF4-FFF2-40B4-BE49-F238E27FC236}">
                                  <a16:creationId xmlns:a16="http://schemas.microsoft.com/office/drawing/2014/main" id="{44923521-7136-4E87-BE84-B1192A9BD0D3}"/>
                                </a:ext>
                              </a:extLst>
                            </p:cNvPr>
                            <p:cNvSpPr>
                              <a:spLocks noChangeArrowheads="1"/>
                            </p:cNvSpPr>
                            <p:nvPr/>
                          </p:nvSpPr>
                          <p:spPr bwMode="auto">
                            <a:xfrm>
                              <a:off x="6513" y="9360"/>
                              <a:ext cx="798"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YES</a:t>
                              </a:r>
                              <a:endParaRPr lang="en-NG" sz="140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11" name="Line 36">
                              <a:extLst>
                                <a:ext uri="{FF2B5EF4-FFF2-40B4-BE49-F238E27FC236}">
                                  <a16:creationId xmlns:a16="http://schemas.microsoft.com/office/drawing/2014/main" id="{BD5C2E19-91F7-440B-A4C5-A5E4F14D3BC2}"/>
                                </a:ext>
                              </a:extLst>
                            </p:cNvPr>
                            <p:cNvCxnSpPr/>
                            <p:nvPr/>
                          </p:nvCxnSpPr>
                          <p:spPr bwMode="auto">
                            <a:xfrm>
                              <a:off x="6555" y="9675"/>
                              <a:ext cx="62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109" name="AutoShape 37">
                            <a:extLst>
                              <a:ext uri="{FF2B5EF4-FFF2-40B4-BE49-F238E27FC236}">
                                <a16:creationId xmlns:a16="http://schemas.microsoft.com/office/drawing/2014/main" id="{A631FB6A-1066-4FF5-908D-CEC4651223EF}"/>
                              </a:ext>
                            </a:extLst>
                          </p:cNvPr>
                          <p:cNvSpPr>
                            <a:spLocks noChangeArrowheads="1"/>
                          </p:cNvSpPr>
                          <p:nvPr/>
                        </p:nvSpPr>
                        <p:spPr bwMode="auto">
                          <a:xfrm>
                            <a:off x="7155" y="9165"/>
                            <a:ext cx="2037" cy="1020"/>
                          </a:xfrm>
                          <a:prstGeom prst="flowChartDisplay">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DISPLAY ABOUT US </a:t>
                            </a:r>
                            <a:endParaRPr lang="en-NG" sz="1400">
                              <a:effectLst/>
                              <a:latin typeface="Times New Roman" panose="02020603050405020304" pitchFamily="18" charset="0"/>
                              <a:ea typeface="Calibri" panose="020F0502020204030204" pitchFamily="34" charset="0"/>
                              <a:cs typeface="Times New Roman" panose="02020603050405020304" pitchFamily="18" charset="0"/>
                            </a:endParaRPr>
                          </a:p>
                        </p:txBody>
                      </p:sp>
                    </p:grpSp>
                    <p:sp>
                      <p:nvSpPr>
                        <p:cNvPr id="106" name="AutoShape 38">
                          <a:extLst>
                            <a:ext uri="{FF2B5EF4-FFF2-40B4-BE49-F238E27FC236}">
                              <a16:creationId xmlns:a16="http://schemas.microsoft.com/office/drawing/2014/main" id="{61037327-3806-46A3-B8FB-501EC94FA697}"/>
                            </a:ext>
                          </a:extLst>
                        </p:cNvPr>
                        <p:cNvSpPr>
                          <a:spLocks noChangeArrowheads="1"/>
                        </p:cNvSpPr>
                        <p:nvPr/>
                      </p:nvSpPr>
                      <p:spPr bwMode="auto">
                        <a:xfrm>
                          <a:off x="9243" y="10080"/>
                          <a:ext cx="462" cy="540"/>
                        </a:xfrm>
                        <a:prstGeom prst="flowChartOffpageConnector">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C</a:t>
                          </a:r>
                          <a:endParaRPr lang="en-NG" sz="140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07" name="Line 39">
                          <a:extLst>
                            <a:ext uri="{FF2B5EF4-FFF2-40B4-BE49-F238E27FC236}">
                              <a16:creationId xmlns:a16="http://schemas.microsoft.com/office/drawing/2014/main" id="{204A668A-3018-49AB-A409-2E00EA1918DD}"/>
                            </a:ext>
                          </a:extLst>
                        </p:cNvPr>
                        <p:cNvCxnSpPr/>
                        <p:nvPr/>
                      </p:nvCxnSpPr>
                      <p:spPr bwMode="auto">
                        <a:xfrm>
                          <a:off x="8780" y="10260"/>
                          <a:ext cx="40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cxnSp>
                    <p:nvCxnSpPr>
                      <p:cNvPr id="96" name="Line 40">
                        <a:extLst>
                          <a:ext uri="{FF2B5EF4-FFF2-40B4-BE49-F238E27FC236}">
                            <a16:creationId xmlns:a16="http://schemas.microsoft.com/office/drawing/2014/main" id="{2CD69E79-8F71-4EC1-B473-DA0592A51F78}"/>
                          </a:ext>
                        </a:extLst>
                      </p:cNvPr>
                      <p:cNvCxnSpPr/>
                      <p:nvPr/>
                    </p:nvCxnSpPr>
                    <p:spPr bwMode="auto">
                      <a:xfrm>
                        <a:off x="8780" y="8640"/>
                        <a:ext cx="46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97" name="Group 96">
                        <a:extLst>
                          <a:ext uri="{FF2B5EF4-FFF2-40B4-BE49-F238E27FC236}">
                            <a16:creationId xmlns:a16="http://schemas.microsoft.com/office/drawing/2014/main" id="{8FFBCE8F-3A7F-4949-BAD2-78CAD3260F63}"/>
                          </a:ext>
                        </a:extLst>
                      </p:cNvPr>
                      <p:cNvGrpSpPr>
                        <a:grpSpLocks/>
                      </p:cNvGrpSpPr>
                      <p:nvPr/>
                    </p:nvGrpSpPr>
                    <p:grpSpPr bwMode="auto">
                      <a:xfrm>
                        <a:off x="6161" y="11220"/>
                        <a:ext cx="3594" cy="1020"/>
                        <a:chOff x="6111" y="9780"/>
                        <a:chExt cx="3594" cy="1020"/>
                      </a:xfrm>
                    </p:grpSpPr>
                    <p:grpSp>
                      <p:nvGrpSpPr>
                        <p:cNvPr id="98" name="Group 97">
                          <a:extLst>
                            <a:ext uri="{FF2B5EF4-FFF2-40B4-BE49-F238E27FC236}">
                              <a16:creationId xmlns:a16="http://schemas.microsoft.com/office/drawing/2014/main" id="{380A99E2-21A2-4CAD-9223-B198AD8C0F1A}"/>
                            </a:ext>
                          </a:extLst>
                        </p:cNvPr>
                        <p:cNvGrpSpPr>
                          <a:grpSpLocks/>
                        </p:cNvGrpSpPr>
                        <p:nvPr/>
                      </p:nvGrpSpPr>
                      <p:grpSpPr bwMode="auto">
                        <a:xfrm>
                          <a:off x="6111" y="9780"/>
                          <a:ext cx="2676" cy="1020"/>
                          <a:chOff x="6513" y="9165"/>
                          <a:chExt cx="2679" cy="1020"/>
                        </a:xfrm>
                      </p:grpSpPr>
                      <p:grpSp>
                        <p:nvGrpSpPr>
                          <p:cNvPr id="101" name="Group 100">
                            <a:extLst>
                              <a:ext uri="{FF2B5EF4-FFF2-40B4-BE49-F238E27FC236}">
                                <a16:creationId xmlns:a16="http://schemas.microsoft.com/office/drawing/2014/main" id="{56E89E33-78B7-4B8B-8FC9-D4809A245950}"/>
                              </a:ext>
                            </a:extLst>
                          </p:cNvPr>
                          <p:cNvGrpSpPr>
                            <a:grpSpLocks/>
                          </p:cNvGrpSpPr>
                          <p:nvPr/>
                        </p:nvGrpSpPr>
                        <p:grpSpPr bwMode="auto">
                          <a:xfrm>
                            <a:off x="6513" y="9360"/>
                            <a:ext cx="798" cy="360"/>
                            <a:chOff x="6513" y="9360"/>
                            <a:chExt cx="798" cy="360"/>
                          </a:xfrm>
                        </p:grpSpPr>
                        <p:sp>
                          <p:nvSpPr>
                            <p:cNvPr id="103" name="Rectangle 102">
                              <a:extLst>
                                <a:ext uri="{FF2B5EF4-FFF2-40B4-BE49-F238E27FC236}">
                                  <a16:creationId xmlns:a16="http://schemas.microsoft.com/office/drawing/2014/main" id="{27FAAC60-2BFA-4821-95CB-0B809563F642}"/>
                                </a:ext>
                              </a:extLst>
                            </p:cNvPr>
                            <p:cNvSpPr>
                              <a:spLocks noChangeArrowheads="1"/>
                            </p:cNvSpPr>
                            <p:nvPr/>
                          </p:nvSpPr>
                          <p:spPr bwMode="auto">
                            <a:xfrm>
                              <a:off x="6513" y="9360"/>
                              <a:ext cx="798"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YES</a:t>
                              </a:r>
                              <a:endParaRPr lang="en-NG" sz="140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04" name="Line 45">
                              <a:extLst>
                                <a:ext uri="{FF2B5EF4-FFF2-40B4-BE49-F238E27FC236}">
                                  <a16:creationId xmlns:a16="http://schemas.microsoft.com/office/drawing/2014/main" id="{380A771A-AE9A-471E-A116-214EFCFABDBB}"/>
                                </a:ext>
                              </a:extLst>
                            </p:cNvPr>
                            <p:cNvCxnSpPr/>
                            <p:nvPr/>
                          </p:nvCxnSpPr>
                          <p:spPr bwMode="auto">
                            <a:xfrm>
                              <a:off x="6555" y="9675"/>
                              <a:ext cx="62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102" name="AutoShape 46">
                            <a:extLst>
                              <a:ext uri="{FF2B5EF4-FFF2-40B4-BE49-F238E27FC236}">
                                <a16:creationId xmlns:a16="http://schemas.microsoft.com/office/drawing/2014/main" id="{3C6E656D-C882-4F6B-A92B-15DEDEA2F3F1}"/>
                              </a:ext>
                            </a:extLst>
                          </p:cNvPr>
                          <p:cNvSpPr>
                            <a:spLocks noChangeArrowheads="1"/>
                          </p:cNvSpPr>
                          <p:nvPr/>
                        </p:nvSpPr>
                        <p:spPr bwMode="auto">
                          <a:xfrm>
                            <a:off x="7155" y="9165"/>
                            <a:ext cx="2037" cy="1020"/>
                          </a:xfrm>
                          <a:prstGeom prst="flowChartDisplay">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DISPLAY ADMISSION </a:t>
                            </a:r>
                            <a:endParaRPr lang="en-NG" sz="1400">
                              <a:effectLst/>
                              <a:latin typeface="Times New Roman" panose="02020603050405020304" pitchFamily="18" charset="0"/>
                              <a:ea typeface="Calibri" panose="020F0502020204030204" pitchFamily="34" charset="0"/>
                              <a:cs typeface="Times New Roman" panose="02020603050405020304" pitchFamily="18" charset="0"/>
                            </a:endParaRPr>
                          </a:p>
                        </p:txBody>
                      </p:sp>
                    </p:grpSp>
                    <p:sp>
                      <p:nvSpPr>
                        <p:cNvPr id="99" name="AutoShape 47">
                          <a:extLst>
                            <a:ext uri="{FF2B5EF4-FFF2-40B4-BE49-F238E27FC236}">
                              <a16:creationId xmlns:a16="http://schemas.microsoft.com/office/drawing/2014/main" id="{0C159469-CAF5-47BA-BC56-FB053CE19B1F}"/>
                            </a:ext>
                          </a:extLst>
                        </p:cNvPr>
                        <p:cNvSpPr>
                          <a:spLocks noChangeArrowheads="1"/>
                        </p:cNvSpPr>
                        <p:nvPr/>
                      </p:nvSpPr>
                      <p:spPr bwMode="auto">
                        <a:xfrm>
                          <a:off x="9243" y="10080"/>
                          <a:ext cx="462" cy="540"/>
                        </a:xfrm>
                        <a:prstGeom prst="flowChartOffpageConnector">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D</a:t>
                          </a:r>
                          <a:endParaRPr lang="en-NG" sz="140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00" name="Line 48">
                          <a:extLst>
                            <a:ext uri="{FF2B5EF4-FFF2-40B4-BE49-F238E27FC236}">
                              <a16:creationId xmlns:a16="http://schemas.microsoft.com/office/drawing/2014/main" id="{4FEB0069-2182-4C41-A278-E15F029ACA7A}"/>
                            </a:ext>
                          </a:extLst>
                        </p:cNvPr>
                        <p:cNvCxnSpPr/>
                        <p:nvPr/>
                      </p:nvCxnSpPr>
                      <p:spPr bwMode="auto">
                        <a:xfrm>
                          <a:off x="8780" y="10260"/>
                          <a:ext cx="40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grpSp>
              </p:grpSp>
              <p:grpSp>
                <p:nvGrpSpPr>
                  <p:cNvPr id="71" name="Group 70">
                    <a:extLst>
                      <a:ext uri="{FF2B5EF4-FFF2-40B4-BE49-F238E27FC236}">
                        <a16:creationId xmlns:a16="http://schemas.microsoft.com/office/drawing/2014/main" id="{1E74CA8C-36A3-4D5C-BC89-A040BCF90001}"/>
                      </a:ext>
                    </a:extLst>
                  </p:cNvPr>
                  <p:cNvGrpSpPr>
                    <a:grpSpLocks/>
                  </p:cNvGrpSpPr>
                  <p:nvPr/>
                </p:nvGrpSpPr>
                <p:grpSpPr bwMode="auto">
                  <a:xfrm>
                    <a:off x="2493" y="13320"/>
                    <a:ext cx="7383" cy="1916"/>
                    <a:chOff x="2493" y="13320"/>
                    <a:chExt cx="7383" cy="1916"/>
                  </a:xfrm>
                </p:grpSpPr>
                <p:grpSp>
                  <p:nvGrpSpPr>
                    <p:cNvPr id="72" name="Group 71">
                      <a:extLst>
                        <a:ext uri="{FF2B5EF4-FFF2-40B4-BE49-F238E27FC236}">
                          <a16:creationId xmlns:a16="http://schemas.microsoft.com/office/drawing/2014/main" id="{9D69E4B2-25D3-43C3-9381-8F6633760C5D}"/>
                        </a:ext>
                      </a:extLst>
                    </p:cNvPr>
                    <p:cNvGrpSpPr>
                      <a:grpSpLocks/>
                    </p:cNvGrpSpPr>
                    <p:nvPr/>
                  </p:nvGrpSpPr>
                  <p:grpSpPr bwMode="auto">
                    <a:xfrm>
                      <a:off x="2493" y="13320"/>
                      <a:ext cx="3762" cy="1916"/>
                      <a:chOff x="2493" y="13320"/>
                      <a:chExt cx="3762" cy="1916"/>
                    </a:xfrm>
                  </p:grpSpPr>
                  <p:sp>
                    <p:nvSpPr>
                      <p:cNvPr id="77" name="AutoShape 51">
                        <a:extLst>
                          <a:ext uri="{FF2B5EF4-FFF2-40B4-BE49-F238E27FC236}">
                            <a16:creationId xmlns:a16="http://schemas.microsoft.com/office/drawing/2014/main" id="{EFA8DB20-0C95-442D-B294-3EA785AFF163}"/>
                          </a:ext>
                        </a:extLst>
                      </p:cNvPr>
                      <p:cNvSpPr>
                        <a:spLocks noChangeArrowheads="1"/>
                      </p:cNvSpPr>
                      <p:nvPr/>
                    </p:nvSpPr>
                    <p:spPr bwMode="auto">
                      <a:xfrm>
                        <a:off x="2493" y="13680"/>
                        <a:ext cx="3762" cy="1556"/>
                      </a:xfrm>
                      <a:prstGeom prst="flowChartDecision">
                        <a:avLst/>
                      </a:prstGeom>
                      <a:solidFill>
                        <a:srgbClr val="FFFFFF"/>
                      </a:solidFill>
                      <a:ln w="9525">
                        <a:solidFill>
                          <a:schemeClr val="tx1"/>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800">
                            <a:effectLst/>
                            <a:latin typeface="Times New Roman" panose="02020603050405020304" pitchFamily="18" charset="0"/>
                            <a:ea typeface="Calibri" panose="020F0502020204030204" pitchFamily="34" charset="0"/>
                            <a:cs typeface="Times New Roman" panose="02020603050405020304" pitchFamily="18" charset="0"/>
                          </a:rPr>
                          <a:t>Is link</a:t>
                        </a:r>
                        <a:endParaRPr lang="en-NG" sz="140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GB" sz="800" spc="-5">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Student registration summary</a:t>
                        </a:r>
                        <a:endParaRPr lang="en-NG" sz="140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78" name="Line 52">
                        <a:extLst>
                          <a:ext uri="{FF2B5EF4-FFF2-40B4-BE49-F238E27FC236}">
                            <a16:creationId xmlns:a16="http://schemas.microsoft.com/office/drawing/2014/main" id="{5A2977B5-CC14-4651-857C-0B9FD6D070D6}"/>
                          </a:ext>
                        </a:extLst>
                      </p:cNvPr>
                      <p:cNvCxnSpPr/>
                      <p:nvPr/>
                    </p:nvCxnSpPr>
                    <p:spPr bwMode="auto">
                      <a:xfrm>
                        <a:off x="4377" y="13320"/>
                        <a:ext cx="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cxnSp>
                  <p:nvCxnSpPr>
                    <p:cNvPr id="73" name="Line 53">
                      <a:extLst>
                        <a:ext uri="{FF2B5EF4-FFF2-40B4-BE49-F238E27FC236}">
                          <a16:creationId xmlns:a16="http://schemas.microsoft.com/office/drawing/2014/main" id="{9E462BF7-F870-465D-9428-252ACF99F3B2}"/>
                        </a:ext>
                      </a:extLst>
                    </p:cNvPr>
                    <p:cNvCxnSpPr/>
                    <p:nvPr/>
                  </p:nvCxnSpPr>
                  <p:spPr bwMode="auto">
                    <a:xfrm>
                      <a:off x="6228" y="14400"/>
                      <a:ext cx="68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4" name="AutoShape 54">
                      <a:extLst>
                        <a:ext uri="{FF2B5EF4-FFF2-40B4-BE49-F238E27FC236}">
                          <a16:creationId xmlns:a16="http://schemas.microsoft.com/office/drawing/2014/main" id="{7E7FCA31-E832-42E9-8331-FB09526A02B8}"/>
                        </a:ext>
                      </a:extLst>
                    </p:cNvPr>
                    <p:cNvSpPr>
                      <a:spLocks noChangeArrowheads="1"/>
                    </p:cNvSpPr>
                    <p:nvPr/>
                  </p:nvSpPr>
                  <p:spPr bwMode="auto">
                    <a:xfrm>
                      <a:off x="6912" y="13860"/>
                      <a:ext cx="2052" cy="1080"/>
                    </a:xfrm>
                    <a:prstGeom prst="flowChartDisplay">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DISPLAY CONTACT US</a:t>
                      </a:r>
                      <a:endParaRPr lang="en-NG" sz="140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75" name="Line 55">
                      <a:extLst>
                        <a:ext uri="{FF2B5EF4-FFF2-40B4-BE49-F238E27FC236}">
                          <a16:creationId xmlns:a16="http://schemas.microsoft.com/office/drawing/2014/main" id="{0BBEC288-C05E-43FE-9F7C-B8D4CB358CF8}"/>
                        </a:ext>
                      </a:extLst>
                    </p:cNvPr>
                    <p:cNvCxnSpPr/>
                    <p:nvPr/>
                  </p:nvCxnSpPr>
                  <p:spPr bwMode="auto">
                    <a:xfrm>
                      <a:off x="8964" y="14400"/>
                      <a:ext cx="39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6" name="AutoShape 56">
                      <a:extLst>
                        <a:ext uri="{FF2B5EF4-FFF2-40B4-BE49-F238E27FC236}">
                          <a16:creationId xmlns:a16="http://schemas.microsoft.com/office/drawing/2014/main" id="{11D15CA8-E340-42E0-958D-DAD6093E0BBC}"/>
                        </a:ext>
                      </a:extLst>
                    </p:cNvPr>
                    <p:cNvSpPr>
                      <a:spLocks noChangeArrowheads="1"/>
                    </p:cNvSpPr>
                    <p:nvPr/>
                  </p:nvSpPr>
                  <p:spPr bwMode="auto">
                    <a:xfrm>
                      <a:off x="9363" y="14220"/>
                      <a:ext cx="513" cy="540"/>
                    </a:xfrm>
                    <a:prstGeom prst="flowChartOffpageConnector">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E</a:t>
                      </a:r>
                      <a:endParaRPr lang="en-NG" sz="1400">
                        <a:effectLst/>
                        <a:latin typeface="Times New Roman" panose="02020603050405020304" pitchFamily="18" charset="0"/>
                        <a:ea typeface="Calibri" panose="020F0502020204030204" pitchFamily="34" charset="0"/>
                        <a:cs typeface="Times New Roman" panose="02020603050405020304" pitchFamily="18" charset="0"/>
                      </a:endParaRPr>
                    </a:p>
                  </p:txBody>
                </p:sp>
              </p:grpSp>
            </p:grpSp>
          </p:grpSp>
        </p:grpSp>
      </p:grpSp>
    </p:spTree>
    <p:extLst>
      <p:ext uri="{BB962C8B-B14F-4D97-AF65-F5344CB8AC3E}">
        <p14:creationId xmlns:p14="http://schemas.microsoft.com/office/powerpoint/2010/main" val="2739981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600200" y="457200"/>
            <a:ext cx="6248400" cy="1143000"/>
          </a:xfrm>
        </p:spPr>
        <p:txBody>
          <a:bodyPr/>
          <a:lstStyle/>
          <a:p>
            <a:r>
              <a:rPr lang="en-US" sz="4000" dirty="0">
                <a:solidFill>
                  <a:schemeClr val="tx1"/>
                </a:solidFill>
                <a:latin typeface="Akrobat Black" pitchFamily="50" charset="0"/>
              </a:rPr>
              <a:t>PROGRAM DEVELOPMENT</a:t>
            </a:r>
          </a:p>
        </p:txBody>
      </p:sp>
      <p:sp>
        <p:nvSpPr>
          <p:cNvPr id="10" name="Content Placeholder 2"/>
          <p:cNvSpPr>
            <a:spLocks noGrp="1"/>
          </p:cNvSpPr>
          <p:nvPr>
            <p:ph idx="1"/>
          </p:nvPr>
        </p:nvSpPr>
        <p:spPr/>
        <p:txBody>
          <a:bodyPr>
            <a:normAutofit/>
          </a:bodyPr>
          <a:lstStyle/>
          <a:p>
            <a:pPr marL="0" indent="0">
              <a:buNone/>
            </a:pPr>
            <a:r>
              <a:rPr lang="en-GB" sz="3600" spc="-5" dirty="0">
                <a:solidFill>
                  <a:srgbClr val="000000"/>
                </a:solidFill>
                <a:effectLst/>
                <a:latin typeface="Times New Roman" panose="02020603050405020304" pitchFamily="18" charset="0"/>
                <a:ea typeface="Calibri" panose="020F0502020204030204" pitchFamily="34" charset="0"/>
              </a:rPr>
              <a:t>The proposed E-Matriculation System will contain : Home Page, Registration Page, Login Page, Student Registration Summary</a:t>
            </a:r>
            <a:endParaRPr lang="en-US" sz="7200" dirty="0">
              <a:latin typeface="Times New Roman" pitchFamily="18" charset="0"/>
              <a:cs typeface="Times New Roman" pitchFamily="18" charset="0"/>
            </a:endParaRPr>
          </a:p>
        </p:txBody>
      </p:sp>
    </p:spTree>
    <p:extLst>
      <p:ext uri="{BB962C8B-B14F-4D97-AF65-F5344CB8AC3E}">
        <p14:creationId xmlns:p14="http://schemas.microsoft.com/office/powerpoint/2010/main" val="138443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emplate>TM03457496[[fn=Parallax]]</Template>
  <TotalTime>92</TotalTime>
  <Words>582</Words>
  <Application>Microsoft Office PowerPoint</Application>
  <PresentationFormat>A4 Paper (210x297 mm)</PresentationFormat>
  <Paragraphs>52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Akrobat Black</vt:lpstr>
      <vt:lpstr>Arial</vt:lpstr>
      <vt:lpstr>Bookman Old Style</vt:lpstr>
      <vt:lpstr>Corbel</vt:lpstr>
      <vt:lpstr>Times New Roman</vt:lpstr>
      <vt:lpstr>Parallax</vt:lpstr>
      <vt:lpstr>PowerPoint Presentation</vt:lpstr>
      <vt:lpstr>PowerPoint Presentation</vt:lpstr>
      <vt:lpstr>PowerPoint Presentation</vt:lpstr>
      <vt:lpstr>STATEMENT OF THE PROBLEM</vt:lpstr>
      <vt:lpstr>AIM AND OBJECTIVES OF THE STUDY</vt:lpstr>
      <vt:lpstr>SIGNIFICANCE OF THE STUDY</vt:lpstr>
      <vt:lpstr>ANALYSIS OF THE EXISTING SYSTEM</vt:lpstr>
      <vt:lpstr>SYSTEM FLOWCHART</vt:lpstr>
      <vt:lpstr>PROGRAM DEVELOPMENT</vt:lpstr>
      <vt:lpstr>PowerPoint Presentation</vt:lpstr>
      <vt:lpstr> REGISTRATION PAGE</vt:lpstr>
      <vt:lpstr>SUMMARY</vt:lpstr>
      <vt:lpstr>RECOMMENDATION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AKIN TOMIWA</dc:creator>
  <cp:lastModifiedBy>isaac chinonso</cp:lastModifiedBy>
  <cp:revision>36</cp:revision>
  <dcterms:created xsi:type="dcterms:W3CDTF">2022-04-08T05:43:23Z</dcterms:created>
  <dcterms:modified xsi:type="dcterms:W3CDTF">2022-04-08T07:28:48Z</dcterms:modified>
</cp:coreProperties>
</file>