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98" r:id="rId2"/>
    <p:sldId id="525" r:id="rId3"/>
    <p:sldId id="523" r:id="rId4"/>
    <p:sldId id="534" r:id="rId5"/>
    <p:sldId id="535" r:id="rId6"/>
    <p:sldId id="536" r:id="rId7"/>
    <p:sldId id="537" r:id="rId8"/>
    <p:sldId id="552" r:id="rId9"/>
    <p:sldId id="541" r:id="rId10"/>
    <p:sldId id="543" r:id="rId11"/>
    <p:sldId id="542" r:id="rId12"/>
  </p:sldIdLst>
  <p:sldSz cx="9144000" cy="6858000" type="screen4x3"/>
  <p:notesSz cx="6797675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33"/>
    <a:srgbClr val="0000FF"/>
    <a:srgbClr val="CCCC00"/>
    <a:srgbClr val="808080"/>
    <a:srgbClr val="339966"/>
    <a:srgbClr val="B26A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2" autoAdjust="0"/>
    <p:restoredTop sz="92741" autoAdjust="0"/>
  </p:normalViewPr>
  <p:slideViewPr>
    <p:cSldViewPr snapToGrid="0">
      <p:cViewPr varScale="1">
        <p:scale>
          <a:sx n="67" d="100"/>
          <a:sy n="67" d="100"/>
        </p:scale>
        <p:origin x="1812" y="60"/>
      </p:cViewPr>
      <p:guideLst>
        <p:guide orient="horz" pos="2142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964" y="-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9F1E15-8683-4D7A-BFA5-004B33274338}" type="datetime1">
              <a:rPr lang="pt-BR"/>
              <a:pPr>
                <a:defRPr/>
              </a:pPr>
              <a:t>08/06/2021</a:t>
            </a:fld>
            <a:endParaRPr lang="pt-B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Angela Cristina Azanha Puhlmann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11FBF3C-0D1A-4530-92B0-87F92C4BF0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2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Senai-SP - Treinamento do Recesso de 2010 - PARTE 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54C6B5-D2FC-44D2-BC80-1AD9A06491C3}" type="datetime1">
              <a:rPr lang="pt-BR"/>
              <a:pPr>
                <a:defRPr/>
              </a:pPr>
              <a:t>08/06/2021</a:t>
            </a:fld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Angela Cristina Azanha Puhlmann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31" tIns="46316" rIns="92631" bIns="46316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5E5676-85ED-4B25-9B3A-08E2674B4B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6974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6DA48-6449-4C92-ACA1-156179D5EB01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9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2532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22533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2F8726-F97A-4743-8A1E-84A877C9ECC5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2253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22535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3E00A-0143-41B2-82D9-7F1552CA5C8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3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7652" name="Espaço Reservado para Cabeçalho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31" tIns="46316" rIns="92631" bIns="46316"/>
          <a:lstStyle/>
          <a:p>
            <a:pPr defTabSz="927100"/>
            <a:r>
              <a:rPr lang="pt-BR" sz="1200" b="0">
                <a:solidFill>
                  <a:schemeClr val="tx1"/>
                </a:solidFill>
              </a:rPr>
              <a:t>Senai-SP - Treinamento do Recesso de 2010 - PARTE I</a:t>
            </a:r>
          </a:p>
        </p:txBody>
      </p:sp>
      <p:sp>
        <p:nvSpPr>
          <p:cNvPr id="27653" name="Espaço Reservado para Data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31" tIns="46316" rIns="92631" bIns="46316"/>
          <a:lstStyle/>
          <a:p>
            <a:pPr algn="r" defTabSz="927100"/>
            <a:fld id="{5AAF4E33-83A6-44D9-ACFE-28C23FCBF7DD}" type="datetime1">
              <a:rPr lang="pt-BR" sz="1200" b="0">
                <a:solidFill>
                  <a:schemeClr val="tx1"/>
                </a:solidFill>
              </a:rPr>
              <a:pPr algn="r" defTabSz="927100"/>
              <a:t>08/06/2021</a:t>
            </a:fld>
            <a:endParaRPr lang="pt-BR" sz="1200" b="0">
              <a:solidFill>
                <a:schemeClr val="tx1"/>
              </a:solidFill>
            </a:endParaRPr>
          </a:p>
        </p:txBody>
      </p:sp>
      <p:sp>
        <p:nvSpPr>
          <p:cNvPr id="27654" name="Espaço Reservado para Rodapé 5"/>
          <p:cNvSpPr txBox="1">
            <a:spLocks noGrp="1"/>
          </p:cNvSpPr>
          <p:nvPr/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31" tIns="46316" rIns="92631" bIns="46316" anchor="b"/>
          <a:lstStyle/>
          <a:p>
            <a:pPr defTabSz="927100"/>
            <a:r>
              <a:rPr lang="pt-BR" sz="1200" b="0">
                <a:solidFill>
                  <a:schemeClr val="tx1"/>
                </a:solidFill>
              </a:rPr>
              <a:t>Angela Cristina Azanha Puhlmann</a:t>
            </a:r>
          </a:p>
        </p:txBody>
      </p:sp>
      <p:sp>
        <p:nvSpPr>
          <p:cNvPr id="27655" name="Espaço Reservado para Número de Slide 6"/>
          <p:cNvSpPr txBox="1">
            <a:spLocks noGrp="1"/>
          </p:cNvSpPr>
          <p:nvPr/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31" tIns="46316" rIns="92631" bIns="46316" anchor="b"/>
          <a:lstStyle/>
          <a:p>
            <a:pPr algn="r" defTabSz="927100"/>
            <a:fld id="{177FD75B-76D0-40BB-95B8-82580B1A542A}" type="slidenum">
              <a:rPr lang="pt-BR" sz="1200" b="0">
                <a:solidFill>
                  <a:schemeClr val="tx1"/>
                </a:solidFill>
              </a:rPr>
              <a:pPr algn="r" defTabSz="927100"/>
              <a:t>11</a:t>
            </a:fld>
            <a:endParaRPr lang="pt-BR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4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17412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17413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A732AF8-1668-4BD5-BBB2-884586FEC129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1741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17415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C24CF-FD99-448C-BFA1-C124C35058C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5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18436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18437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2566D5A-2F0C-4991-841C-56F90806381F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1843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18439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A7011-0AEE-4683-B223-CA390A35931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19460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19461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ECB076D-89AC-46D1-B7BD-813592562BC9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1946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19463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22D88-8DE3-4067-A661-E61B5220A12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09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0484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20485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FC5DD1D-6280-4255-B48E-D081234FDCC3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2048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20487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D3340-1B9C-41F2-8D76-1F2D8A8A156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1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1508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21509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850AF2-D27B-481F-A482-A8DA43405608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2151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21511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DF56A-1A82-4EC7-93FC-7C4A7FC7E3B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68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2532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22533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2F8726-F97A-4743-8A1E-84A877C9ECC5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2253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22535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3E00A-0143-41B2-82D9-7F1552CA5C8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2532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22533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2F8726-F97A-4743-8A1E-84A877C9ECC5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2253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22535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3E00A-0143-41B2-82D9-7F1552CA5C8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6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>
              <a:latin typeface="Arial" charset="0"/>
            </a:endParaRPr>
          </a:p>
        </p:txBody>
      </p:sp>
      <p:sp>
        <p:nvSpPr>
          <p:cNvPr id="26628" name="Espaço Reservado para Cabeçalho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/>
              <a:t>Senai-SP - Treinamento do Recesso de 2010 - PARTE I</a:t>
            </a:r>
          </a:p>
        </p:txBody>
      </p:sp>
      <p:sp>
        <p:nvSpPr>
          <p:cNvPr id="26629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0C35805-90F0-4FA8-B3DC-A5A13976A468}" type="datetime1">
              <a:rPr lang="pt-BR" smtClean="0"/>
              <a:pPr/>
              <a:t>08/06/2021</a:t>
            </a:fld>
            <a:endParaRPr lang="pt-BR"/>
          </a:p>
        </p:txBody>
      </p:sp>
      <p:sp>
        <p:nvSpPr>
          <p:cNvPr id="2663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/>
              <a:t>Angela Cristina Azanha Puhlmann</a:t>
            </a:r>
          </a:p>
        </p:txBody>
      </p:sp>
      <p:sp>
        <p:nvSpPr>
          <p:cNvPr id="26631" name="Espaço Reservado para Número de Slid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BDB79-CD66-4349-AE04-DEFB9C16BC0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7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e 2 partes d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 rot="1909238">
            <a:off x="145259" y="4922719"/>
            <a:ext cx="428628" cy="1143008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0"/>
          </a:p>
        </p:txBody>
      </p:sp>
      <p:pic>
        <p:nvPicPr>
          <p:cNvPr id="3" name="Picture 10" descr="apresentação power poin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 userDrawn="1"/>
        </p:nvSpPr>
        <p:spPr bwMode="auto">
          <a:xfrm>
            <a:off x="7331075" y="5454650"/>
            <a:ext cx="1608138" cy="63023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>
            <a:spAutoFit/>
          </a:bodyPr>
          <a:lstStyle/>
          <a:p>
            <a:pPr algn="ctr" eaLnBrk="0" hangingPunct="0"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 userDrawn="1"/>
        </p:nvSpPr>
        <p:spPr>
          <a:xfrm rot="1909238">
            <a:off x="145259" y="4922719"/>
            <a:ext cx="428628" cy="1143008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0"/>
          </a:p>
        </p:txBody>
      </p:sp>
      <p:pic>
        <p:nvPicPr>
          <p:cNvPr id="1029" name="Picture 10" descr="apresentação power point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tângulo 34"/>
          <p:cNvSpPr/>
          <p:nvPr userDrawn="1"/>
        </p:nvSpPr>
        <p:spPr bwMode="auto">
          <a:xfrm>
            <a:off x="7331075" y="5454650"/>
            <a:ext cx="1608138" cy="63023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3600" tIns="46800" rIns="93600" bIns="46800">
            <a:spAutoFit/>
          </a:bodyPr>
          <a:lstStyle/>
          <a:p>
            <a:pPr algn="ctr" eaLnBrk="0" hangingPunct="0">
              <a:defRPr/>
            </a:pPr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32726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4"/>
          <p:cNvSpPr>
            <a:spLocks noChangeArrowheads="1"/>
          </p:cNvSpPr>
          <p:nvPr/>
        </p:nvSpPr>
        <p:spPr bwMode="auto">
          <a:xfrm>
            <a:off x="0" y="-53975"/>
            <a:ext cx="9144000" cy="69119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algn="ctr" eaLnBrk="0" hangingPunct="0"/>
            <a:endParaRPr lang="pt-BR"/>
          </a:p>
        </p:txBody>
      </p:sp>
      <p:pic>
        <p:nvPicPr>
          <p:cNvPr id="7" name="Picture 6" descr="apresentação power poi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" y="-22225"/>
            <a:ext cx="9144000" cy="688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6381" y="1492248"/>
            <a:ext cx="65435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pt-BR" sz="2000" dirty="0">
                <a:solidFill>
                  <a:schemeClr val="accent6"/>
                </a:solidFill>
                <a:latin typeface="Arial Unicode MS" pitchFamily="34" charset="-128"/>
              </a:rPr>
              <a:t>Tecnologia em Análise e Desenvolvimento de Sistemas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9470" y="258928"/>
            <a:ext cx="61910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pt-BR" sz="2800" dirty="0">
                <a:solidFill>
                  <a:schemeClr val="accent6"/>
                </a:solidFill>
                <a:latin typeface="Arial Unicode MS" pitchFamily="34" charset="-128"/>
              </a:rPr>
              <a:t>Faculdade de Tecnologia de Taubaté</a:t>
            </a:r>
          </a:p>
        </p:txBody>
      </p:sp>
      <p:sp>
        <p:nvSpPr>
          <p:cNvPr id="3079" name="Retângulo 19"/>
          <p:cNvSpPr>
            <a:spLocks noChangeArrowheads="1"/>
          </p:cNvSpPr>
          <p:nvPr/>
        </p:nvSpPr>
        <p:spPr bwMode="auto">
          <a:xfrm>
            <a:off x="677863" y="3705225"/>
            <a:ext cx="2112962" cy="8667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algn="ctr" eaLnBrk="0" hangingPunct="0"/>
            <a:endParaRPr lang="pt-BR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29470" y="4742787"/>
            <a:ext cx="34147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2000" dirty="0">
                <a:solidFill>
                  <a:schemeClr val="accent2"/>
                </a:solidFill>
                <a:latin typeface="Arial Unicode MS" pitchFamily="34" charset="-128"/>
              </a:rPr>
              <a:t>Aluno</a:t>
            </a:r>
            <a:r>
              <a:rPr lang="en-US" sz="2000" dirty="0">
                <a:solidFill>
                  <a:schemeClr val="accent2"/>
                </a:solidFill>
                <a:latin typeface="Arial Unicode MS" pitchFamily="34" charset="-128"/>
              </a:rPr>
              <a:t>: </a:t>
            </a:r>
            <a:r>
              <a:rPr lang="en-US" sz="2000" b="0" dirty="0">
                <a:solidFill>
                  <a:schemeClr val="accent2"/>
                </a:solidFill>
                <a:latin typeface="Arial Unicode MS" pitchFamily="34" charset="-128"/>
              </a:rPr>
              <a:t>XXXX</a:t>
            </a:r>
            <a:endParaRPr lang="pt-BR" sz="2000" b="0" dirty="0">
              <a:solidFill>
                <a:schemeClr val="accent2"/>
              </a:solidFill>
              <a:latin typeface="Arial Unicode MS" pitchFamily="34" charset="-128"/>
            </a:endParaRPr>
          </a:p>
          <a:p>
            <a:pPr eaLnBrk="0" hangingPunct="0"/>
            <a:endParaRPr lang="pt-BR" sz="2000" dirty="0">
              <a:solidFill>
                <a:schemeClr val="accent2"/>
              </a:solidFill>
              <a:latin typeface="Arial Unicode MS" pitchFamily="34" charset="-128"/>
            </a:endParaRPr>
          </a:p>
          <a:p>
            <a:pPr eaLnBrk="0" hangingPunct="0"/>
            <a:r>
              <a:rPr lang="pt-BR" sz="2000" dirty="0">
                <a:solidFill>
                  <a:schemeClr val="accent2"/>
                </a:solidFill>
                <a:latin typeface="Arial Unicode MS" pitchFamily="34" charset="-128"/>
              </a:rPr>
              <a:t>Orientador: </a:t>
            </a:r>
            <a:r>
              <a:rPr lang="pt-BR" sz="2000" b="0" dirty="0">
                <a:solidFill>
                  <a:srgbClr val="FF0000"/>
                </a:solidFill>
                <a:latin typeface="Arial Unicode MS" pitchFamily="34" charset="-128"/>
              </a:rPr>
              <a:t>Prof. </a:t>
            </a:r>
            <a:r>
              <a:rPr lang="pt-BR" sz="2000" b="0">
                <a:solidFill>
                  <a:srgbClr val="FF0000"/>
                </a:solidFill>
                <a:latin typeface="Arial Unicode MS" pitchFamily="34" charset="-128"/>
              </a:rPr>
              <a:t>orientador</a:t>
            </a:r>
            <a:endParaRPr lang="pt-BR" sz="200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398143" y="6169169"/>
            <a:ext cx="935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dirty="0">
                <a:solidFill>
                  <a:schemeClr val="accent6"/>
                </a:solidFill>
                <a:latin typeface="Arial Unicode MS" pitchFamily="34" charset="-128"/>
              </a:rPr>
              <a:t>2017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38364" y="2788834"/>
            <a:ext cx="546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endParaRPr lang="pt-BR" sz="2800" dirty="0">
              <a:solidFill>
                <a:schemeClr val="accent2"/>
              </a:solidFill>
            </a:endParaRPr>
          </a:p>
          <a:p>
            <a:pPr algn="ctr" eaLnBrk="1" hangingPunct="1"/>
            <a:r>
              <a:rPr lang="pt-BR" sz="2000" b="0" dirty="0">
                <a:solidFill>
                  <a:schemeClr val="accent2"/>
                </a:solidFill>
              </a:rPr>
              <a:t>COLOQUE AQUI O TITULO DO SEU TRABALHO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58" y="244810"/>
            <a:ext cx="1709971" cy="840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6953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 dirty="0">
                <a:solidFill>
                  <a:schemeClr val="accent6"/>
                </a:solidFill>
                <a:latin typeface="Verdana" pitchFamily="34" charset="0"/>
              </a:rPr>
              <a:t>4 - Bibliografias</a:t>
            </a:r>
            <a:br>
              <a:rPr lang="pt-BR" sz="3200" dirty="0">
                <a:latin typeface="Verdana" pitchFamily="34" charset="0"/>
              </a:rPr>
            </a:br>
            <a:endParaRPr lang="pt-BR" sz="3200" b="1" dirty="0">
              <a:solidFill>
                <a:schemeClr val="accent6"/>
              </a:solidFill>
              <a:latin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989" y="1626437"/>
            <a:ext cx="8039306" cy="41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74638" indent="-274638" eaLnBrk="1" hangingPunct="1">
              <a:lnSpc>
                <a:spcPct val="130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pt-BR" sz="1800" b="0" dirty="0">
                <a:solidFill>
                  <a:srgbClr val="333399"/>
                </a:solidFill>
                <a:latin typeface="Arial" charset="0"/>
                <a:sym typeface="Wingdings" charset="0"/>
              </a:rPr>
              <a:t> Coloque a lista bibliográfica usada na apresentação no formato ABNT </a:t>
            </a:r>
          </a:p>
        </p:txBody>
      </p:sp>
    </p:spTree>
    <p:extLst>
      <p:ext uri="{BB962C8B-B14F-4D97-AF65-F5344CB8AC3E}">
        <p14:creationId xmlns:p14="http://schemas.microsoft.com/office/powerpoint/2010/main" val="6514524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22967" y="548528"/>
            <a:ext cx="4670425" cy="1601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6600" b="1" dirty="0">
                <a:solidFill>
                  <a:srgbClr val="2D2D8A"/>
                </a:solidFill>
                <a:latin typeface="Verdana" pitchFamily="34" charset="0"/>
              </a:rPr>
              <a:t>FIM</a:t>
            </a:r>
          </a:p>
        </p:txBody>
      </p:sp>
      <p:sp>
        <p:nvSpPr>
          <p:cNvPr id="14339" name="Rectangle 139"/>
          <p:cNvSpPr>
            <a:spLocks noChangeArrowheads="1"/>
          </p:cNvSpPr>
          <p:nvPr/>
        </p:nvSpPr>
        <p:spPr bwMode="auto">
          <a:xfrm>
            <a:off x="3326111" y="2218026"/>
            <a:ext cx="246413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0" dirty="0">
                <a:solidFill>
                  <a:srgbClr val="000000"/>
                </a:solidFill>
              </a:rPr>
              <a:t>Seu nome completo</a:t>
            </a:r>
          </a:p>
          <a:p>
            <a:pPr algn="ctr"/>
            <a:endParaRPr lang="pt-BR" sz="2000" b="0" dirty="0">
              <a:solidFill>
                <a:srgbClr val="000000"/>
              </a:solidFill>
            </a:endParaRPr>
          </a:p>
          <a:p>
            <a:pPr algn="ctr"/>
            <a:r>
              <a:rPr lang="pt-BR" b="0" dirty="0">
                <a:solidFill>
                  <a:schemeClr val="tx1"/>
                </a:solidFill>
              </a:rPr>
              <a:t>Seu e-mail</a:t>
            </a:r>
          </a:p>
          <a:p>
            <a:pPr algn="ctr"/>
            <a:endParaRPr lang="pt-BR" b="0" u="sng" dirty="0">
              <a:solidFill>
                <a:schemeClr val="tx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32680" y="4494034"/>
            <a:ext cx="8278641" cy="1638300"/>
            <a:chOff x="655638" y="4494034"/>
            <a:chExt cx="8278641" cy="16383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179" y="4494034"/>
              <a:ext cx="4610100" cy="161925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38" y="4494034"/>
              <a:ext cx="3333750" cy="1638300"/>
            </a:xfrm>
            <a:prstGeom prst="rect">
              <a:avLst/>
            </a:prstGeom>
          </p:spPr>
        </p:pic>
      </p:grpSp>
      <p:sp>
        <p:nvSpPr>
          <p:cNvPr id="7" name="Text Box 3">
            <a:extLst>
              <a:ext uri="{FF2B5EF4-FFF2-40B4-BE49-F238E27FC236}">
                <a16:creationId xmlns:a16="http://schemas.microsoft.com/office/drawing/2014/main" id="{4B9AAF1C-7887-40F0-A967-5756B3CFF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79" y="3708289"/>
            <a:ext cx="731519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spcAft>
                <a:spcPct val="50000"/>
              </a:spcAft>
            </a:pPr>
            <a:r>
              <a:rPr lang="pt-BR" sz="1800" b="0" dirty="0">
                <a:solidFill>
                  <a:srgbClr val="FF0000"/>
                </a:solidFill>
                <a:latin typeface="Arial" charset="0"/>
                <a:cs typeface="Arial" charset="0"/>
                <a:sym typeface="Wingdings" charset="0"/>
              </a:rPr>
              <a:t>Esse espaço é reservado aos agradecimentos, abaixo deixei uma lista como guia, se achar necessário insira outros.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8913" y="1259480"/>
            <a:ext cx="3668712" cy="579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pt-BR" sz="3200" b="1" dirty="0">
                <a:solidFill>
                  <a:srgbClr val="2D2D8A"/>
                </a:solidFill>
                <a:latin typeface="Verdana" pitchFamily="34" charset="0"/>
              </a:rPr>
              <a:t>SUMÁRIO</a:t>
            </a:r>
            <a:endParaRPr lang="pt-BR" sz="3600" b="1" dirty="0">
              <a:solidFill>
                <a:srgbClr val="2D2D8A"/>
              </a:solidFill>
              <a:latin typeface="Verdan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43025" y="2440305"/>
            <a:ext cx="6457950" cy="2816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pt-BR" sz="2500" b="1">
                <a:solidFill>
                  <a:srgbClr val="2D2D8A"/>
                </a:solidFill>
                <a:latin typeface="Verdana" pitchFamily="34" charset="0"/>
              </a:rPr>
              <a:t>Considerações Iniciais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pt-BR" sz="2500" b="1">
                <a:solidFill>
                  <a:srgbClr val="2D2D8A"/>
                </a:solidFill>
                <a:latin typeface="Verdana" pitchFamily="34" charset="0"/>
              </a:rPr>
              <a:t>Desenvolvimento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pt-BR" sz="2500" b="1">
                <a:solidFill>
                  <a:srgbClr val="2D2D8A"/>
                </a:solidFill>
                <a:latin typeface="Verdana" pitchFamily="34" charset="0"/>
              </a:rPr>
              <a:t>Bibliografias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pt-BR" sz="2500" b="1">
                <a:solidFill>
                  <a:srgbClr val="2D2D8A"/>
                </a:solidFill>
                <a:latin typeface="Verdana" pitchFamily="34" charset="0"/>
              </a:rPr>
              <a:t>Cronograma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pt-BR" sz="2500" b="1">
              <a:solidFill>
                <a:srgbClr val="2D2D8A"/>
              </a:solidFill>
              <a:latin typeface="Verdana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pt-BR" sz="2500" b="1">
              <a:solidFill>
                <a:srgbClr val="2D2D8A"/>
              </a:solidFill>
              <a:latin typeface="Verdana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pt-BR" sz="2500" b="1">
              <a:solidFill>
                <a:srgbClr val="2D2D8A"/>
              </a:solidFill>
              <a:latin typeface="Verdana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pt-BR" sz="2500" b="1">
              <a:solidFill>
                <a:srgbClr val="2D2D8A"/>
              </a:solidFill>
              <a:latin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6953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 dirty="0">
                <a:solidFill>
                  <a:schemeClr val="accent6"/>
                </a:solidFill>
                <a:latin typeface="Verdana" pitchFamily="34" charset="0"/>
              </a:rPr>
              <a:t>1 – Considerações Iniciais</a:t>
            </a:r>
            <a:br>
              <a:rPr lang="pt-BR" sz="3200" b="1" dirty="0">
                <a:solidFill>
                  <a:schemeClr val="accent6"/>
                </a:solidFill>
                <a:latin typeface="Verdana" pitchFamily="34" charset="0"/>
              </a:rPr>
            </a:br>
            <a: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  <a:t>1.1 – Motivação</a:t>
            </a:r>
            <a:br>
              <a:rPr lang="pt-BR" sz="3200" dirty="0">
                <a:solidFill>
                  <a:schemeClr val="accent6"/>
                </a:solidFill>
                <a:latin typeface="Verdana" pitchFamily="34" charset="0"/>
              </a:rPr>
            </a:br>
            <a:br>
              <a:rPr lang="pt-BR" sz="3200" dirty="0">
                <a:latin typeface="Verdana" pitchFamily="34" charset="0"/>
              </a:rPr>
            </a:br>
            <a:endParaRPr lang="pt-BR" sz="3200" b="1" dirty="0">
              <a:solidFill>
                <a:schemeClr val="accent6"/>
              </a:solidFill>
              <a:latin typeface="Verdana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3711" y="1891817"/>
            <a:ext cx="8047561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cs typeface="Arial" charset="0"/>
                <a:sym typeface="Wingdings" charset="0"/>
              </a:rPr>
              <a:t>Pequena introdução justificando o tema. Descreva um pequeno resumo que lhe sirva de guia para falar sobre o que se trata o tema. (</a:t>
            </a:r>
            <a:r>
              <a:rPr lang="pt-BR" sz="2000" b="0" dirty="0">
                <a:solidFill>
                  <a:srgbClr val="FF0000"/>
                </a:solidFill>
                <a:latin typeface="Arial" charset="0"/>
                <a:cs typeface="Arial" charset="0"/>
                <a:sym typeface="Wingdings" charset="0"/>
              </a:rPr>
              <a:t>Justificativa do tema</a:t>
            </a:r>
            <a:r>
              <a:rPr lang="pt-BR" sz="2000" b="0" dirty="0">
                <a:solidFill>
                  <a:srgbClr val="333399"/>
                </a:solidFill>
                <a:latin typeface="Arial" charset="0"/>
                <a:cs typeface="Arial" charset="0"/>
                <a:sym typeface="Wingdings" charset="0"/>
              </a:rPr>
              <a:t>) </a:t>
            </a:r>
          </a:p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cs typeface="Arial" charset="0"/>
                <a:sym typeface="Wingdings" charset="0"/>
              </a:rPr>
              <a:t>Falar da contribuição desse trabalho no ambiente onde o mesmo pertence. Descreva aqui uma frase que lhe sirva de guia para falar sobre a </a:t>
            </a:r>
            <a:r>
              <a:rPr lang="pt-BR" sz="2000" b="0" dirty="0">
                <a:solidFill>
                  <a:srgbClr val="FF0000"/>
                </a:solidFill>
                <a:latin typeface="Arial" charset="0"/>
                <a:cs typeface="Arial" charset="0"/>
                <a:sym typeface="Wingdings" charset="0"/>
              </a:rPr>
              <a:t>relevância do tema </a:t>
            </a:r>
            <a:r>
              <a:rPr lang="pt-BR" sz="2000" b="0" dirty="0">
                <a:solidFill>
                  <a:srgbClr val="333399"/>
                </a:solidFill>
                <a:latin typeface="Arial" charset="0"/>
                <a:cs typeface="Arial" charset="0"/>
                <a:sym typeface="Wingdings" charset="0"/>
              </a:rPr>
              <a:t>do seu trabalho.</a:t>
            </a:r>
            <a:endParaRPr lang="pt-BR" sz="20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endParaRPr lang="pt-BR" sz="2000" b="0" dirty="0">
              <a:solidFill>
                <a:srgbClr val="333399"/>
              </a:solidFill>
              <a:latin typeface="Arial" charset="0"/>
              <a:cs typeface="Arial" charset="0"/>
              <a:sym typeface="Wingdings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6953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>
                <a:solidFill>
                  <a:schemeClr val="accent6"/>
                </a:solidFill>
                <a:latin typeface="Verdana" pitchFamily="34" charset="0"/>
              </a:rPr>
              <a:t>1 – Considerações Iniciais</a:t>
            </a:r>
            <a:br>
              <a:rPr lang="pt-BR" sz="2800" b="1">
                <a:solidFill>
                  <a:schemeClr val="accent6"/>
                </a:solidFill>
                <a:latin typeface="Verdana" pitchFamily="34" charset="0"/>
              </a:rPr>
            </a:br>
            <a:r>
              <a:rPr lang="pt-BR" sz="2000" u="sng">
                <a:solidFill>
                  <a:schemeClr val="accent6"/>
                </a:solidFill>
                <a:latin typeface="Verdana" pitchFamily="34" charset="0"/>
              </a:rPr>
              <a:t>1.2 – Descrição do Problema</a:t>
            </a:r>
            <a:br>
              <a:rPr lang="pt-BR" sz="3200">
                <a:solidFill>
                  <a:schemeClr val="accent6"/>
                </a:solidFill>
                <a:latin typeface="Verdana" pitchFamily="34" charset="0"/>
              </a:rPr>
            </a:br>
            <a:br>
              <a:rPr lang="pt-BR" sz="3200">
                <a:latin typeface="Verdana" pitchFamily="34" charset="0"/>
              </a:rPr>
            </a:br>
            <a:endParaRPr lang="pt-BR" sz="3200" b="1">
              <a:solidFill>
                <a:schemeClr val="accent6"/>
              </a:solidFill>
              <a:latin typeface="Verdana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9734" y="2019158"/>
            <a:ext cx="8073755" cy="85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cs typeface="Times New Roman" charset="0"/>
              </a:rPr>
              <a:t>Descreva os passos a serem resolvidos em seu trabalho na forma de  tópicos (resumidamente).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6953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>
                <a:solidFill>
                  <a:schemeClr val="accent6"/>
                </a:solidFill>
                <a:latin typeface="Verdana" pitchFamily="34" charset="0"/>
              </a:rPr>
              <a:t>1 – Considerações Iniciais</a:t>
            </a:r>
            <a:br>
              <a:rPr lang="pt-BR" sz="3200" b="1">
                <a:solidFill>
                  <a:schemeClr val="accent6"/>
                </a:solidFill>
                <a:latin typeface="Verdana" pitchFamily="34" charset="0"/>
              </a:rPr>
            </a:br>
            <a:r>
              <a:rPr lang="pt-BR" sz="2000" u="sng">
                <a:solidFill>
                  <a:schemeClr val="accent6"/>
                </a:solidFill>
                <a:latin typeface="Verdana" pitchFamily="34" charset="0"/>
              </a:rPr>
              <a:t>1.3 – Objetivos</a:t>
            </a:r>
            <a:br>
              <a:rPr lang="pt-BR" sz="3200">
                <a:solidFill>
                  <a:schemeClr val="accent6"/>
                </a:solidFill>
                <a:latin typeface="Verdana" pitchFamily="34" charset="0"/>
              </a:rPr>
            </a:br>
            <a:br>
              <a:rPr lang="pt-BR" sz="3200">
                <a:latin typeface="Verdana" pitchFamily="34" charset="0"/>
              </a:rPr>
            </a:br>
            <a:endParaRPr lang="pt-BR" sz="3200" b="1">
              <a:solidFill>
                <a:schemeClr val="accent6"/>
              </a:solidFill>
              <a:latin typeface="Verdana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97687" y="1960973"/>
            <a:ext cx="803930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sym typeface="Wingdings" charset="0"/>
              </a:rPr>
              <a:t>Descreva os objetivos do seu trabalho. (Nesse passo é recomendável usar figuras e mais de um slide, sendo cada slide descrevendo cada um dos objetivos do seu trabalho)</a:t>
            </a:r>
          </a:p>
          <a:p>
            <a:pPr marL="0" indent="0" eaLnBrk="1" hangingPunct="1">
              <a:lnSpc>
                <a:spcPct val="130000"/>
              </a:lnSpc>
              <a:spcAft>
                <a:spcPct val="50000"/>
              </a:spcAft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sym typeface="Wingdings" charset="0"/>
              </a:rPr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6953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 dirty="0">
                <a:solidFill>
                  <a:schemeClr val="accent6"/>
                </a:solidFill>
                <a:latin typeface="Verdana" pitchFamily="34" charset="0"/>
              </a:rPr>
              <a:t>2 - Desenvolvimento</a:t>
            </a:r>
            <a:br>
              <a:rPr lang="pt-BR" sz="3200" b="1" dirty="0">
                <a:solidFill>
                  <a:schemeClr val="accent6"/>
                </a:solidFill>
                <a:latin typeface="Verdana" pitchFamily="34" charset="0"/>
              </a:rPr>
            </a:br>
            <a: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  <a:t>2.1 – Arquitetura Proposta</a:t>
            </a:r>
            <a:br>
              <a:rPr lang="pt-BR" sz="3200" dirty="0">
                <a:solidFill>
                  <a:schemeClr val="accent6"/>
                </a:solidFill>
                <a:latin typeface="Verdana" pitchFamily="34" charset="0"/>
              </a:rPr>
            </a:br>
            <a:br>
              <a:rPr lang="pt-BR" sz="3200" dirty="0">
                <a:latin typeface="Verdana" pitchFamily="34" charset="0"/>
              </a:rPr>
            </a:br>
            <a:endParaRPr lang="pt-BR" sz="3200" b="1" dirty="0">
              <a:solidFill>
                <a:schemeClr val="accent6"/>
              </a:solidFill>
              <a:latin typeface="Verdana" pitchFamily="34" charset="0"/>
            </a:endParaRPr>
          </a:p>
        </p:txBody>
      </p:sp>
      <p:cxnSp>
        <p:nvCxnSpPr>
          <p:cNvPr id="8196" name="Conector reto 62"/>
          <p:cNvCxnSpPr>
            <a:cxnSpLocks noChangeShapeType="1"/>
          </p:cNvCxnSpPr>
          <p:nvPr/>
        </p:nvCxnSpPr>
        <p:spPr bwMode="auto">
          <a:xfrm>
            <a:off x="3949700" y="5659280"/>
            <a:ext cx="731838" cy="15875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  <p:sp>
        <p:nvSpPr>
          <p:cNvPr id="3" name="TextBox 2"/>
          <p:cNvSpPr txBox="1"/>
          <p:nvPr/>
        </p:nvSpPr>
        <p:spPr>
          <a:xfrm>
            <a:off x="274193" y="3622005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BIST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7757" y="2107784"/>
            <a:ext cx="804756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cs typeface="Arial" charset="0"/>
                <a:sym typeface="Wingdings" charset="0"/>
              </a:rPr>
              <a:t>Descreva aqui toda a arquitetura proposta no seu trabalho em tópicos (se achar necessário use figuras e um slide para cada arquitetura)</a:t>
            </a:r>
          </a:p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endParaRPr lang="pt-BR" sz="2000" b="0" dirty="0">
              <a:solidFill>
                <a:srgbClr val="333399"/>
              </a:solidFill>
              <a:latin typeface="Arial" charset="0"/>
              <a:cs typeface="Arial" charset="0"/>
              <a:sym typeface="Wingdings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69532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 dirty="0">
                <a:solidFill>
                  <a:schemeClr val="accent6"/>
                </a:solidFill>
                <a:latin typeface="Verdana" pitchFamily="34" charset="0"/>
              </a:rPr>
              <a:t>2 - Desenvolvimento</a:t>
            </a:r>
            <a:br>
              <a:rPr lang="pt-BR" sz="3200" b="1" dirty="0">
                <a:solidFill>
                  <a:schemeClr val="accent6"/>
                </a:solidFill>
                <a:latin typeface="Verdana" pitchFamily="34" charset="0"/>
              </a:rPr>
            </a:br>
            <a: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  <a:t>2.2 – Protótipo</a:t>
            </a:r>
            <a:b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</a:br>
            <a:b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</a:br>
            <a:br>
              <a:rPr lang="pt-BR" sz="3200" dirty="0">
                <a:latin typeface="Verdana" pitchFamily="34" charset="0"/>
              </a:rPr>
            </a:br>
            <a:endParaRPr lang="pt-BR" sz="3200" b="1" dirty="0">
              <a:solidFill>
                <a:schemeClr val="accent6"/>
              </a:solidFill>
              <a:latin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CE76B6A-4A9D-487B-B7B2-2A975E23F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11" y="2073582"/>
            <a:ext cx="804756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30000"/>
              </a:lnSpc>
              <a:spcAft>
                <a:spcPct val="50000"/>
              </a:spcAft>
              <a:buFont typeface="Wingdings" charset="0"/>
              <a:buChar char="Ø"/>
            </a:pPr>
            <a:r>
              <a:rPr lang="pt-BR" sz="2000" b="0" dirty="0">
                <a:solidFill>
                  <a:srgbClr val="333399"/>
                </a:solidFill>
                <a:latin typeface="Arial" charset="0"/>
                <a:cs typeface="Arial" charset="0"/>
                <a:sym typeface="Wingdings" charset="0"/>
              </a:rPr>
              <a:t>Descreva e demonstre resultados que já tenha obtido aqui </a:t>
            </a:r>
          </a:p>
          <a:p>
            <a:pPr marL="0" indent="0" algn="just" eaLnBrk="1" hangingPunct="1">
              <a:lnSpc>
                <a:spcPct val="130000"/>
              </a:lnSpc>
              <a:spcAft>
                <a:spcPct val="50000"/>
              </a:spcAft>
            </a:pPr>
            <a:r>
              <a:rPr lang="pt-BR" sz="2000" b="0" dirty="0">
                <a:solidFill>
                  <a:srgbClr val="FF0000"/>
                </a:solidFill>
                <a:latin typeface="Arial" charset="0"/>
                <a:cs typeface="Arial" charset="0"/>
                <a:sym typeface="Wingdings" charset="0"/>
              </a:rPr>
              <a:t>OBS: A apresentação de resultados no TG1 é facultativa, porem, é altamente recomendável. Isso aumenta a qualidade e demonstra confiabilidade do aluno no tema proposto no trabalho.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44538" y="754063"/>
            <a:ext cx="8399462" cy="13286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pt-BR" sz="2800" b="1" dirty="0">
                <a:solidFill>
                  <a:schemeClr val="accent6"/>
                </a:solidFill>
                <a:latin typeface="Verdana" pitchFamily="34" charset="0"/>
              </a:rPr>
              <a:t>2 - Desenvolvimento</a:t>
            </a:r>
            <a:br>
              <a:rPr lang="pt-BR" sz="3200" b="1" dirty="0">
                <a:solidFill>
                  <a:schemeClr val="accent6"/>
                </a:solidFill>
                <a:latin typeface="Verdana" pitchFamily="34" charset="0"/>
              </a:rPr>
            </a:br>
            <a: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  <a:t>2.3 – Resultados Obtidos (resumo)</a:t>
            </a:r>
            <a:b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</a:br>
            <a:endParaRPr lang="pt-BR" sz="3200" b="1" dirty="0">
              <a:solidFill>
                <a:schemeClr val="accent6"/>
              </a:solidFill>
              <a:latin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44538" y="2186373"/>
            <a:ext cx="80834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0" dirty="0">
                <a:solidFill>
                  <a:schemeClr val="accent2"/>
                </a:solidFill>
              </a:rPr>
              <a:t>Descrever resumidamente em tópicos os resultados que foram obtidos (um resumo do slide anterior, só para ficar claro ao ouvinte o que foi desenvolvido e dar uma introdução ao próximo slide onde será descrito os resultados esperados) </a:t>
            </a:r>
          </a:p>
          <a:p>
            <a:endParaRPr lang="pt-BR" sz="2000" b="0" dirty="0">
              <a:solidFill>
                <a:schemeClr val="accent2"/>
              </a:solidFill>
            </a:endParaRPr>
          </a:p>
          <a:p>
            <a:r>
              <a:rPr lang="pt-BR" sz="2000" b="0" dirty="0">
                <a:solidFill>
                  <a:schemeClr val="accent2"/>
                </a:solidFill>
              </a:rPr>
              <a:t> </a:t>
            </a:r>
            <a:endParaRPr lang="pt-BR" sz="2000" b="0" dirty="0">
              <a:solidFill>
                <a:srgbClr val="FF0000"/>
              </a:solidFill>
            </a:endParaRPr>
          </a:p>
          <a:p>
            <a:r>
              <a:rPr lang="pt-BR" sz="2000" b="0" dirty="0">
                <a:solidFill>
                  <a:srgbClr val="FF0000"/>
                </a:solidFill>
                <a:cs typeface="Arial" charset="0"/>
                <a:sym typeface="Wingdings" charset="0"/>
              </a:rPr>
              <a:t>OBS: A apresentação de resultados no TG1 é facultativa, porem, é altamente recomendável. Isso aumenta a qualidade e demonstra confiabilidade do aluno no tema proposto no trabalho</a:t>
            </a:r>
            <a:endParaRPr lang="pt-BR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564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7850" y="574675"/>
            <a:ext cx="8399463" cy="1433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pt-BR" sz="2800" b="1" dirty="0">
                <a:solidFill>
                  <a:srgbClr val="2D2D8A"/>
                </a:solidFill>
                <a:latin typeface="Verdana" pitchFamily="34" charset="0"/>
              </a:rPr>
              <a:t>3 – Cronograma</a:t>
            </a:r>
            <a:br>
              <a:rPr lang="pt-BR" sz="2800" b="1" dirty="0">
                <a:solidFill>
                  <a:srgbClr val="2D2D8A"/>
                </a:solidFill>
                <a:latin typeface="Verdana" pitchFamily="34" charset="0"/>
              </a:rPr>
            </a:br>
            <a:r>
              <a:rPr lang="pt-BR" sz="2000" u="sng" dirty="0">
                <a:solidFill>
                  <a:schemeClr val="accent6"/>
                </a:solidFill>
                <a:latin typeface="Verdana" pitchFamily="34" charset="0"/>
              </a:rPr>
              <a:t>Com Resultados Esperados</a:t>
            </a:r>
            <a:br>
              <a:rPr lang="pt-BR" sz="2000" u="sng" dirty="0">
                <a:solidFill>
                  <a:srgbClr val="2D2D8A"/>
                </a:solidFill>
                <a:latin typeface="Verdana" pitchFamily="34" charset="0"/>
              </a:rPr>
            </a:br>
            <a:br>
              <a:rPr lang="pt-BR" sz="2000" u="sng" dirty="0">
                <a:solidFill>
                  <a:srgbClr val="2D2D8A"/>
                </a:solidFill>
                <a:latin typeface="Verdana" pitchFamily="34" charset="0"/>
              </a:rPr>
            </a:br>
            <a:br>
              <a:rPr lang="pt-BR" sz="2000" u="sng" dirty="0">
                <a:solidFill>
                  <a:srgbClr val="2D2D8A"/>
                </a:solidFill>
                <a:latin typeface="Verdana" pitchFamily="34" charset="0"/>
              </a:rPr>
            </a:br>
            <a:br>
              <a:rPr lang="pt-BR" sz="3200" dirty="0">
                <a:solidFill>
                  <a:srgbClr val="2D2D8A"/>
                </a:solidFill>
                <a:latin typeface="Verdana" pitchFamily="34" charset="0"/>
              </a:rPr>
            </a:br>
            <a:br>
              <a:rPr lang="pt-BR" sz="3200" dirty="0">
                <a:latin typeface="Verdana" pitchFamily="34" charset="0"/>
              </a:rPr>
            </a:br>
            <a:endParaRPr lang="pt-BR" sz="3200" b="1" dirty="0">
              <a:solidFill>
                <a:srgbClr val="2D2D8A"/>
              </a:solidFill>
              <a:latin typeface="Verdana" pitchFamily="34" charset="0"/>
            </a:endParaRPr>
          </a:p>
        </p:txBody>
      </p:sp>
      <p:graphicFrame>
        <p:nvGraphicFramePr>
          <p:cNvPr id="37184" name="Group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90665"/>
              </p:ext>
            </p:extLst>
          </p:nvPr>
        </p:nvGraphicFramePr>
        <p:xfrm>
          <a:off x="660925" y="2007909"/>
          <a:ext cx="7703461" cy="3706937"/>
        </p:xfrm>
        <a:graphic>
          <a:graphicData uri="http://schemas.openxmlformats.org/drawingml/2006/table">
            <a:tbl>
              <a:tblPr/>
              <a:tblGrid>
                <a:gridCol w="49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985">
                  <a:extLst>
                    <a:ext uri="{9D8B030D-6E8A-4147-A177-3AD203B41FA5}">
                      <a16:colId xmlns:a16="http://schemas.microsoft.com/office/drawing/2014/main" val="3864631883"/>
                    </a:ext>
                  </a:extLst>
                </a:gridCol>
                <a:gridCol w="38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096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CRONOGRAMA PREVISTO DE ATIVIDADES - 2018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kumimoji="0" lang="pt-BR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Atividade</a:t>
                      </a:r>
                      <a:endParaRPr kumimoji="0" lang="pt-BR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kumimoji="0" 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Fev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Abr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Jun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pt-BR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Pesquisa Bibliográfica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Resultado esperado 1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8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Resultado esperado 2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8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pt-BR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....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87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pt-BR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.....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89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Resultado esperado n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pt-BR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Escrita do Trabalho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18000" marR="18000" marT="18000" marB="18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473" cy="778164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90895E87-7F03-4BA6-A809-E35DC508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553" y="704977"/>
            <a:ext cx="341376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spcAft>
                <a:spcPct val="50000"/>
              </a:spcAft>
            </a:pPr>
            <a:r>
              <a:rPr lang="pt-BR" sz="1800" b="0" dirty="0">
                <a:solidFill>
                  <a:srgbClr val="FF0000"/>
                </a:solidFill>
                <a:latin typeface="Arial" charset="0"/>
                <a:cs typeface="Arial" charset="0"/>
                <a:sym typeface="Wingdings" charset="0"/>
              </a:rPr>
              <a:t>Apresentar os resultados esperados na forma de tópicos com datas para conclusão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8514</TotalTime>
  <Words>643</Words>
  <Application>Microsoft Office PowerPoint</Application>
  <PresentationFormat>Apresentação na tela (4:3)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Tahoma</vt:lpstr>
      <vt:lpstr>Times New Roman</vt:lpstr>
      <vt:lpstr>Verdana</vt:lpstr>
      <vt:lpstr>Wingdings</vt:lpstr>
      <vt:lpstr>Design padrão</vt:lpstr>
      <vt:lpstr>Apresentação do PowerPoint</vt:lpstr>
      <vt:lpstr>SUMÁRIO</vt:lpstr>
      <vt:lpstr>1 – Considerações Iniciais 1.1 – Motivação  </vt:lpstr>
      <vt:lpstr>1 – Considerações Iniciais 1.2 – Descrição do Problema  </vt:lpstr>
      <vt:lpstr>1 – Considerações Iniciais 1.3 – Objetivos  </vt:lpstr>
      <vt:lpstr>2 - Desenvolvimento 2.1 – Arquitetura Proposta  </vt:lpstr>
      <vt:lpstr>2 - Desenvolvimento 2.2 – Protótipo   </vt:lpstr>
      <vt:lpstr>2 - Desenvolvimento 2.3 – Resultados Obtidos (resumo) </vt:lpstr>
      <vt:lpstr>3 – Cronograma Com Resultados Esperados     </vt:lpstr>
      <vt:lpstr>4 - Bibliografias </vt:lpstr>
      <vt:lpstr>FIM</vt:lpstr>
    </vt:vector>
  </TitlesOfParts>
  <Company>IPT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 Cristina Azanha Puhlmann</dc:creator>
  <cp:lastModifiedBy>Luiz Evangelista</cp:lastModifiedBy>
  <cp:revision>911</cp:revision>
  <dcterms:created xsi:type="dcterms:W3CDTF">2008-08-11T20:24:19Z</dcterms:created>
  <dcterms:modified xsi:type="dcterms:W3CDTF">2021-06-08T13:14:03Z</dcterms:modified>
</cp:coreProperties>
</file>