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jpe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2.jpeg" ContentType="image/jpeg"/>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The goal of this workshop is not to compare different build tools but rather to set up a working front end build environment using the most common tools and giving practical information to apply in your own application.</a:t>
            </a:r>
          </a:p>
          <a:p>
            <a:pPr/>
          </a:p>
          <a:p>
            <a:pPr/>
            <a:r>
              <a:t>I have set up a very basic React app. Now we need to make it compile so that browsers can understand and display it.</a:t>
            </a:r>
          </a:p>
          <a:p>
            <a:pPr/>
            <a:r>
              <a:t>I hope you all have installed Node and downloaded the repo. Please run npm install if you have not done so yet.</a:t>
            </a:r>
          </a:p>
          <a:p>
            <a:pPr/>
          </a:p>
          <a:p>
            <a:pPr/>
            <a:r>
              <a:t>[introducing repo files]</a:t>
            </a:r>
          </a:p>
          <a:p>
            <a:pPr/>
            <a:r>
              <a:t>[talking about workshop steps]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I would recommend using Typescript since it is much more powerful and opens up a new world of possibilites.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Sass is the most mature, stable, and powerful professional grade CSS extension language in the world.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Sass is a preprocessor scripting language that is interpreted or compiled into Cascading Style Sheets (CSS). SassScript is the scripting language itself.</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This can significantly speed up development in a few ways:</a:t>
            </a:r>
          </a:p>
          <a:p>
            <a:pPr/>
            <a:r>
              <a:t>Retain application state which is lost during a full reload.</a:t>
            </a:r>
          </a:p>
          <a:p>
            <a:pPr/>
            <a:r>
              <a:t>Save valuable development time by only updating what's changed.</a:t>
            </a:r>
          </a:p>
          <a:p>
            <a:pPr/>
            <a:r>
              <a:t>Modifications made to CSS/JS in the source code results in an instant browser update which is almost comparable to changing styles directly in the browser's dev tools.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It is a task runner built on Node.js and npm, used for automation of time-consuming and repetitive tasks involved in web development like minification, concatenation, cache busting, unit testing, linting, optimization, etc</a:t>
            </a:r>
          </a:p>
          <a:p>
            <a:pPr/>
          </a:p>
          <a:p>
            <a:pPr/>
            <a:r>
              <a:t>gulp uses a code-over-configuration approach to define its tasks and relies on its small, single-purposed plugins to carry them out. The gulp ecosystem includes more than 300 such plugins.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r>
              <a:t>Gulp task uses pipes to pass data along and can be used to perform any process using its plugins.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Task-runners like gulp and Grunt are built on Node.js rather than npm, because the basic npm scripts are inefficient when executing multiple tasks. Even though some developers prefer npm scripts because they can be simple and easy to implement, there are numerous ways where gulp and Grunt seem to have an advantage over each other and the default provided scripts.</a:t>
            </a:r>
          </a:p>
          <a:p>
            <a:pPr/>
          </a:p>
          <a:p>
            <a:pPr/>
            <a:r>
              <a:t>Not so much used for compiling and transpiling anymore since Webpack can do most of it on its 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Webpack (stylised webpack) is an open-source JavaScript module bundler. Its main purpose is to bundle JavaScript files for usage in a browser, yet it is also capable of transforming, bundling, or packaging just about any resource or asset. Webpack takes modules with dependencies and generates static assets representing those modules.</a:t>
            </a:r>
          </a:p>
          <a:p>
            <a:pPr/>
            <a:r>
              <a:t>Through "loaders," modules can be CommonJs, AMD, ES6 modules, CSS, Images, JSON, Coffeescript, LESS, ... and your custom stuff.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Any time one file depends on another, webpack treats this as a dependency. This allows webpack to take non-code assets, such as images or web fonts, and also provide them as dependencies for your application.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Webpack is the most feature rich build tool and usually most suitable for all sizes of applications that need to be production ready and configurable.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As they write on their website, tt's important to note some key differences between loading and bundling modules. A tool like SystemJS, which can be found under the hood of JSPM, is used to load and transpile modules at runtime in the browser. This differs significantly from webpack, where modules are transpiled (through "loaders") and bundled before hitting the browser.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Babel or Babel.js is a free and open-source JavaScript compiler and configurable transpiler used in web development.</a:t>
            </a:r>
          </a:p>
          <a:p>
            <a:pPr/>
            <a:r>
              <a:t>Its a toolchain that is mainly used to convert ECMAScript 2015+ code into a backwards compatible version of JavaScript in current and older browsers or environments.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Babel plugins are available to provide specific conversions used in web development. For example, developers working with React.js, can use Babel to convert JSX (JavaScript eXtension) markup into JavaScript using the Babel preset “react".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TypeScript is an open-source programming language developed and maintained by Microsoft. It is a strict syntactical superset of JavaScript, and adds optional static typing to the language.</a:t>
            </a:r>
          </a:p>
          <a:p>
            <a:pPr/>
          </a:p>
          <a:p>
            <a:pPr/>
            <a:r>
              <a:t>TypeScript is designed for development of large applications and transcompiles to JavaScript. As TypeScript is a superset of JavaScript, existing JavaScript programs are also valid TypeScript programs. TypeScript may be used to develop JavaScript applications for both client-side and server-side (Node.js) execution.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Types enable JavaScript developers to use highly-productive development tools and practices like static checking and code refactoring when developing JavaScript applications.</a:t>
            </a:r>
          </a:p>
          <a:p>
            <a:pPr/>
            <a:r>
              <a:t>TypeScript offers support for the latest and evolving JavaScript features, including those from ECMAScript 2015 and future proposals, like async functions and decorators, to help build robust components.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72312"/>
            <a:ext cx="14716126" cy="1589485"/>
          </a:xfrm>
          <a:prstGeom prst="rect">
            <a:avLst/>
          </a:prstGeom>
        </p:spPr>
        <p:txBody>
          <a:bodyPr anchor="t"/>
          <a:lstStyle>
            <a:lvl1pPr marL="0" indent="0" algn="ctr">
              <a:spcBef>
                <a:spcPts val="0"/>
              </a:spcBef>
              <a:buClrTx/>
              <a:buSzTx/>
              <a:buNone/>
              <a:defRPr sz="5200"/>
            </a:lvl1pPr>
            <a:lvl2pPr marL="0" indent="0" algn="ctr">
              <a:spcBef>
                <a:spcPts val="0"/>
              </a:spcBef>
              <a:buClrTx/>
              <a:buSzTx/>
              <a:buNone/>
              <a:defRPr sz="5200"/>
            </a:lvl2pPr>
            <a:lvl3pPr marL="0" indent="0" algn="ctr">
              <a:spcBef>
                <a:spcPts val="0"/>
              </a:spcBef>
              <a:buClrTx/>
              <a:buSzTx/>
              <a:buNone/>
              <a:defRPr sz="5200"/>
            </a:lvl3pPr>
            <a:lvl4pPr marL="0" indent="0" algn="ctr">
              <a:spcBef>
                <a:spcPts val="0"/>
              </a:spcBef>
              <a:buClrTx/>
              <a:buSzTx/>
              <a:buNone/>
              <a:defRPr sz="5200"/>
            </a:lvl4pPr>
            <a:lvl5pPr marL="0" indent="0" algn="ctr">
              <a:spcBef>
                <a:spcPts val="0"/>
              </a:spcBef>
              <a:buClrTx/>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47701"/>
          </a:xfrm>
          <a:prstGeom prst="rect">
            <a:avLst/>
          </a:prstGeom>
        </p:spPr>
        <p:txBody>
          <a:bodyPr anchor="t">
            <a:spAutoFit/>
          </a:bodyPr>
          <a:lstStyle>
            <a:lvl1pPr marL="0" indent="0" algn="ctr">
              <a:spcBef>
                <a:spcPts val="0"/>
              </a:spcBef>
              <a:buClrTx/>
              <a:buSzTx/>
              <a:buNone/>
              <a:defRPr i="1" sz="3200"/>
            </a:lvl1pPr>
          </a:lstStyle>
          <a:p>
            <a:pPr/>
            <a:r>
              <a:t>–Johnny Appleseed</a:t>
            </a:r>
          </a:p>
        </p:txBody>
      </p:sp>
      <p:sp>
        <p:nvSpPr>
          <p:cNvPr id="94" name="“Type a quote here.”"/>
          <p:cNvSpPr txBox="1"/>
          <p:nvPr>
            <p:ph type="body" sz="quarter" idx="14"/>
          </p:nvPr>
        </p:nvSpPr>
        <p:spPr>
          <a:xfrm>
            <a:off x="4833937" y="6055915"/>
            <a:ext cx="14716126" cy="863601"/>
          </a:xfrm>
          <a:prstGeom prst="rect">
            <a:avLst/>
          </a:prstGeom>
        </p:spPr>
        <p:txBody>
          <a:bodyPr>
            <a:spAutoFit/>
          </a:bodyPr>
          <a:lstStyle>
            <a:lvl1pPr marL="0" indent="0" algn="ctr">
              <a:spcBef>
                <a:spcPts val="0"/>
              </a:spcBef>
              <a:buClrTx/>
              <a:buSzTx/>
              <a:buNone/>
              <a:defRPr sz="46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5325070" y="946546"/>
            <a:ext cx="13722210" cy="8304611"/>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lstStyle/>
          <a:p>
            <a:pPr/>
            <a:r>
              <a:t>Title Text</a:t>
            </a:r>
          </a:p>
        </p:txBody>
      </p:sp>
      <p:sp>
        <p:nvSpPr>
          <p:cNvPr id="22" name="Body Level One…"/>
          <p:cNvSpPr txBox="1"/>
          <p:nvPr>
            <p:ph type="body" sz="quarter" idx="1"/>
          </p:nvPr>
        </p:nvSpPr>
        <p:spPr>
          <a:xfrm>
            <a:off x="4833937" y="11465718"/>
            <a:ext cx="14716126" cy="1589486"/>
          </a:xfrm>
          <a:prstGeom prst="rect">
            <a:avLst/>
          </a:prstGeom>
        </p:spPr>
        <p:txBody>
          <a:bodyPr anchor="t"/>
          <a:lstStyle>
            <a:lvl1pPr marL="0" indent="0" algn="ctr">
              <a:spcBef>
                <a:spcPts val="0"/>
              </a:spcBef>
              <a:buClrTx/>
              <a:buSzTx/>
              <a:buNone/>
              <a:defRPr sz="5200"/>
            </a:lvl1pPr>
            <a:lvl2pPr marL="0" indent="0" algn="ctr">
              <a:spcBef>
                <a:spcPts val="0"/>
              </a:spcBef>
              <a:buClrTx/>
              <a:buSzTx/>
              <a:buNone/>
              <a:defRPr sz="5200"/>
            </a:lvl2pPr>
            <a:lvl3pPr marL="0" indent="0" algn="ctr">
              <a:spcBef>
                <a:spcPts val="0"/>
              </a:spcBef>
              <a:buClrTx/>
              <a:buSzTx/>
              <a:buNone/>
              <a:defRPr sz="5200"/>
            </a:lvl3pPr>
            <a:lvl4pPr marL="0" indent="0" algn="ctr">
              <a:spcBef>
                <a:spcPts val="0"/>
              </a:spcBef>
              <a:buClrTx/>
              <a:buSzTx/>
              <a:buNone/>
              <a:defRPr sz="5200"/>
            </a:lvl4pPr>
            <a:lvl5pPr marL="0" indent="0" algn="ctr">
              <a:spcBef>
                <a:spcPts val="0"/>
              </a:spcBef>
              <a:buClrTx/>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2495609" y="898481"/>
            <a:ext cx="7500939" cy="11555016"/>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43687"/>
            <a:ext cx="7500938" cy="5786438"/>
          </a:xfrm>
          <a:prstGeom prst="rect">
            <a:avLst/>
          </a:prstGeom>
        </p:spPr>
        <p:txBody>
          <a:bodyPr anchor="t"/>
          <a:lstStyle>
            <a:lvl1pPr marL="0" indent="0" algn="ctr">
              <a:spcBef>
                <a:spcPts val="0"/>
              </a:spcBef>
              <a:buClrTx/>
              <a:buSzTx/>
              <a:buNone/>
              <a:defRPr sz="5200"/>
            </a:lvl1pPr>
            <a:lvl2pPr marL="0" indent="0" algn="ctr">
              <a:spcBef>
                <a:spcPts val="0"/>
              </a:spcBef>
              <a:buClrTx/>
              <a:buSzTx/>
              <a:buNone/>
              <a:defRPr sz="5200"/>
            </a:lvl2pPr>
            <a:lvl3pPr marL="0" indent="0" algn="ctr">
              <a:spcBef>
                <a:spcPts val="0"/>
              </a:spcBef>
              <a:buClrTx/>
              <a:buSzTx/>
              <a:buNone/>
              <a:defRPr sz="5200"/>
            </a:lvl3pPr>
            <a:lvl4pPr marL="0" indent="0" algn="ctr">
              <a:spcBef>
                <a:spcPts val="0"/>
              </a:spcBef>
              <a:buClrTx/>
              <a:buSzTx/>
              <a:buNone/>
              <a:defRPr sz="5200"/>
            </a:lvl4pPr>
            <a:lvl5pPr marL="0" indent="0" algn="ctr">
              <a:spcBef>
                <a:spcPts val="0"/>
              </a:spcBef>
              <a:buClrTx/>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12495609" y="3643312"/>
            <a:ext cx="7500938"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43312"/>
            <a:ext cx="7500938" cy="8840392"/>
          </a:xfrm>
          <a:prstGeom prst="rect">
            <a:avLst/>
          </a:prstGeom>
        </p:spPr>
        <p:txBody>
          <a:bodyPr/>
          <a:lstStyle>
            <a:lvl1pPr marL="465364" indent="-465364">
              <a:spcBef>
                <a:spcPts val="4500"/>
              </a:spcBef>
              <a:buClrTx/>
              <a:defRPr sz="3800"/>
            </a:lvl1pPr>
            <a:lvl2pPr marL="808264" indent="-465364">
              <a:spcBef>
                <a:spcPts val="4500"/>
              </a:spcBef>
              <a:buClrTx/>
              <a:defRPr sz="3800"/>
            </a:lvl2pPr>
            <a:lvl3pPr marL="1151164" indent="-465364">
              <a:spcBef>
                <a:spcPts val="4500"/>
              </a:spcBef>
              <a:buClrTx/>
              <a:defRPr sz="3800"/>
            </a:lvl3pPr>
            <a:lvl4pPr marL="1494064" indent="-465364">
              <a:spcBef>
                <a:spcPts val="4500"/>
              </a:spcBef>
              <a:buClrTx/>
              <a:defRPr sz="3800"/>
            </a:lvl4pPr>
            <a:lvl5pPr marL="1836964" indent="-465364">
              <a:spcBef>
                <a:spcPts val="4500"/>
              </a:spcBef>
              <a:buClrTx/>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513468" y="6983015"/>
            <a:ext cx="7500939" cy="5482829"/>
          </a:xfrm>
          <a:prstGeom prst="rect">
            <a:avLst/>
          </a:prstGeom>
        </p:spPr>
        <p:txBody>
          <a:bodyPr lIns="91439" tIns="45719" rIns="91439" bIns="45719" anchor="t">
            <a:noAutofit/>
          </a:bodyPr>
          <a:lstStyle/>
          <a:p>
            <a:pPr/>
          </a:p>
        </p:txBody>
      </p:sp>
      <p:sp>
        <p:nvSpPr>
          <p:cNvPr id="84" name="Image"/>
          <p:cNvSpPr/>
          <p:nvPr>
            <p:ph type="pic" sz="quarter" idx="14"/>
          </p:nvPr>
        </p:nvSpPr>
        <p:spPr>
          <a:xfrm>
            <a:off x="12513468" y="892968"/>
            <a:ext cx="7500939" cy="5482829"/>
          </a:xfrm>
          <a:prstGeom prst="rect">
            <a:avLst/>
          </a:prstGeom>
        </p:spPr>
        <p:txBody>
          <a:bodyPr lIns="91439" tIns="45719" rIns="91439" bIns="45719" anchor="t">
            <a:noAutofit/>
          </a:bodyPr>
          <a:lstStyle/>
          <a:p>
            <a:pPr/>
          </a:p>
        </p:txBody>
      </p:sp>
      <p:sp>
        <p:nvSpPr>
          <p:cNvPr id="85" name="Image"/>
          <p:cNvSpPr/>
          <p:nvPr>
            <p:ph type="pic" sz="half" idx="15"/>
          </p:nvPr>
        </p:nvSpPr>
        <p:spPr>
          <a:xfrm>
            <a:off x="4387453" y="892968"/>
            <a:ext cx="7500938" cy="11572876"/>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b="0" sz="22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
          <a:srgbClr val="FFFFFF"/>
        </a:buClr>
        <a:buSzPct val="145000"/>
        <a:buFontTx/>
        <a:buChar char="•"/>
        <a:tabLst/>
        <a:defRPr b="0" baseline="0" cap="none" i="0" spc="0" strike="noStrike" sz="4400" u="none">
          <a:ln>
            <a:noFill/>
          </a:ln>
          <a:solidFill>
            <a:srgbClr val="FFFFFF"/>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ebpack.js.org/concepts/modules/"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webpack-contrib/css-loader"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6589"/>
        </a:solidFill>
      </p:bgPr>
    </p:bg>
    <p:spTree>
      <p:nvGrpSpPr>
        <p:cNvPr id="1" name=""/>
        <p:cNvGrpSpPr/>
        <p:nvPr/>
      </p:nvGrpSpPr>
      <p:grpSpPr>
        <a:xfrm>
          <a:off x="0" y="0"/>
          <a:ext cx="0" cy="0"/>
          <a:chOff x="0" y="0"/>
          <a:chExt cx="0" cy="0"/>
        </a:xfrm>
      </p:grpSpPr>
      <p:sp>
        <p:nvSpPr>
          <p:cNvPr id="119" name="Front-end build tools…"/>
          <p:cNvSpPr txBox="1"/>
          <p:nvPr>
            <p:ph type="ctrTitle"/>
          </p:nvPr>
        </p:nvSpPr>
        <p:spPr>
          <a:xfrm>
            <a:off x="4833937" y="3089512"/>
            <a:ext cx="14716126" cy="4643438"/>
          </a:xfrm>
          <a:prstGeom prst="rect">
            <a:avLst/>
          </a:prstGeom>
        </p:spPr>
        <p:txBody>
          <a:bodyPr/>
          <a:lstStyle/>
          <a:p>
            <a:pPr defTabSz="714732">
              <a:defRPr sz="9744"/>
            </a:pPr>
            <a:r>
              <a:t>Front-end build tools</a:t>
            </a:r>
          </a:p>
          <a:p>
            <a:pPr defTabSz="714732">
              <a:defRPr sz="9744"/>
            </a:pPr>
            <a:r>
              <a:t>"All you need to know”</a:t>
            </a:r>
          </a:p>
          <a:p>
            <a:pPr defTabSz="714732">
              <a:defRPr sz="9744"/>
            </a:pPr>
            <a:r>
              <a:t>workshop</a:t>
            </a:r>
          </a:p>
        </p:txBody>
      </p:sp>
      <p:sp>
        <p:nvSpPr>
          <p:cNvPr id="120" name="Webpack, Gulp, Babel, TypeScript, Sass,…"/>
          <p:cNvSpPr txBox="1"/>
          <p:nvPr>
            <p:ph type="subTitle" sz="quarter" idx="1"/>
          </p:nvPr>
        </p:nvSpPr>
        <p:spPr>
          <a:xfrm>
            <a:off x="4833937" y="8859476"/>
            <a:ext cx="14716126" cy="1589485"/>
          </a:xfrm>
          <a:prstGeom prst="rect">
            <a:avLst/>
          </a:prstGeom>
        </p:spPr>
        <p:txBody>
          <a:bodyPr/>
          <a:lstStyle/>
          <a:p>
            <a:pPr defTabSz="345043">
              <a:defRPr sz="4703">
                <a:latin typeface="+mn-lt"/>
                <a:ea typeface="+mn-ea"/>
                <a:cs typeface="+mn-cs"/>
                <a:sym typeface="Helvetica Neue Medium"/>
              </a:defRPr>
            </a:pPr>
            <a:r>
              <a:t>Webpack, Gulp, Babel, TypeScript, Sass,</a:t>
            </a:r>
          </a:p>
          <a:p>
            <a:pPr defTabSz="345043">
              <a:defRPr sz="4703">
                <a:latin typeface="+mn-lt"/>
                <a:ea typeface="+mn-ea"/>
                <a:cs typeface="+mn-cs"/>
                <a:sym typeface="Helvetica Neue Medium"/>
              </a:defRPr>
            </a:pPr>
            <a:r>
              <a:t>Hot Module Replacement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53" name="Image" descr="Image"/>
          <p:cNvPicPr>
            <a:picLocks noChangeAspect="1"/>
          </p:cNvPicPr>
          <p:nvPr/>
        </p:nvPicPr>
        <p:blipFill>
          <a:blip r:embed="rId3">
            <a:extLst/>
          </a:blip>
          <a:stretch>
            <a:fillRect/>
          </a:stretch>
        </p:blipFill>
        <p:spPr>
          <a:xfrm>
            <a:off x="-81022" y="1246114"/>
            <a:ext cx="24546044" cy="12206411"/>
          </a:xfrm>
          <a:prstGeom prst="rect">
            <a:avLst/>
          </a:prstGeom>
          <a:ln w="12700">
            <a:miter lim="400000"/>
          </a:ln>
        </p:spPr>
      </p:pic>
      <p:pic>
        <p:nvPicPr>
          <p:cNvPr id="154" name="Image" descr="Image"/>
          <p:cNvPicPr>
            <a:picLocks noChangeAspect="1"/>
          </p:cNvPicPr>
          <p:nvPr/>
        </p:nvPicPr>
        <p:blipFill>
          <a:blip r:embed="rId4">
            <a:extLst/>
          </a:blip>
          <a:stretch>
            <a:fillRect/>
          </a:stretch>
        </p:blipFill>
        <p:spPr>
          <a:xfrm>
            <a:off x="-102378" y="8875025"/>
            <a:ext cx="24614156" cy="5022619"/>
          </a:xfrm>
          <a:prstGeom prst="rect">
            <a:avLst/>
          </a:prstGeom>
          <a:ln w="12700">
            <a:miter lim="400000"/>
          </a:ln>
        </p:spPr>
      </p:pic>
      <p:pic>
        <p:nvPicPr>
          <p:cNvPr id="155" name="Image" descr="Image"/>
          <p:cNvPicPr>
            <a:picLocks noChangeAspect="1"/>
          </p:cNvPicPr>
          <p:nvPr/>
        </p:nvPicPr>
        <p:blipFill>
          <a:blip r:embed="rId5">
            <a:extLst/>
          </a:blip>
          <a:stretch>
            <a:fillRect/>
          </a:stretch>
        </p:blipFill>
        <p:spPr>
          <a:xfrm>
            <a:off x="-127000" y="-37153"/>
            <a:ext cx="24676632" cy="133117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2A27"/>
        </a:solidFill>
      </p:bgPr>
    </p:bg>
    <p:spTree>
      <p:nvGrpSpPr>
        <p:cNvPr id="1" name=""/>
        <p:cNvGrpSpPr/>
        <p:nvPr/>
      </p:nvGrpSpPr>
      <p:grpSpPr>
        <a:xfrm>
          <a:off x="0" y="0"/>
          <a:ext cx="0" cy="0"/>
          <a:chOff x="0" y="0"/>
          <a:chExt cx="0" cy="0"/>
        </a:xfrm>
      </p:grpSpPr>
      <p:sp>
        <p:nvSpPr>
          <p:cNvPr id="159" name="Babel"/>
          <p:cNvSpPr txBox="1"/>
          <p:nvPr>
            <p:ph type="subTitle" sz="quarter" idx="1"/>
          </p:nvPr>
        </p:nvSpPr>
        <p:spPr>
          <a:xfrm>
            <a:off x="4637484" y="1612381"/>
            <a:ext cx="14716126" cy="1589486"/>
          </a:xfrm>
          <a:prstGeom prst="rect">
            <a:avLst/>
          </a:prstGeom>
        </p:spPr>
        <p:txBody>
          <a:bodyPr/>
          <a:lstStyle>
            <a:lvl1pPr defTabSz="780454">
              <a:defRPr sz="9500">
                <a:latin typeface="+mn-lt"/>
                <a:ea typeface="+mn-ea"/>
                <a:cs typeface="+mn-cs"/>
                <a:sym typeface="Helvetica Neue Medium"/>
              </a:defRPr>
            </a:lvl1pPr>
          </a:lstStyle>
          <a:p>
            <a:pPr/>
            <a:r>
              <a:t>Babel</a:t>
            </a:r>
          </a:p>
        </p:txBody>
      </p:sp>
      <p:pic>
        <p:nvPicPr>
          <p:cNvPr id="160" name="1_58R0tzuzVXd_7k89Igm9jA.png" descr="1_58R0tzuzVXd_7k89Igm9jA.png"/>
          <p:cNvPicPr>
            <a:picLocks noChangeAspect="1"/>
          </p:cNvPicPr>
          <p:nvPr/>
        </p:nvPicPr>
        <p:blipFill>
          <a:blip r:embed="rId3">
            <a:extLst/>
          </a:blip>
          <a:stretch>
            <a:fillRect/>
          </a:stretch>
        </p:blipFill>
        <p:spPr>
          <a:xfrm>
            <a:off x="190174" y="7628201"/>
            <a:ext cx="20320001" cy="6096001"/>
          </a:xfrm>
          <a:prstGeom prst="rect">
            <a:avLst/>
          </a:prstGeom>
          <a:ln w="12700">
            <a:miter lim="400000"/>
          </a:ln>
        </p:spPr>
      </p:pic>
      <p:sp>
        <p:nvSpPr>
          <p:cNvPr id="161" name="Javascript compiler / transpiler"/>
          <p:cNvSpPr txBox="1"/>
          <p:nvPr/>
        </p:nvSpPr>
        <p:spPr>
          <a:xfrm>
            <a:off x="4627179" y="3823509"/>
            <a:ext cx="14716126" cy="158948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defRPr b="0" sz="4200">
                <a:latin typeface="+mn-lt"/>
                <a:ea typeface="+mn-ea"/>
                <a:cs typeface="+mn-cs"/>
                <a:sym typeface="Helvetica Neue Medium"/>
              </a:defRPr>
            </a:lvl1pPr>
          </a:lstStyle>
          <a:p>
            <a:pPr/>
            <a:r>
              <a:t>Javascript compiler / transpiler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2A27"/>
        </a:solidFill>
      </p:bgPr>
    </p:bg>
    <p:spTree>
      <p:nvGrpSpPr>
        <p:cNvPr id="1" name=""/>
        <p:cNvGrpSpPr/>
        <p:nvPr/>
      </p:nvGrpSpPr>
      <p:grpSpPr>
        <a:xfrm>
          <a:off x="0" y="0"/>
          <a:ext cx="0" cy="0"/>
          <a:chOff x="0" y="0"/>
          <a:chExt cx="0" cy="0"/>
        </a:xfrm>
      </p:grpSpPr>
      <p:sp>
        <p:nvSpPr>
          <p:cNvPr id="165" name="Features"/>
          <p:cNvSpPr txBox="1"/>
          <p:nvPr>
            <p:ph type="ctrTitle"/>
          </p:nvPr>
        </p:nvSpPr>
        <p:spPr>
          <a:xfrm>
            <a:off x="4833937" y="-1687098"/>
            <a:ext cx="14716126" cy="4643438"/>
          </a:xfrm>
          <a:prstGeom prst="rect">
            <a:avLst/>
          </a:prstGeom>
        </p:spPr>
        <p:txBody>
          <a:bodyPr/>
          <a:lstStyle/>
          <a:p>
            <a:pPr/>
            <a:r>
              <a:t>Features</a:t>
            </a:r>
          </a:p>
        </p:txBody>
      </p:sp>
      <p:sp>
        <p:nvSpPr>
          <p:cNvPr id="166" name="Developers can use latest JavaScript features…"/>
          <p:cNvSpPr txBox="1"/>
          <p:nvPr/>
        </p:nvSpPr>
        <p:spPr>
          <a:xfrm>
            <a:off x="3021818" y="4650581"/>
            <a:ext cx="14716126"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Developers can use latest JavaScript features</a:t>
            </a:r>
          </a:p>
          <a:p>
            <a:pPr marL="555625" indent="-555625" algn="l">
              <a:lnSpc>
                <a:spcPct val="200000"/>
              </a:lnSpc>
              <a:buSzPct val="145000"/>
              <a:buChar char="•"/>
              <a:defRPr b="0" sz="4000">
                <a:latin typeface="+mn-lt"/>
                <a:ea typeface="+mn-ea"/>
                <a:cs typeface="+mn-cs"/>
                <a:sym typeface="Helvetica Neue Medium"/>
              </a:defRPr>
            </a:pPr>
            <a:r>
              <a:t>Polyfills features that are missing in target environments</a:t>
            </a:r>
          </a:p>
          <a:p>
            <a:pPr marL="555625" indent="-555625" algn="l">
              <a:lnSpc>
                <a:spcPct val="200000"/>
              </a:lnSpc>
              <a:buSzPct val="145000"/>
              <a:buChar char="•"/>
              <a:defRPr b="0" sz="4000">
                <a:latin typeface="+mn-lt"/>
                <a:ea typeface="+mn-ea"/>
                <a:cs typeface="+mn-cs"/>
                <a:sym typeface="Helvetica Neue Medium"/>
              </a:defRPr>
            </a:pPr>
            <a:r>
              <a:t>Transforms syntax</a:t>
            </a:r>
          </a:p>
          <a:p>
            <a:pPr marL="555625" indent="-555625" algn="l">
              <a:lnSpc>
                <a:spcPct val="200000"/>
              </a:lnSpc>
              <a:buSzPct val="145000"/>
              <a:buChar char="•"/>
              <a:defRPr b="0" sz="4000">
                <a:latin typeface="+mn-lt"/>
                <a:ea typeface="+mn-ea"/>
                <a:cs typeface="+mn-cs"/>
                <a:sym typeface="Helvetica Neue Medium"/>
              </a:defRPr>
            </a:pPr>
            <a:r>
              <a:t>Supports plugins for specific environments e.g React JSX</a:t>
            </a:r>
          </a:p>
          <a:p>
            <a:pPr marL="555625" indent="-555625" algn="l">
              <a:lnSpc>
                <a:spcPct val="200000"/>
              </a:lnSpc>
              <a:buSzPct val="145000"/>
              <a:buChar char="•"/>
              <a:defRPr b="0" sz="4000">
                <a:latin typeface="+mn-lt"/>
                <a:ea typeface="+mn-ea"/>
                <a:cs typeface="+mn-cs"/>
                <a:sym typeface="Helvetica Neue Medium"/>
              </a:defRPr>
            </a:pPr>
            <a:r>
              <a:t>Highly customizable target browsers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2A27"/>
        </a:solidFill>
      </p:bgPr>
    </p:bg>
    <p:spTree>
      <p:nvGrpSpPr>
        <p:cNvPr id="1" name=""/>
        <p:cNvGrpSpPr/>
        <p:nvPr/>
      </p:nvGrpSpPr>
      <p:grpSpPr>
        <a:xfrm>
          <a:off x="0" y="0"/>
          <a:ext cx="0" cy="0"/>
          <a:chOff x="0" y="0"/>
          <a:chExt cx="0" cy="0"/>
        </a:xfrm>
      </p:grpSpPr>
      <p:sp>
        <p:nvSpPr>
          <p:cNvPr id="170" name="Setting up Webpack build and Babel configuration"/>
          <p:cNvSpPr txBox="1"/>
          <p:nvPr>
            <p:ph type="ctrTitle"/>
          </p:nvPr>
        </p:nvSpPr>
        <p:spPr>
          <a:xfrm>
            <a:off x="4833937" y="5272502"/>
            <a:ext cx="14716126" cy="4643438"/>
          </a:xfrm>
          <a:prstGeom prst="rect">
            <a:avLst/>
          </a:prstGeom>
        </p:spPr>
        <p:txBody>
          <a:bodyPr anchor="ctr"/>
          <a:lstStyle>
            <a:lvl1pPr>
              <a:defRPr sz="9000"/>
            </a:lvl1pPr>
          </a:lstStyle>
          <a:p>
            <a:pPr/>
            <a:r>
              <a:t>Setting up Webpack build and Babel configuration</a:t>
            </a:r>
          </a:p>
        </p:txBody>
      </p:sp>
      <p:sp>
        <p:nvSpPr>
          <p:cNvPr id="171" name="DEVELOPMENT"/>
          <p:cNvSpPr txBox="1"/>
          <p:nvPr/>
        </p:nvSpPr>
        <p:spPr>
          <a:xfrm>
            <a:off x="4833937" y="1704560"/>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DEVELOPMENT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3E68"/>
        </a:solidFill>
      </p:bgPr>
    </p:bg>
    <p:spTree>
      <p:nvGrpSpPr>
        <p:cNvPr id="1" name=""/>
        <p:cNvGrpSpPr/>
        <p:nvPr/>
      </p:nvGrpSpPr>
      <p:grpSpPr>
        <a:xfrm>
          <a:off x="0" y="0"/>
          <a:ext cx="0" cy="0"/>
          <a:chOff x="0" y="0"/>
          <a:chExt cx="0" cy="0"/>
        </a:xfrm>
      </p:grpSpPr>
      <p:sp>
        <p:nvSpPr>
          <p:cNvPr id="173" name="TypeScript"/>
          <p:cNvSpPr txBox="1"/>
          <p:nvPr>
            <p:ph type="ctrTitle"/>
          </p:nvPr>
        </p:nvSpPr>
        <p:spPr>
          <a:xfrm>
            <a:off x="4754760" y="-2321719"/>
            <a:ext cx="14716126" cy="4643438"/>
          </a:xfrm>
          <a:prstGeom prst="rect">
            <a:avLst/>
          </a:prstGeom>
        </p:spPr>
        <p:txBody>
          <a:bodyPr/>
          <a:lstStyle>
            <a:lvl1pPr>
              <a:defRPr sz="10000"/>
            </a:lvl1pPr>
          </a:lstStyle>
          <a:p>
            <a:pPr/>
            <a:r>
              <a:t>TypeScript</a:t>
            </a:r>
          </a:p>
        </p:txBody>
      </p:sp>
      <p:sp>
        <p:nvSpPr>
          <p:cNvPr id="174" name="JavaScript with types"/>
          <p:cNvSpPr txBox="1"/>
          <p:nvPr>
            <p:ph type="subTitle" sz="quarter" idx="1"/>
          </p:nvPr>
        </p:nvSpPr>
        <p:spPr>
          <a:xfrm>
            <a:off x="4754760" y="11394281"/>
            <a:ext cx="14716126" cy="1589485"/>
          </a:xfrm>
          <a:prstGeom prst="rect">
            <a:avLst/>
          </a:prstGeom>
        </p:spPr>
        <p:txBody>
          <a:bodyPr/>
          <a:lstStyle>
            <a:lvl1pPr>
              <a:defRPr sz="4200">
                <a:latin typeface="+mn-lt"/>
                <a:ea typeface="+mn-ea"/>
                <a:cs typeface="+mn-cs"/>
                <a:sym typeface="Helvetica Neue Medium"/>
              </a:defRPr>
            </a:lvl1pPr>
          </a:lstStyle>
          <a:p>
            <a:pPr/>
            <a:r>
              <a:t>JavaScript with types</a:t>
            </a:r>
          </a:p>
        </p:txBody>
      </p:sp>
      <p:pic>
        <p:nvPicPr>
          <p:cNvPr id="175" name="ts.png" descr="ts.png"/>
          <p:cNvPicPr>
            <a:picLocks noChangeAspect="1"/>
          </p:cNvPicPr>
          <p:nvPr/>
        </p:nvPicPr>
        <p:blipFill>
          <a:blip r:embed="rId3">
            <a:extLst/>
          </a:blip>
          <a:stretch>
            <a:fillRect/>
          </a:stretch>
        </p:blipFill>
        <p:spPr>
          <a:xfrm>
            <a:off x="9119785" y="3864961"/>
            <a:ext cx="5986077" cy="598607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3E68"/>
        </a:solidFill>
      </p:bgPr>
    </p:bg>
    <p:spTree>
      <p:nvGrpSpPr>
        <p:cNvPr id="1" name=""/>
        <p:cNvGrpSpPr/>
        <p:nvPr/>
      </p:nvGrpSpPr>
      <p:grpSpPr>
        <a:xfrm>
          <a:off x="0" y="0"/>
          <a:ext cx="0" cy="0"/>
          <a:chOff x="0" y="0"/>
          <a:chExt cx="0" cy="0"/>
        </a:xfrm>
      </p:grpSpPr>
      <p:sp>
        <p:nvSpPr>
          <p:cNvPr id="179" name="Adds support for type annotations…"/>
          <p:cNvSpPr txBox="1"/>
          <p:nvPr/>
        </p:nvSpPr>
        <p:spPr>
          <a:xfrm>
            <a:off x="3021818" y="4036431"/>
            <a:ext cx="16473248" cy="758255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Adds support for type annotations</a:t>
            </a:r>
          </a:p>
          <a:p>
            <a:pPr marL="555625" indent="-555625" algn="l">
              <a:lnSpc>
                <a:spcPct val="200000"/>
              </a:lnSpc>
              <a:buSzPct val="145000"/>
              <a:buChar char="•"/>
              <a:defRPr b="0" sz="4000">
                <a:latin typeface="+mn-lt"/>
                <a:ea typeface="+mn-ea"/>
                <a:cs typeface="+mn-cs"/>
                <a:sym typeface="Helvetica Neue Medium"/>
              </a:defRPr>
            </a:pPr>
            <a:r>
              <a:t>Adds object oriented features to JavaScript</a:t>
            </a:r>
          </a:p>
          <a:p>
            <a:pPr marL="555625" indent="-555625" algn="l">
              <a:lnSpc>
                <a:spcPct val="200000"/>
              </a:lnSpc>
              <a:buSzPct val="145000"/>
              <a:buChar char="•"/>
              <a:defRPr b="0" sz="4000">
                <a:latin typeface="+mn-lt"/>
                <a:ea typeface="+mn-ea"/>
                <a:cs typeface="+mn-cs"/>
                <a:sym typeface="Helvetica Neue Medium"/>
              </a:defRPr>
            </a:pPr>
            <a:r>
              <a:t>Compile-time checking</a:t>
            </a:r>
          </a:p>
          <a:p>
            <a:pPr marL="555625" indent="-555625" algn="l">
              <a:lnSpc>
                <a:spcPct val="200000"/>
              </a:lnSpc>
              <a:buSzPct val="145000"/>
              <a:buChar char="•"/>
              <a:defRPr b="0" sz="4000">
                <a:latin typeface="+mn-lt"/>
                <a:ea typeface="+mn-ea"/>
                <a:cs typeface="+mn-cs"/>
                <a:sym typeface="Helvetica Neue Medium"/>
              </a:defRPr>
            </a:pPr>
            <a:r>
              <a:t>Interfaces, enums, generics, tuples etc…</a:t>
            </a:r>
          </a:p>
          <a:p>
            <a:pPr marL="555625" indent="-555625" algn="l">
              <a:lnSpc>
                <a:spcPct val="200000"/>
              </a:lnSpc>
              <a:buSzPct val="145000"/>
              <a:buChar char="•"/>
              <a:defRPr b="0" sz="4000">
                <a:latin typeface="+mn-lt"/>
                <a:ea typeface="+mn-ea"/>
                <a:cs typeface="+mn-cs"/>
                <a:sym typeface="Helvetica Neue Medium"/>
              </a:defRPr>
            </a:pPr>
            <a:r>
              <a:t>Decreases potential of bugs</a:t>
            </a:r>
          </a:p>
          <a:p>
            <a:pPr marL="555625" indent="-555625" algn="l">
              <a:lnSpc>
                <a:spcPct val="200000"/>
              </a:lnSpc>
              <a:buSzPct val="145000"/>
              <a:buChar char="•"/>
              <a:defRPr b="0" sz="4000">
                <a:latin typeface="+mn-lt"/>
                <a:ea typeface="+mn-ea"/>
                <a:cs typeface="+mn-cs"/>
                <a:sym typeface="Helvetica Neue Medium"/>
              </a:defRPr>
            </a:pPr>
            <a:r>
              <a:t>Increases confidence in code refactor</a:t>
            </a:r>
          </a:p>
        </p:txBody>
      </p:sp>
      <p:sp>
        <p:nvSpPr>
          <p:cNvPr id="180" name="Features"/>
          <p:cNvSpPr txBox="1"/>
          <p:nvPr>
            <p:ph type="ctrTitle"/>
          </p:nvPr>
        </p:nvSpPr>
        <p:spPr>
          <a:xfrm>
            <a:off x="4833937" y="-1839498"/>
            <a:ext cx="14716126" cy="4643438"/>
          </a:xfrm>
          <a:prstGeom prst="rect">
            <a:avLst/>
          </a:prstGeom>
        </p:spPr>
        <p:txBody>
          <a:bodyPr/>
          <a:lstStyle>
            <a:lvl1pPr>
              <a:defRPr sz="10000"/>
            </a:lvl1pPr>
          </a:lstStyle>
          <a:p>
            <a:pPr/>
            <a:r>
              <a:t>Features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3E68"/>
        </a:solidFill>
      </p:bgPr>
    </p:bg>
    <p:spTree>
      <p:nvGrpSpPr>
        <p:cNvPr id="1" name=""/>
        <p:cNvGrpSpPr/>
        <p:nvPr/>
      </p:nvGrpSpPr>
      <p:grpSpPr>
        <a:xfrm>
          <a:off x="0" y="0"/>
          <a:ext cx="0" cy="0"/>
          <a:chOff x="0" y="0"/>
          <a:chExt cx="0" cy="0"/>
        </a:xfrm>
      </p:grpSpPr>
      <p:sp>
        <p:nvSpPr>
          <p:cNvPr id="184" name="TypeScript vs Flow.js"/>
          <p:cNvSpPr txBox="1"/>
          <p:nvPr>
            <p:ph type="ctrTitle"/>
          </p:nvPr>
        </p:nvSpPr>
        <p:spPr>
          <a:xfrm>
            <a:off x="4754760" y="-2321719"/>
            <a:ext cx="14716126" cy="4643438"/>
          </a:xfrm>
          <a:prstGeom prst="rect">
            <a:avLst/>
          </a:prstGeom>
        </p:spPr>
        <p:txBody>
          <a:bodyPr/>
          <a:lstStyle>
            <a:lvl1pPr>
              <a:defRPr sz="10000"/>
            </a:lvl1pPr>
          </a:lstStyle>
          <a:p>
            <a:pPr/>
            <a:r>
              <a:t>TypeScript vs Flow.js</a:t>
            </a:r>
          </a:p>
        </p:txBody>
      </p:sp>
      <p:pic>
        <p:nvPicPr>
          <p:cNvPr id="185" name="flow-24-638.jpg" descr="flow-24-638.jpg"/>
          <p:cNvPicPr>
            <a:picLocks noChangeAspect="1"/>
          </p:cNvPicPr>
          <p:nvPr/>
        </p:nvPicPr>
        <p:blipFill>
          <a:blip r:embed="rId3">
            <a:extLst/>
          </a:blip>
          <a:stretch>
            <a:fillRect/>
          </a:stretch>
        </p:blipFill>
        <p:spPr>
          <a:xfrm>
            <a:off x="4220925" y="3235778"/>
            <a:ext cx="15942150" cy="897058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3E68"/>
        </a:solidFill>
      </p:bgPr>
    </p:bg>
    <p:spTree>
      <p:nvGrpSpPr>
        <p:cNvPr id="1" name=""/>
        <p:cNvGrpSpPr/>
        <p:nvPr/>
      </p:nvGrpSpPr>
      <p:grpSpPr>
        <a:xfrm>
          <a:off x="0" y="0"/>
          <a:ext cx="0" cy="0"/>
          <a:chOff x="0" y="0"/>
          <a:chExt cx="0" cy="0"/>
        </a:xfrm>
      </p:grpSpPr>
      <p:sp>
        <p:nvSpPr>
          <p:cNvPr id="189" name="Setting up TypeScript compilation"/>
          <p:cNvSpPr txBox="1"/>
          <p:nvPr>
            <p:ph type="ctrTitle"/>
          </p:nvPr>
        </p:nvSpPr>
        <p:spPr>
          <a:xfrm>
            <a:off x="4833937" y="5272502"/>
            <a:ext cx="14716126" cy="4643438"/>
          </a:xfrm>
          <a:prstGeom prst="rect">
            <a:avLst/>
          </a:prstGeom>
        </p:spPr>
        <p:txBody>
          <a:bodyPr anchor="ctr"/>
          <a:lstStyle>
            <a:lvl1pPr>
              <a:defRPr sz="9000"/>
            </a:lvl1pPr>
          </a:lstStyle>
          <a:p>
            <a:pPr/>
            <a:r>
              <a:t>Setting up TypeScript compilation</a:t>
            </a:r>
          </a:p>
        </p:txBody>
      </p:sp>
      <p:sp>
        <p:nvSpPr>
          <p:cNvPr id="190" name="DEVELOPMENT"/>
          <p:cNvSpPr txBox="1"/>
          <p:nvPr/>
        </p:nvSpPr>
        <p:spPr>
          <a:xfrm>
            <a:off x="4833937" y="1704560"/>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DEVELOPMENT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B2E46"/>
        </a:solidFill>
      </p:bgPr>
    </p:bg>
    <p:spTree>
      <p:nvGrpSpPr>
        <p:cNvPr id="1" name=""/>
        <p:cNvGrpSpPr/>
        <p:nvPr/>
      </p:nvGrpSpPr>
      <p:grpSpPr>
        <a:xfrm>
          <a:off x="0" y="0"/>
          <a:ext cx="0" cy="0"/>
          <a:chOff x="0" y="0"/>
          <a:chExt cx="0" cy="0"/>
        </a:xfrm>
      </p:grpSpPr>
      <p:sp>
        <p:nvSpPr>
          <p:cNvPr id="192" name="Sass"/>
          <p:cNvSpPr txBox="1"/>
          <p:nvPr>
            <p:ph type="ctrTitle"/>
          </p:nvPr>
        </p:nvSpPr>
        <p:spPr>
          <a:xfrm>
            <a:off x="4754760" y="-2321719"/>
            <a:ext cx="14716126" cy="4643438"/>
          </a:xfrm>
          <a:prstGeom prst="rect">
            <a:avLst/>
          </a:prstGeom>
        </p:spPr>
        <p:txBody>
          <a:bodyPr/>
          <a:lstStyle>
            <a:lvl1pPr>
              <a:defRPr sz="10000"/>
            </a:lvl1pPr>
          </a:lstStyle>
          <a:p>
            <a:pPr/>
            <a:r>
              <a:t>Sass</a:t>
            </a:r>
          </a:p>
        </p:txBody>
      </p:sp>
      <p:sp>
        <p:nvSpPr>
          <p:cNvPr id="193" name="CSS with superpowers"/>
          <p:cNvSpPr txBox="1"/>
          <p:nvPr>
            <p:ph type="subTitle" sz="quarter" idx="1"/>
          </p:nvPr>
        </p:nvSpPr>
        <p:spPr>
          <a:xfrm>
            <a:off x="4754760" y="11394281"/>
            <a:ext cx="14716126" cy="1589485"/>
          </a:xfrm>
          <a:prstGeom prst="rect">
            <a:avLst/>
          </a:prstGeom>
        </p:spPr>
        <p:txBody>
          <a:bodyPr/>
          <a:lstStyle>
            <a:lvl1pPr>
              <a:defRPr sz="4200">
                <a:latin typeface="+mn-lt"/>
                <a:ea typeface="+mn-ea"/>
                <a:cs typeface="+mn-cs"/>
                <a:sym typeface="Helvetica Neue Medium"/>
              </a:defRPr>
            </a:lvl1pPr>
          </a:lstStyle>
          <a:p>
            <a:pPr/>
            <a:r>
              <a:t>CSS with superpowers</a:t>
            </a:r>
          </a:p>
        </p:txBody>
      </p:sp>
      <p:pic>
        <p:nvPicPr>
          <p:cNvPr id="194" name="2000px-Sass_Logo_Color.svg.png" descr="2000px-Sass_Logo_Color.svg.png"/>
          <p:cNvPicPr>
            <a:picLocks noChangeAspect="1"/>
          </p:cNvPicPr>
          <p:nvPr/>
        </p:nvPicPr>
        <p:blipFill>
          <a:blip r:embed="rId3">
            <a:extLst/>
          </a:blip>
          <a:stretch>
            <a:fillRect/>
          </a:stretch>
        </p:blipFill>
        <p:spPr>
          <a:xfrm>
            <a:off x="7486063" y="3387930"/>
            <a:ext cx="9253520" cy="694014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B2E46"/>
        </a:solidFill>
      </p:bgPr>
    </p:bg>
    <p:spTree>
      <p:nvGrpSpPr>
        <p:cNvPr id="1" name=""/>
        <p:cNvGrpSpPr/>
        <p:nvPr/>
      </p:nvGrpSpPr>
      <p:grpSpPr>
        <a:xfrm>
          <a:off x="0" y="0"/>
          <a:ext cx="0" cy="0"/>
          <a:chOff x="0" y="0"/>
          <a:chExt cx="0" cy="0"/>
        </a:xfrm>
      </p:grpSpPr>
      <p:sp>
        <p:nvSpPr>
          <p:cNvPr id="198" name="Features"/>
          <p:cNvSpPr txBox="1"/>
          <p:nvPr>
            <p:ph type="ctrTitle"/>
          </p:nvPr>
        </p:nvSpPr>
        <p:spPr>
          <a:xfrm>
            <a:off x="4833937" y="-1839498"/>
            <a:ext cx="14716126" cy="4643438"/>
          </a:xfrm>
          <a:prstGeom prst="rect">
            <a:avLst/>
          </a:prstGeom>
        </p:spPr>
        <p:txBody>
          <a:bodyPr/>
          <a:lstStyle>
            <a:lvl1pPr>
              <a:defRPr sz="10000"/>
            </a:lvl1pPr>
          </a:lstStyle>
          <a:p>
            <a:pPr/>
            <a:r>
              <a:t>Features</a:t>
            </a:r>
          </a:p>
        </p:txBody>
      </p:sp>
      <p:sp>
        <p:nvSpPr>
          <p:cNvPr id="199" name="Enables writing CSS as modules in separate files…"/>
          <p:cNvSpPr txBox="1"/>
          <p:nvPr/>
        </p:nvSpPr>
        <p:spPr>
          <a:xfrm>
            <a:off x="3021818" y="4609638"/>
            <a:ext cx="16473248"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Enables writing CSS as modules in separate files</a:t>
            </a:r>
          </a:p>
          <a:p>
            <a:pPr marL="555625" indent="-555625" algn="l">
              <a:lnSpc>
                <a:spcPct val="200000"/>
              </a:lnSpc>
              <a:buSzPct val="145000"/>
              <a:buChar char="•"/>
              <a:defRPr b="0" sz="4000">
                <a:latin typeface="+mn-lt"/>
                <a:ea typeface="+mn-ea"/>
                <a:cs typeface="+mn-cs"/>
                <a:sym typeface="Helvetica Neue Medium"/>
              </a:defRPr>
            </a:pPr>
            <a:r>
              <a:t>Paired with BEM methodology increases clarity greatly</a:t>
            </a:r>
          </a:p>
          <a:p>
            <a:pPr marL="555625" indent="-555625" algn="l">
              <a:lnSpc>
                <a:spcPct val="200000"/>
              </a:lnSpc>
              <a:buSzPct val="145000"/>
              <a:buChar char="•"/>
              <a:defRPr b="0" sz="4000">
                <a:latin typeface="+mn-lt"/>
                <a:ea typeface="+mn-ea"/>
                <a:cs typeface="+mn-cs"/>
                <a:sym typeface="Helvetica Neue Medium"/>
              </a:defRPr>
            </a:pPr>
            <a:r>
              <a:t>Adds scripting support to CSS</a:t>
            </a:r>
          </a:p>
          <a:p>
            <a:pPr marL="555625" indent="-555625" algn="l">
              <a:lnSpc>
                <a:spcPct val="200000"/>
              </a:lnSpc>
              <a:buSzPct val="145000"/>
              <a:buChar char="•"/>
              <a:defRPr b="0" sz="4000">
                <a:latin typeface="+mn-lt"/>
                <a:ea typeface="+mn-ea"/>
                <a:cs typeface="+mn-cs"/>
                <a:sym typeface="Helvetica Neue Medium"/>
              </a:defRPr>
            </a:pPr>
            <a:r>
              <a:t>Variables, nesting, mixins, partials, SassScript etc…</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6589"/>
        </a:solidFill>
      </p:bgPr>
    </p:bg>
    <p:spTree>
      <p:nvGrpSpPr>
        <p:cNvPr id="1" name=""/>
        <p:cNvGrpSpPr/>
        <p:nvPr/>
      </p:nvGrpSpPr>
      <p:grpSpPr>
        <a:xfrm>
          <a:off x="0" y="0"/>
          <a:ext cx="0" cy="0"/>
          <a:chOff x="0" y="0"/>
          <a:chExt cx="0" cy="0"/>
        </a:xfrm>
      </p:grpSpPr>
      <p:sp>
        <p:nvSpPr>
          <p:cNvPr id="124" name="Why to use build tools"/>
          <p:cNvSpPr txBox="1"/>
          <p:nvPr>
            <p:ph type="ctrTitle"/>
          </p:nvPr>
        </p:nvSpPr>
        <p:spPr>
          <a:xfrm>
            <a:off x="4833937" y="2487787"/>
            <a:ext cx="14716126" cy="4643439"/>
          </a:xfrm>
          <a:prstGeom prst="rect">
            <a:avLst/>
          </a:prstGeom>
        </p:spPr>
        <p:txBody>
          <a:bodyPr/>
          <a:lstStyle>
            <a:lvl1pPr>
              <a:defRPr sz="10000"/>
            </a:lvl1pPr>
          </a:lstStyle>
          <a:p>
            <a:pPr/>
            <a:r>
              <a:t>Why to use build tools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B2E46"/>
        </a:solidFill>
      </p:bgPr>
    </p:bg>
    <p:spTree>
      <p:nvGrpSpPr>
        <p:cNvPr id="1" name=""/>
        <p:cNvGrpSpPr/>
        <p:nvPr/>
      </p:nvGrpSpPr>
      <p:grpSpPr>
        <a:xfrm>
          <a:off x="0" y="0"/>
          <a:ext cx="0" cy="0"/>
          <a:chOff x="0" y="0"/>
          <a:chExt cx="0" cy="0"/>
        </a:xfrm>
      </p:grpSpPr>
      <p:sp>
        <p:nvSpPr>
          <p:cNvPr id="203" name="Setting up Sass compilation"/>
          <p:cNvSpPr txBox="1"/>
          <p:nvPr>
            <p:ph type="ctrTitle"/>
          </p:nvPr>
        </p:nvSpPr>
        <p:spPr>
          <a:xfrm>
            <a:off x="4833937" y="5272502"/>
            <a:ext cx="14716126" cy="4643438"/>
          </a:xfrm>
          <a:prstGeom prst="rect">
            <a:avLst/>
          </a:prstGeom>
        </p:spPr>
        <p:txBody>
          <a:bodyPr anchor="ctr"/>
          <a:lstStyle>
            <a:lvl1pPr>
              <a:defRPr sz="9000"/>
            </a:lvl1pPr>
          </a:lstStyle>
          <a:p>
            <a:pPr/>
            <a:r>
              <a:t>Setting up Sass compilation</a:t>
            </a:r>
          </a:p>
        </p:txBody>
      </p:sp>
      <p:sp>
        <p:nvSpPr>
          <p:cNvPr id="204" name="DEVELOPMENT"/>
          <p:cNvSpPr txBox="1"/>
          <p:nvPr/>
        </p:nvSpPr>
        <p:spPr>
          <a:xfrm>
            <a:off x="4833937" y="1704560"/>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DEVELOPMENT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3657"/>
        </a:solidFill>
      </p:bgPr>
    </p:bg>
    <p:spTree>
      <p:nvGrpSpPr>
        <p:cNvPr id="1" name=""/>
        <p:cNvGrpSpPr/>
        <p:nvPr/>
      </p:nvGrpSpPr>
      <p:grpSpPr>
        <a:xfrm>
          <a:off x="0" y="0"/>
          <a:ext cx="0" cy="0"/>
          <a:chOff x="0" y="0"/>
          <a:chExt cx="0" cy="0"/>
        </a:xfrm>
      </p:grpSpPr>
      <p:sp>
        <p:nvSpPr>
          <p:cNvPr id="206" name="Webpack Dev Server (WDS)…"/>
          <p:cNvSpPr txBox="1"/>
          <p:nvPr>
            <p:ph type="ctrTitle"/>
          </p:nvPr>
        </p:nvSpPr>
        <p:spPr>
          <a:xfrm>
            <a:off x="3868171" y="482896"/>
            <a:ext cx="16647658" cy="4643438"/>
          </a:xfrm>
          <a:prstGeom prst="rect">
            <a:avLst/>
          </a:prstGeom>
        </p:spPr>
        <p:txBody>
          <a:bodyPr anchor="ctr"/>
          <a:lstStyle/>
          <a:p>
            <a:pPr>
              <a:defRPr sz="7000"/>
            </a:pPr>
            <a:r>
              <a:t>Webpack Dev Server (WDS)</a:t>
            </a:r>
          </a:p>
          <a:p>
            <a:pPr>
              <a:defRPr sz="7000"/>
            </a:pPr>
            <a:r>
              <a:t>+ Hot Module Replacement (HMR)</a:t>
            </a:r>
          </a:p>
        </p:txBody>
      </p:sp>
      <p:sp>
        <p:nvSpPr>
          <p:cNvPr id="207" name="Hot Module Replacement exchanges, adds, or removes modules while an application is running,…"/>
          <p:cNvSpPr txBox="1"/>
          <p:nvPr/>
        </p:nvSpPr>
        <p:spPr>
          <a:xfrm>
            <a:off x="4833937" y="5825994"/>
            <a:ext cx="14716126" cy="464343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nSpc>
                <a:spcPct val="150000"/>
              </a:lnSpc>
              <a:defRPr b="0" sz="5000">
                <a:latin typeface="+mn-lt"/>
                <a:ea typeface="+mn-ea"/>
                <a:cs typeface="+mn-cs"/>
                <a:sym typeface="Helvetica Neue Medium"/>
              </a:defRPr>
            </a:pPr>
            <a:r>
              <a:t>Hot Module Replacement exchanges, adds, or removes </a:t>
            </a:r>
            <a:r>
              <a:rPr>
                <a:hlinkClick r:id="rId3" invalidUrl="" action="" tgtFrame="" tooltip="" history="1" highlightClick="0" endSnd="0"/>
              </a:rPr>
              <a:t>modules</a:t>
            </a:r>
            <a:r>
              <a:t> while an application is running,</a:t>
            </a:r>
          </a:p>
          <a:p>
            <a:pPr>
              <a:lnSpc>
                <a:spcPct val="150000"/>
              </a:lnSpc>
              <a:defRPr b="0" sz="5000">
                <a:latin typeface="+mn-lt"/>
                <a:ea typeface="+mn-ea"/>
                <a:cs typeface="+mn-cs"/>
                <a:sym typeface="Helvetica Neue Medium"/>
              </a:defRPr>
            </a:pPr>
            <a:r>
              <a:t>without a full reload.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3657"/>
        </a:solidFill>
      </p:bgPr>
    </p:bg>
    <p:spTree>
      <p:nvGrpSpPr>
        <p:cNvPr id="1" name=""/>
        <p:cNvGrpSpPr/>
        <p:nvPr/>
      </p:nvGrpSpPr>
      <p:grpSpPr>
        <a:xfrm>
          <a:off x="0" y="0"/>
          <a:ext cx="0" cy="0"/>
          <a:chOff x="0" y="0"/>
          <a:chExt cx="0" cy="0"/>
        </a:xfrm>
      </p:grpSpPr>
      <p:sp>
        <p:nvSpPr>
          <p:cNvPr id="211" name="How HMR works"/>
          <p:cNvSpPr txBox="1"/>
          <p:nvPr>
            <p:ph type="ctrTitle"/>
          </p:nvPr>
        </p:nvSpPr>
        <p:spPr>
          <a:xfrm>
            <a:off x="4833937" y="-417857"/>
            <a:ext cx="14716126" cy="4643439"/>
          </a:xfrm>
          <a:prstGeom prst="rect">
            <a:avLst/>
          </a:prstGeom>
        </p:spPr>
        <p:txBody>
          <a:bodyPr anchor="ctr"/>
          <a:lstStyle>
            <a:lvl1pPr>
              <a:defRPr sz="6000"/>
            </a:lvl1pPr>
          </a:lstStyle>
          <a:p>
            <a:pPr/>
            <a:r>
              <a:t>How HMR works</a:t>
            </a:r>
          </a:p>
        </p:txBody>
      </p:sp>
      <p:sp>
        <p:nvSpPr>
          <p:cNvPr id="212" name="The following steps allow modules to be swapped in and out of an application:"/>
          <p:cNvSpPr txBox="1"/>
          <p:nvPr/>
        </p:nvSpPr>
        <p:spPr>
          <a:xfrm>
            <a:off x="4452937" y="2664831"/>
            <a:ext cx="14716126" cy="464343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lgn="l">
              <a:lnSpc>
                <a:spcPct val="150000"/>
              </a:lnSpc>
              <a:defRPr b="0" sz="4000">
                <a:latin typeface="+mn-lt"/>
                <a:ea typeface="+mn-ea"/>
                <a:cs typeface="+mn-cs"/>
                <a:sym typeface="Helvetica Neue Medium"/>
              </a:defRPr>
            </a:lvl1pPr>
          </a:lstStyle>
          <a:p>
            <a:pPr/>
            <a:r>
              <a:t>The following steps allow modules to be swapped in and out of an application:</a:t>
            </a:r>
          </a:p>
        </p:txBody>
      </p:sp>
      <p:sp>
        <p:nvSpPr>
          <p:cNvPr id="213" name="The application asks the HMR runtime to check for updates.…"/>
          <p:cNvSpPr txBox="1"/>
          <p:nvPr/>
        </p:nvSpPr>
        <p:spPr>
          <a:xfrm>
            <a:off x="4350579" y="6133069"/>
            <a:ext cx="18430769"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gn="l" defTabSz="706516">
              <a:lnSpc>
                <a:spcPct val="150000"/>
              </a:lnSpc>
              <a:defRPr b="0" sz="3440">
                <a:latin typeface="+mn-lt"/>
                <a:ea typeface="+mn-ea"/>
                <a:cs typeface="+mn-cs"/>
                <a:sym typeface="Helvetica Neue Medium"/>
              </a:defRPr>
            </a:pPr>
          </a:p>
          <a:p>
            <a:pPr marL="682625" indent="-682625" algn="l" defTabSz="706516">
              <a:lnSpc>
                <a:spcPct val="150000"/>
              </a:lnSpc>
              <a:buSzPct val="100000"/>
              <a:buAutoNum type="arabicPeriod" startAt="1"/>
              <a:defRPr b="0" sz="3440">
                <a:latin typeface="+mn-lt"/>
                <a:ea typeface="+mn-ea"/>
                <a:cs typeface="+mn-cs"/>
                <a:sym typeface="Helvetica Neue Medium"/>
              </a:defRPr>
            </a:pPr>
            <a:r>
              <a:t>The application asks the HMR runtime to check for updates.</a:t>
            </a:r>
          </a:p>
          <a:p>
            <a:pPr marL="682625" indent="-682625" algn="l" defTabSz="706516">
              <a:lnSpc>
                <a:spcPct val="150000"/>
              </a:lnSpc>
              <a:buSzPct val="100000"/>
              <a:buAutoNum type="arabicPeriod" startAt="1"/>
              <a:defRPr b="0" sz="3440">
                <a:latin typeface="+mn-lt"/>
                <a:ea typeface="+mn-ea"/>
                <a:cs typeface="+mn-cs"/>
                <a:sym typeface="Helvetica Neue Medium"/>
              </a:defRPr>
            </a:pPr>
            <a:r>
              <a:t>The runtime asynchronously downloads the updates and notifies the application.</a:t>
            </a:r>
          </a:p>
          <a:p>
            <a:pPr marL="682625" indent="-682625" algn="l" defTabSz="706516">
              <a:lnSpc>
                <a:spcPct val="150000"/>
              </a:lnSpc>
              <a:buSzPct val="100000"/>
              <a:buAutoNum type="arabicPeriod" startAt="1"/>
              <a:defRPr b="0" sz="3440">
                <a:latin typeface="+mn-lt"/>
                <a:ea typeface="+mn-ea"/>
                <a:cs typeface="+mn-cs"/>
                <a:sym typeface="Helvetica Neue Medium"/>
              </a:defRPr>
            </a:pPr>
            <a:r>
              <a:t>The application then asks the runtime to apply the updates.</a:t>
            </a:r>
          </a:p>
          <a:p>
            <a:pPr marL="682625" indent="-682625" algn="l" defTabSz="706516">
              <a:lnSpc>
                <a:spcPct val="150000"/>
              </a:lnSpc>
              <a:buSzPct val="100000"/>
              <a:buAutoNum type="arabicPeriod" startAt="1"/>
              <a:defRPr b="0" sz="3440">
                <a:latin typeface="+mn-lt"/>
                <a:ea typeface="+mn-ea"/>
                <a:cs typeface="+mn-cs"/>
                <a:sym typeface="Helvetica Neue Medium"/>
              </a:defRPr>
            </a:pPr>
            <a:r>
              <a:t>The runtime synchronously applies the updates.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C3656"/>
        </a:solidFill>
      </p:bgPr>
    </p:bg>
    <p:spTree>
      <p:nvGrpSpPr>
        <p:cNvPr id="1" name=""/>
        <p:cNvGrpSpPr/>
        <p:nvPr/>
      </p:nvGrpSpPr>
      <p:grpSpPr>
        <a:xfrm>
          <a:off x="0" y="0"/>
          <a:ext cx="0" cy="0"/>
          <a:chOff x="0" y="0"/>
          <a:chExt cx="0" cy="0"/>
        </a:xfrm>
      </p:grpSpPr>
      <p:sp>
        <p:nvSpPr>
          <p:cNvPr id="215" name="Setting up WDS and HMR"/>
          <p:cNvSpPr txBox="1"/>
          <p:nvPr>
            <p:ph type="ctrTitle"/>
          </p:nvPr>
        </p:nvSpPr>
        <p:spPr>
          <a:xfrm>
            <a:off x="4833937" y="5272502"/>
            <a:ext cx="14716126" cy="4643438"/>
          </a:xfrm>
          <a:prstGeom prst="rect">
            <a:avLst/>
          </a:prstGeom>
        </p:spPr>
        <p:txBody>
          <a:bodyPr anchor="ctr"/>
          <a:lstStyle>
            <a:lvl1pPr>
              <a:defRPr sz="9000"/>
            </a:lvl1pPr>
          </a:lstStyle>
          <a:p>
            <a:pPr/>
            <a:r>
              <a:t>Setting up WDS and HMR</a:t>
            </a:r>
          </a:p>
        </p:txBody>
      </p:sp>
      <p:sp>
        <p:nvSpPr>
          <p:cNvPr id="216" name="DEVELOPMENT"/>
          <p:cNvSpPr txBox="1"/>
          <p:nvPr/>
        </p:nvSpPr>
        <p:spPr>
          <a:xfrm>
            <a:off x="4833937" y="1704560"/>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DEVELOPMENT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A4B4C"/>
        </a:solidFill>
      </p:bgPr>
    </p:bg>
    <p:spTree>
      <p:nvGrpSpPr>
        <p:cNvPr id="1" name=""/>
        <p:cNvGrpSpPr/>
        <p:nvPr/>
      </p:nvGrpSpPr>
      <p:grpSpPr>
        <a:xfrm>
          <a:off x="0" y="0"/>
          <a:ext cx="0" cy="0"/>
          <a:chOff x="0" y="0"/>
          <a:chExt cx="0" cy="0"/>
        </a:xfrm>
      </p:grpSpPr>
      <p:sp>
        <p:nvSpPr>
          <p:cNvPr id="218" name="Gulp.js"/>
          <p:cNvSpPr txBox="1"/>
          <p:nvPr>
            <p:ph type="ctrTitle"/>
          </p:nvPr>
        </p:nvSpPr>
        <p:spPr>
          <a:xfrm>
            <a:off x="4754760" y="-2321719"/>
            <a:ext cx="14716126" cy="4643438"/>
          </a:xfrm>
          <a:prstGeom prst="rect">
            <a:avLst/>
          </a:prstGeom>
        </p:spPr>
        <p:txBody>
          <a:bodyPr/>
          <a:lstStyle>
            <a:lvl1pPr>
              <a:defRPr sz="9000"/>
            </a:lvl1pPr>
          </a:lstStyle>
          <a:p>
            <a:pPr/>
            <a:r>
              <a:t>Gulp.js</a:t>
            </a:r>
          </a:p>
        </p:txBody>
      </p:sp>
      <p:sp>
        <p:nvSpPr>
          <p:cNvPr id="219" name="Task runner"/>
          <p:cNvSpPr txBox="1"/>
          <p:nvPr>
            <p:ph type="subTitle" sz="quarter" idx="1"/>
          </p:nvPr>
        </p:nvSpPr>
        <p:spPr>
          <a:xfrm>
            <a:off x="4754760" y="11394281"/>
            <a:ext cx="14716126" cy="1589485"/>
          </a:xfrm>
          <a:prstGeom prst="rect">
            <a:avLst/>
          </a:prstGeom>
        </p:spPr>
        <p:txBody>
          <a:bodyPr/>
          <a:lstStyle>
            <a:lvl1pPr>
              <a:defRPr sz="4200">
                <a:latin typeface="+mn-lt"/>
                <a:ea typeface="+mn-ea"/>
                <a:cs typeface="+mn-cs"/>
                <a:sym typeface="Helvetica Neue Medium"/>
              </a:defRPr>
            </a:lvl1pPr>
          </a:lstStyle>
          <a:p>
            <a:pPr/>
            <a:r>
              <a:t>Task runner</a:t>
            </a:r>
          </a:p>
        </p:txBody>
      </p:sp>
      <p:pic>
        <p:nvPicPr>
          <p:cNvPr id="220" name="1_mI7rlIw_VWsS-r981xXe2w.png" descr="1_mI7rlIw_VWsS-r981xXe2w.png"/>
          <p:cNvPicPr>
            <a:picLocks noChangeAspect="1"/>
          </p:cNvPicPr>
          <p:nvPr/>
        </p:nvPicPr>
        <p:blipFill>
          <a:blip r:embed="rId3">
            <a:extLst/>
          </a:blip>
          <a:stretch>
            <a:fillRect/>
          </a:stretch>
        </p:blipFill>
        <p:spPr>
          <a:xfrm>
            <a:off x="6016823" y="3137906"/>
            <a:ext cx="12192001" cy="711200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74D3D"/>
        </a:solidFill>
      </p:bgPr>
    </p:bg>
    <p:spTree>
      <p:nvGrpSpPr>
        <p:cNvPr id="1" name=""/>
        <p:cNvGrpSpPr/>
        <p:nvPr/>
      </p:nvGrpSpPr>
      <p:grpSpPr>
        <a:xfrm>
          <a:off x="0" y="0"/>
          <a:ext cx="0" cy="0"/>
          <a:chOff x="0" y="0"/>
          <a:chExt cx="0" cy="0"/>
        </a:xfrm>
      </p:grpSpPr>
      <p:sp>
        <p:nvSpPr>
          <p:cNvPr id="224" name="Gulp task"/>
          <p:cNvSpPr txBox="1"/>
          <p:nvPr>
            <p:ph type="ctrTitle"/>
          </p:nvPr>
        </p:nvSpPr>
        <p:spPr>
          <a:xfrm>
            <a:off x="4833937" y="-1839498"/>
            <a:ext cx="14716126" cy="4643438"/>
          </a:xfrm>
          <a:prstGeom prst="rect">
            <a:avLst/>
          </a:prstGeom>
        </p:spPr>
        <p:txBody>
          <a:bodyPr/>
          <a:lstStyle>
            <a:lvl1pPr>
              <a:defRPr sz="9000"/>
            </a:lvl1pPr>
          </a:lstStyle>
          <a:p>
            <a:pPr/>
            <a:r>
              <a:t>Gulp task</a:t>
            </a:r>
          </a:p>
        </p:txBody>
      </p:sp>
      <p:pic>
        <p:nvPicPr>
          <p:cNvPr id="225" name="gulp.jpg" descr="gulp.jpg"/>
          <p:cNvPicPr>
            <a:picLocks noChangeAspect="1"/>
          </p:cNvPicPr>
          <p:nvPr/>
        </p:nvPicPr>
        <p:blipFill>
          <a:blip r:embed="rId3">
            <a:extLst/>
          </a:blip>
          <a:srcRect l="0" t="0" r="0" b="4517"/>
          <a:stretch>
            <a:fillRect/>
          </a:stretch>
        </p:blipFill>
        <p:spPr>
          <a:xfrm>
            <a:off x="6281988" y="4055978"/>
            <a:ext cx="12520183" cy="6726786"/>
          </a:xfrm>
          <a:prstGeom prst="rect">
            <a:avLst/>
          </a:prstGeom>
          <a:ln w="12700">
            <a:miter lim="400000"/>
          </a:ln>
        </p:spPr>
      </p:pic>
      <p:sp>
        <p:nvSpPr>
          <p:cNvPr id="226" name="Rectangle"/>
          <p:cNvSpPr/>
          <p:nvPr/>
        </p:nvSpPr>
        <p:spPr>
          <a:xfrm>
            <a:off x="11798660" y="5915925"/>
            <a:ext cx="5518027" cy="501355"/>
          </a:xfrm>
          <a:prstGeom prst="rect">
            <a:avLst/>
          </a:prstGeom>
          <a:solidFill>
            <a:srgbClr val="E74D3D"/>
          </a:solidFill>
          <a:ln w="12700">
            <a:miter lim="400000"/>
          </a:ln>
        </p:spPr>
        <p:txBody>
          <a:bodyPr lIns="71437" tIns="71437" rIns="71437" bIns="71437" anchor="ctr"/>
          <a:lstStyle/>
          <a:p>
            <a:pPr>
              <a:defRPr b="0" sz="3000">
                <a:latin typeface="+mn-lt"/>
                <a:ea typeface="+mn-ea"/>
                <a:cs typeface="+mn-cs"/>
                <a:sym typeface="Helvetica Neue Medium"/>
              </a:defRPr>
            </a:pPr>
          </a:p>
        </p:txBody>
      </p:sp>
      <p:sp>
        <p:nvSpPr>
          <p:cNvPr id="227" name="Rectangle"/>
          <p:cNvSpPr/>
          <p:nvPr/>
        </p:nvSpPr>
        <p:spPr>
          <a:xfrm>
            <a:off x="13379147" y="6188625"/>
            <a:ext cx="5518027" cy="1197391"/>
          </a:xfrm>
          <a:prstGeom prst="rect">
            <a:avLst/>
          </a:prstGeom>
          <a:solidFill>
            <a:srgbClr val="E74D3D"/>
          </a:solidFill>
          <a:ln w="12700">
            <a:miter lim="400000"/>
          </a:ln>
        </p:spPr>
        <p:txBody>
          <a:bodyPr lIns="71437" tIns="71437" rIns="71437" bIns="71437" anchor="ctr"/>
          <a:lstStyle/>
          <a:p>
            <a:pPr>
              <a:defRPr b="0" sz="30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A4B4C"/>
        </a:solidFill>
      </p:bgPr>
    </p:bg>
    <p:spTree>
      <p:nvGrpSpPr>
        <p:cNvPr id="1" name=""/>
        <p:cNvGrpSpPr/>
        <p:nvPr/>
      </p:nvGrpSpPr>
      <p:grpSpPr>
        <a:xfrm>
          <a:off x="0" y="0"/>
          <a:ext cx="0" cy="0"/>
          <a:chOff x="0" y="0"/>
          <a:chExt cx="0" cy="0"/>
        </a:xfrm>
      </p:grpSpPr>
      <p:sp>
        <p:nvSpPr>
          <p:cNvPr id="231" name="Features"/>
          <p:cNvSpPr txBox="1"/>
          <p:nvPr>
            <p:ph type="ctrTitle"/>
          </p:nvPr>
        </p:nvSpPr>
        <p:spPr>
          <a:xfrm>
            <a:off x="4833937" y="-1839498"/>
            <a:ext cx="14716126" cy="4643438"/>
          </a:xfrm>
          <a:prstGeom prst="rect">
            <a:avLst/>
          </a:prstGeom>
        </p:spPr>
        <p:txBody>
          <a:bodyPr/>
          <a:lstStyle>
            <a:lvl1pPr>
              <a:defRPr sz="9000"/>
            </a:lvl1pPr>
          </a:lstStyle>
          <a:p>
            <a:pPr/>
            <a:r>
              <a:t>Features</a:t>
            </a:r>
          </a:p>
        </p:txBody>
      </p:sp>
      <p:sp>
        <p:nvSpPr>
          <p:cNvPr id="232" name="More efficient than npm scripts for IO operations…"/>
          <p:cNvSpPr txBox="1"/>
          <p:nvPr/>
        </p:nvSpPr>
        <p:spPr>
          <a:xfrm>
            <a:off x="3021818" y="5960766"/>
            <a:ext cx="18571751"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More efficient than npm scripts for IO operations</a:t>
            </a:r>
          </a:p>
          <a:p>
            <a:pPr marL="555625" indent="-555625" algn="l">
              <a:lnSpc>
                <a:spcPct val="200000"/>
              </a:lnSpc>
              <a:buSzPct val="145000"/>
              <a:buChar char="•"/>
              <a:defRPr b="0" sz="4000">
                <a:latin typeface="+mn-lt"/>
                <a:ea typeface="+mn-ea"/>
                <a:cs typeface="+mn-cs"/>
                <a:sym typeface="Helvetica Neue Medium"/>
              </a:defRPr>
            </a:pPr>
            <a:r>
              <a:t>Possible to define custom tasks that cannot be performed otherwise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A4B4C"/>
        </a:solidFill>
      </p:bgPr>
    </p:bg>
    <p:spTree>
      <p:nvGrpSpPr>
        <p:cNvPr id="1" name=""/>
        <p:cNvGrpSpPr/>
        <p:nvPr/>
      </p:nvGrpSpPr>
      <p:grpSpPr>
        <a:xfrm>
          <a:off x="0" y="0"/>
          <a:ext cx="0" cy="0"/>
          <a:chOff x="0" y="0"/>
          <a:chExt cx="0" cy="0"/>
        </a:xfrm>
      </p:grpSpPr>
      <p:sp>
        <p:nvSpPr>
          <p:cNvPr id="236" name="Setting up Gulp"/>
          <p:cNvSpPr txBox="1"/>
          <p:nvPr>
            <p:ph type="ctrTitle"/>
          </p:nvPr>
        </p:nvSpPr>
        <p:spPr>
          <a:xfrm>
            <a:off x="4833937" y="5272502"/>
            <a:ext cx="14716126" cy="4643438"/>
          </a:xfrm>
          <a:prstGeom prst="rect">
            <a:avLst/>
          </a:prstGeom>
        </p:spPr>
        <p:txBody>
          <a:bodyPr anchor="ctr"/>
          <a:lstStyle>
            <a:lvl1pPr>
              <a:defRPr sz="9000"/>
            </a:lvl1pPr>
          </a:lstStyle>
          <a:p>
            <a:pPr/>
            <a:r>
              <a:t>Setting up Gulp</a:t>
            </a:r>
          </a:p>
        </p:txBody>
      </p:sp>
      <p:sp>
        <p:nvSpPr>
          <p:cNvPr id="237" name="DEVELOPMENT"/>
          <p:cNvSpPr txBox="1"/>
          <p:nvPr/>
        </p:nvSpPr>
        <p:spPr>
          <a:xfrm>
            <a:off x="4833937" y="1704560"/>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DEVELOPMENT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D365C"/>
        </a:solidFill>
      </p:bgPr>
    </p:bg>
    <p:spTree>
      <p:nvGrpSpPr>
        <p:cNvPr id="1" name=""/>
        <p:cNvGrpSpPr/>
        <p:nvPr/>
      </p:nvGrpSpPr>
      <p:grpSpPr>
        <a:xfrm>
          <a:off x="0" y="0"/>
          <a:ext cx="0" cy="0"/>
          <a:chOff x="0" y="0"/>
          <a:chExt cx="0" cy="0"/>
        </a:xfrm>
      </p:grpSpPr>
      <p:sp>
        <p:nvSpPr>
          <p:cNvPr id="239" name="Linting"/>
          <p:cNvSpPr txBox="1"/>
          <p:nvPr>
            <p:ph type="ctrTitle"/>
          </p:nvPr>
        </p:nvSpPr>
        <p:spPr>
          <a:xfrm>
            <a:off x="4754760" y="-1441439"/>
            <a:ext cx="14716126" cy="4643439"/>
          </a:xfrm>
          <a:prstGeom prst="rect">
            <a:avLst/>
          </a:prstGeom>
        </p:spPr>
        <p:txBody>
          <a:bodyPr/>
          <a:lstStyle>
            <a:lvl1pPr>
              <a:defRPr sz="9000"/>
            </a:lvl1pPr>
          </a:lstStyle>
          <a:p>
            <a:pPr/>
            <a:r>
              <a:t>Linting</a:t>
            </a:r>
          </a:p>
        </p:txBody>
      </p:sp>
      <p:sp>
        <p:nvSpPr>
          <p:cNvPr id="240" name="ESLint"/>
          <p:cNvSpPr txBox="1"/>
          <p:nvPr/>
        </p:nvSpPr>
        <p:spPr>
          <a:xfrm>
            <a:off x="3154663" y="4679582"/>
            <a:ext cx="5548669" cy="4643439"/>
          </a:xfrm>
          <a:prstGeom prst="rect">
            <a:avLst/>
          </a:prstGeom>
          <a:ln w="12700">
            <a:solidFill>
              <a:srgbClr val="A9A9A9"/>
            </a:solidFill>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lvl1pPr>
              <a:defRPr b="0" sz="9000">
                <a:latin typeface="+mn-lt"/>
                <a:ea typeface="+mn-ea"/>
                <a:cs typeface="+mn-cs"/>
                <a:sym typeface="Helvetica Neue Medium"/>
              </a:defRPr>
            </a:lvl1pPr>
          </a:lstStyle>
          <a:p>
            <a:pPr/>
            <a:r>
              <a:t>ESLint</a:t>
            </a:r>
          </a:p>
        </p:txBody>
      </p:sp>
      <p:sp>
        <p:nvSpPr>
          <p:cNvPr id="241" name="TSLint"/>
          <p:cNvSpPr txBox="1"/>
          <p:nvPr/>
        </p:nvSpPr>
        <p:spPr>
          <a:xfrm>
            <a:off x="9417666" y="4679582"/>
            <a:ext cx="5548669" cy="4643439"/>
          </a:xfrm>
          <a:prstGeom prst="rect">
            <a:avLst/>
          </a:prstGeom>
          <a:ln w="12700">
            <a:solidFill>
              <a:srgbClr val="A9A9A9"/>
            </a:solidFill>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lvl1pPr>
              <a:defRPr b="0" sz="9000">
                <a:latin typeface="+mn-lt"/>
                <a:ea typeface="+mn-ea"/>
                <a:cs typeface="+mn-cs"/>
                <a:sym typeface="Helvetica Neue Medium"/>
              </a:defRPr>
            </a:lvl1pPr>
          </a:lstStyle>
          <a:p>
            <a:pPr/>
            <a:r>
              <a:t>TSLint</a:t>
            </a:r>
          </a:p>
        </p:txBody>
      </p:sp>
      <p:sp>
        <p:nvSpPr>
          <p:cNvPr id="242" name="SassLint"/>
          <p:cNvSpPr txBox="1"/>
          <p:nvPr/>
        </p:nvSpPr>
        <p:spPr>
          <a:xfrm>
            <a:off x="15694491" y="4679582"/>
            <a:ext cx="5548669" cy="4643439"/>
          </a:xfrm>
          <a:prstGeom prst="rect">
            <a:avLst/>
          </a:prstGeom>
          <a:ln w="12700">
            <a:solidFill>
              <a:srgbClr val="A9A9A9"/>
            </a:solidFill>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lvl1pPr>
              <a:defRPr b="0" sz="9000">
                <a:latin typeface="+mn-lt"/>
                <a:ea typeface="+mn-ea"/>
                <a:cs typeface="+mn-cs"/>
                <a:sym typeface="Helvetica Neue Medium"/>
              </a:defRPr>
            </a:lvl1pPr>
          </a:lstStyle>
          <a:p>
            <a:pPr/>
            <a:r>
              <a:t>SassLint</a:t>
            </a:r>
          </a:p>
        </p:txBody>
      </p:sp>
      <p:sp>
        <p:nvSpPr>
          <p:cNvPr id="243" name="A linter refers to tools that analyze source code to flag programming errors, bugs, stylistic errors, and suspicious constructs."/>
          <p:cNvSpPr txBox="1"/>
          <p:nvPr/>
        </p:nvSpPr>
        <p:spPr>
          <a:xfrm>
            <a:off x="4754760" y="7734027"/>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lvl1pPr>
              <a:defRPr b="0" sz="4000">
                <a:latin typeface="+mn-lt"/>
                <a:ea typeface="+mn-ea"/>
                <a:cs typeface="+mn-cs"/>
                <a:sym typeface="Helvetica Neue Medium"/>
              </a:defRPr>
            </a:lvl1pPr>
          </a:lstStyle>
          <a:p>
            <a:pPr/>
            <a:r>
              <a:t>A linter refers to tools that analyze source code to flag programming errors, bugs, stylistic errors, and suspicious constructs.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D365C"/>
        </a:solidFill>
      </p:bgPr>
    </p:bg>
    <p:spTree>
      <p:nvGrpSpPr>
        <p:cNvPr id="1" name=""/>
        <p:cNvGrpSpPr/>
        <p:nvPr/>
      </p:nvGrpSpPr>
      <p:grpSpPr>
        <a:xfrm>
          <a:off x="0" y="0"/>
          <a:ext cx="0" cy="0"/>
          <a:chOff x="0" y="0"/>
          <a:chExt cx="0" cy="0"/>
        </a:xfrm>
      </p:grpSpPr>
      <p:sp>
        <p:nvSpPr>
          <p:cNvPr id="245" name="Features"/>
          <p:cNvSpPr txBox="1"/>
          <p:nvPr>
            <p:ph type="ctrTitle"/>
          </p:nvPr>
        </p:nvSpPr>
        <p:spPr>
          <a:xfrm>
            <a:off x="4833937" y="-1839498"/>
            <a:ext cx="14716126" cy="4643438"/>
          </a:xfrm>
          <a:prstGeom prst="rect">
            <a:avLst/>
          </a:prstGeom>
        </p:spPr>
        <p:txBody>
          <a:bodyPr/>
          <a:lstStyle>
            <a:lvl1pPr>
              <a:defRPr sz="9000"/>
            </a:lvl1pPr>
          </a:lstStyle>
          <a:p>
            <a:pPr/>
            <a:r>
              <a:t>Features</a:t>
            </a:r>
          </a:p>
        </p:txBody>
      </p:sp>
      <p:sp>
        <p:nvSpPr>
          <p:cNvPr id="246" name="Agreed upon code syntax and methodologies per team/service…"/>
          <p:cNvSpPr txBox="1"/>
          <p:nvPr/>
        </p:nvSpPr>
        <p:spPr>
          <a:xfrm>
            <a:off x="3021818" y="4609638"/>
            <a:ext cx="16473248"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Agreed upon code syntax and methodologies per team/service</a:t>
            </a:r>
          </a:p>
          <a:p>
            <a:pPr marL="555625" indent="-555625" algn="l">
              <a:lnSpc>
                <a:spcPct val="200000"/>
              </a:lnSpc>
              <a:buSzPct val="145000"/>
              <a:buChar char="•"/>
              <a:defRPr b="0" sz="4000">
                <a:latin typeface="+mn-lt"/>
                <a:ea typeface="+mn-ea"/>
                <a:cs typeface="+mn-cs"/>
                <a:sym typeface="Helvetica Neue Medium"/>
              </a:defRPr>
            </a:pPr>
            <a:r>
              <a:t>Reduction in potential bugs</a:t>
            </a:r>
          </a:p>
          <a:p>
            <a:pPr marL="555625" indent="-555625" algn="l">
              <a:lnSpc>
                <a:spcPct val="200000"/>
              </a:lnSpc>
              <a:buSzPct val="145000"/>
              <a:buChar char="•"/>
              <a:defRPr b="0" sz="4000">
                <a:latin typeface="+mn-lt"/>
                <a:ea typeface="+mn-ea"/>
                <a:cs typeface="+mn-cs"/>
                <a:sym typeface="Helvetica Neue Medium"/>
              </a:defRPr>
            </a:pPr>
            <a:r>
              <a:t>Tons of rules that can be configured easily</a:t>
            </a:r>
          </a:p>
          <a:p>
            <a:pPr marL="555625" indent="-555625" algn="l">
              <a:lnSpc>
                <a:spcPct val="200000"/>
              </a:lnSpc>
              <a:buSzPct val="145000"/>
              <a:buChar char="•"/>
              <a:defRPr b="0" sz="4000">
                <a:latin typeface="+mn-lt"/>
                <a:ea typeface="+mn-ea"/>
                <a:cs typeface="+mn-cs"/>
                <a:sym typeface="Helvetica Neue Medium"/>
              </a:defRPr>
            </a:pPr>
            <a:r>
              <a:t>More readable code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6489"/>
        </a:solidFill>
      </p:bgPr>
    </p:bg>
    <p:spTree>
      <p:nvGrpSpPr>
        <p:cNvPr id="1" name=""/>
        <p:cNvGrpSpPr/>
        <p:nvPr/>
      </p:nvGrpSpPr>
      <p:grpSpPr>
        <a:xfrm>
          <a:off x="0" y="0"/>
          <a:ext cx="0" cy="0"/>
          <a:chOff x="0" y="0"/>
          <a:chExt cx="0" cy="0"/>
        </a:xfrm>
      </p:grpSpPr>
      <p:sp>
        <p:nvSpPr>
          <p:cNvPr id="126" name="If you're building a complex Front End application with many non-code static assets such as CSS, images, fonts, etc, then yes, Webpack will give you great benefits."/>
          <p:cNvSpPr txBox="1"/>
          <p:nvPr>
            <p:ph type="subTitle" sz="quarter" idx="1"/>
          </p:nvPr>
        </p:nvSpPr>
        <p:spPr>
          <a:xfrm>
            <a:off x="1527279" y="3421828"/>
            <a:ext cx="10092736" cy="6257201"/>
          </a:xfrm>
          <a:prstGeom prst="rect">
            <a:avLst/>
          </a:prstGeom>
        </p:spPr>
        <p:txBody>
          <a:bodyPr anchor="ctr"/>
          <a:lstStyle>
            <a:lvl1pPr>
              <a:defRPr sz="4000">
                <a:latin typeface="+mn-lt"/>
                <a:ea typeface="+mn-ea"/>
                <a:cs typeface="+mn-cs"/>
                <a:sym typeface="Helvetica Neue Medium"/>
              </a:defRPr>
            </a:lvl1pPr>
          </a:lstStyle>
          <a:p>
            <a:pPr/>
            <a:r>
              <a:t>If you're building a complex Front End application with many non-code static assets such as CSS, images, fonts, etc, then yes, Webpack will give you great benefits.</a:t>
            </a:r>
          </a:p>
        </p:txBody>
      </p:sp>
      <p:sp>
        <p:nvSpPr>
          <p:cNvPr id="127" name="If your application is fairly small, and you don't have many static assets and you only need to build one Javascript file to serve to the client, then Webpack might be more overhead than you need."/>
          <p:cNvSpPr txBox="1"/>
          <p:nvPr/>
        </p:nvSpPr>
        <p:spPr>
          <a:xfrm>
            <a:off x="13578047" y="3421828"/>
            <a:ext cx="9105924" cy="62572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4000">
                <a:latin typeface="+mn-lt"/>
                <a:ea typeface="+mn-ea"/>
                <a:cs typeface="+mn-cs"/>
                <a:sym typeface="Helvetica Neue Medium"/>
              </a:defRPr>
            </a:lvl1pPr>
          </a:lstStyle>
          <a:p>
            <a:pPr/>
            <a:r>
              <a:t>If your application is fairly small, and you don't have many static assets and you only need to build one Javascript file to serve to the client, then Webpack might be more overhead than you need.</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D365C"/>
        </a:solidFill>
      </p:bgPr>
    </p:bg>
    <p:spTree>
      <p:nvGrpSpPr>
        <p:cNvPr id="1" name=""/>
        <p:cNvGrpSpPr/>
        <p:nvPr/>
      </p:nvGrpSpPr>
      <p:grpSpPr>
        <a:xfrm>
          <a:off x="0" y="0"/>
          <a:ext cx="0" cy="0"/>
          <a:chOff x="0" y="0"/>
          <a:chExt cx="0" cy="0"/>
        </a:xfrm>
      </p:grpSpPr>
      <p:sp>
        <p:nvSpPr>
          <p:cNvPr id="248" name="Setting up Linting"/>
          <p:cNvSpPr txBox="1"/>
          <p:nvPr>
            <p:ph type="ctrTitle"/>
          </p:nvPr>
        </p:nvSpPr>
        <p:spPr>
          <a:xfrm>
            <a:off x="4833937" y="5272502"/>
            <a:ext cx="14716126" cy="4643438"/>
          </a:xfrm>
          <a:prstGeom prst="rect">
            <a:avLst/>
          </a:prstGeom>
        </p:spPr>
        <p:txBody>
          <a:bodyPr anchor="ctr"/>
          <a:lstStyle>
            <a:lvl1pPr>
              <a:defRPr sz="9000"/>
            </a:lvl1pPr>
          </a:lstStyle>
          <a:p>
            <a:pPr/>
            <a:r>
              <a:t>Setting up Linting</a:t>
            </a:r>
          </a:p>
        </p:txBody>
      </p:sp>
      <p:sp>
        <p:nvSpPr>
          <p:cNvPr id="249" name="DEVELOPMENT"/>
          <p:cNvSpPr txBox="1"/>
          <p:nvPr/>
        </p:nvSpPr>
        <p:spPr>
          <a:xfrm>
            <a:off x="4833937" y="1704560"/>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DEVELOPMENT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25D72"/>
        </a:solidFill>
      </p:bgPr>
    </p:bg>
    <p:spTree>
      <p:nvGrpSpPr>
        <p:cNvPr id="1" name=""/>
        <p:cNvGrpSpPr/>
        <p:nvPr/>
      </p:nvGrpSpPr>
      <p:grpSpPr>
        <a:xfrm>
          <a:off x="0" y="0"/>
          <a:ext cx="0" cy="0"/>
          <a:chOff x="0" y="0"/>
          <a:chExt cx="0" cy="0"/>
        </a:xfrm>
      </p:grpSpPr>
      <p:sp>
        <p:nvSpPr>
          <p:cNvPr id="251" name="https://blog.andrewray.me/webpack-when-to-use-and-why/https://github.com/webpack-contrib/sass-loader…"/>
          <p:cNvSpPr txBox="1"/>
          <p:nvPr>
            <p:ph type="ctrTitle"/>
          </p:nvPr>
        </p:nvSpPr>
        <p:spPr>
          <a:xfrm>
            <a:off x="6275508" y="1915152"/>
            <a:ext cx="11832984" cy="11230042"/>
          </a:xfrm>
          <a:prstGeom prst="rect">
            <a:avLst/>
          </a:prstGeom>
        </p:spPr>
        <p:txBody>
          <a:bodyPr anchor="ctr"/>
          <a:lstStyle/>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https://blog.andrewray.me/webpack-when-to-use-and-why/https://github.com/webpack-contrib/sass-loader</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https://webpack.js.org/configuration/</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https://webpack.js.org/concepts/modules/</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https://webpack.js.org/configuration/devtool/</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https://webpack.js.org/configuration/module/</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https://babeljs.io/</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https://github.com/TypeStrong/ts-loader</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http://chir.ag/projects/name-that-color/</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https://github.com/webpack-contrib/css-loader</a:t>
            </a:r>
          </a:p>
          <a:p>
            <a:pPr algn="l" defTabSz="374904">
              <a:lnSpc>
                <a:spcPct val="120000"/>
              </a:lnSpc>
              <a:defRPr sz="3280" u="sng">
                <a:uFill>
                  <a:solidFill>
                    <a:srgbClr val="1155CC"/>
                  </a:solidFill>
                </a:uFill>
                <a:latin typeface="Helvetica"/>
                <a:ea typeface="Helvetica"/>
                <a:cs typeface="Helvetica"/>
                <a:sym typeface="Helvetica"/>
              </a:defRPr>
            </a:pPr>
            <a:r>
              <a:rPr>
                <a:hlinkClick r:id="rId2" invalidUrl="" action="" tgtFrame="" tooltip="" history="1" highlightClick="0" endSnd="0"/>
              </a:rPr>
              <a:t>https://github.com/webpack-contrib/css-loader</a:t>
            </a:r>
            <a:r>
              <a:t> </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https://webpack.js.org/concepts/hot-module-replacement/</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https://github.com/webpack-contrib/file-loader</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https://github.com/jantimon/html-webpack-plugin</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https://github.com/johnagan/clean-webpack-plugin</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https://www.npmjs.com/package/url-loader</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https://learn.co/lessons/javascript-lodash-templates</a:t>
            </a:r>
          </a:p>
          <a:p>
            <a:pPr algn="l" defTabSz="914400">
              <a:lnSpc>
                <a:spcPct val="120000"/>
              </a:lnSpc>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sz="3280">
                <a:latin typeface="Helvetica"/>
                <a:ea typeface="Helvetica"/>
                <a:cs typeface="Helvetica"/>
                <a:sym typeface="Helvetica"/>
              </a:defRPr>
            </a:pPr>
            <a:r>
              <a:t>https://eslint.org/</a:t>
            </a:r>
          </a:p>
        </p:txBody>
      </p:sp>
      <p:sp>
        <p:nvSpPr>
          <p:cNvPr id="252" name="Useful resources"/>
          <p:cNvSpPr txBox="1"/>
          <p:nvPr/>
        </p:nvSpPr>
        <p:spPr>
          <a:xfrm>
            <a:off x="4833937" y="-711094"/>
            <a:ext cx="14716126" cy="464343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Useful resources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25D72"/>
        </a:solidFill>
      </p:bgPr>
    </p:bg>
    <p:spTree>
      <p:nvGrpSpPr>
        <p:cNvPr id="1" name=""/>
        <p:cNvGrpSpPr/>
        <p:nvPr/>
      </p:nvGrpSpPr>
      <p:grpSpPr>
        <a:xfrm>
          <a:off x="0" y="0"/>
          <a:ext cx="0" cy="0"/>
          <a:chOff x="0" y="0"/>
          <a:chExt cx="0" cy="0"/>
        </a:xfrm>
      </p:grpSpPr>
      <p:sp>
        <p:nvSpPr>
          <p:cNvPr id="254" name="Useful resources"/>
          <p:cNvSpPr txBox="1"/>
          <p:nvPr/>
        </p:nvSpPr>
        <p:spPr>
          <a:xfrm>
            <a:off x="4833937" y="-711094"/>
            <a:ext cx="14716126" cy="464343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7000">
                <a:latin typeface="+mn-lt"/>
                <a:ea typeface="+mn-ea"/>
                <a:cs typeface="+mn-cs"/>
                <a:sym typeface="Helvetica Neue Medium"/>
              </a:defRPr>
            </a:lvl1pPr>
          </a:lstStyle>
          <a:p>
            <a:pPr/>
            <a:r>
              <a:t>Useful resources</a:t>
            </a:r>
          </a:p>
        </p:txBody>
      </p:sp>
      <p:sp>
        <p:nvSpPr>
          <p:cNvPr id="255" name="https://eslint.org/docs/user-guide/configuring…"/>
          <p:cNvSpPr txBox="1"/>
          <p:nvPr/>
        </p:nvSpPr>
        <p:spPr>
          <a:xfrm>
            <a:off x="6276228" y="1628549"/>
            <a:ext cx="11831544" cy="11435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https://eslint.org/docs/user-guide/configuring</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https://www.npmjs.com/package/eslint-plugin-react</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https://www.npmjs.com/package/eslint-plugin-import</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https://github.com/babel/eslint-plugin-babel</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https://palantir.github.io/tslint/</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https://www.npmjs.com/package/sass-lint</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https://webpack.js.org/comparison/</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https://engineering.velocityapp.com/webpack-vs-browersify-vs-systemjs-for-spas-95b349a41fa0</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https://en.wikipedia.org/wiki/TypeScript</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https://en.wikipedia.org/wiki/Webpack</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https://en.wikipedia.org/wiki/Babel_(compiler)</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https://github.com/niieani/typescript-vs-flowtype</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https://sass-lang.com/</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https://en.wikipedia.org/wiki/Sass_(stylesheet_language)</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http://getbem.com/</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https://en.wikipedia.org/wiki/Gulp.js</a:t>
            </a:r>
          </a:p>
          <a:p>
            <a:pPr algn="l" defTabSz="914400">
              <a:lnSpc>
                <a:spcPct val="120000"/>
              </a:lnSpc>
              <a:tabLst>
                <a:tab pos="304800" algn="l"/>
                <a:tab pos="609600" algn="l"/>
                <a:tab pos="927100" algn="l"/>
                <a:tab pos="1231900" algn="l"/>
                <a:tab pos="1536700" algn="l"/>
                <a:tab pos="1854200" algn="l"/>
                <a:tab pos="2159000" algn="l"/>
                <a:tab pos="2476500" algn="l"/>
                <a:tab pos="2781300" algn="l"/>
                <a:tab pos="3086100" algn="l"/>
                <a:tab pos="3403600" algn="l"/>
                <a:tab pos="3708400" algn="l"/>
              </a:tabLst>
              <a:defRPr b="0" sz="3440">
                <a:latin typeface="Helvetica"/>
                <a:ea typeface="Helvetica"/>
                <a:cs typeface="Helvetica"/>
                <a:sym typeface="Helvetica"/>
              </a:defRPr>
            </a:pPr>
            <a:r>
              <a:t>https://en.wikipedia.org/wiki/Lint_(software)</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25D72"/>
        </a:solidFill>
      </p:bgPr>
    </p:bg>
    <p:spTree>
      <p:nvGrpSpPr>
        <p:cNvPr id="1" name=""/>
        <p:cNvGrpSpPr/>
        <p:nvPr/>
      </p:nvGrpSpPr>
      <p:grpSpPr>
        <a:xfrm>
          <a:off x="0" y="0"/>
          <a:ext cx="0" cy="0"/>
          <a:chOff x="0" y="0"/>
          <a:chExt cx="0" cy="0"/>
        </a:xfrm>
      </p:grpSpPr>
      <p:sp>
        <p:nvSpPr>
          <p:cNvPr id="257" name="Thank you!"/>
          <p:cNvSpPr txBox="1"/>
          <p:nvPr/>
        </p:nvSpPr>
        <p:spPr>
          <a:xfrm>
            <a:off x="4608749" y="4536281"/>
            <a:ext cx="14716126" cy="46434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defRPr b="0" sz="10000">
                <a:latin typeface="+mn-lt"/>
                <a:ea typeface="+mn-ea"/>
                <a:cs typeface="+mn-cs"/>
                <a:sym typeface="Helvetica Neue Medium"/>
              </a:defRPr>
            </a:lvl1pPr>
          </a:lstStyle>
          <a:p>
            <a:pPr/>
            <a:r>
              <a:t>Thank you!</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6589"/>
        </a:solidFill>
      </p:bgPr>
    </p:bg>
    <p:spTree>
      <p:nvGrpSpPr>
        <p:cNvPr id="1" name=""/>
        <p:cNvGrpSpPr/>
        <p:nvPr/>
      </p:nvGrpSpPr>
      <p:grpSpPr>
        <a:xfrm>
          <a:off x="0" y="0"/>
          <a:ext cx="0" cy="0"/>
          <a:chOff x="0" y="0"/>
          <a:chExt cx="0" cy="0"/>
        </a:xfrm>
      </p:grpSpPr>
      <p:sp>
        <p:nvSpPr>
          <p:cNvPr id="129" name="To use ES6 modules…"/>
          <p:cNvSpPr txBox="1"/>
          <p:nvPr/>
        </p:nvSpPr>
        <p:spPr>
          <a:xfrm>
            <a:off x="4833937" y="3053526"/>
            <a:ext cx="14716126"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To use ES6 modules</a:t>
            </a:r>
          </a:p>
          <a:p>
            <a:pPr marL="555625" indent="-555625" algn="l">
              <a:lnSpc>
                <a:spcPct val="200000"/>
              </a:lnSpc>
              <a:buSzPct val="145000"/>
              <a:buChar char="•"/>
              <a:defRPr b="0" sz="4000">
                <a:latin typeface="+mn-lt"/>
                <a:ea typeface="+mn-ea"/>
                <a:cs typeface="+mn-cs"/>
                <a:sym typeface="Helvetica Neue Medium"/>
              </a:defRPr>
            </a:pPr>
            <a:r>
              <a:t>To use latest Javascript features</a:t>
            </a:r>
          </a:p>
          <a:p>
            <a:pPr marL="555625" indent="-555625" algn="l">
              <a:lnSpc>
                <a:spcPct val="200000"/>
              </a:lnSpc>
              <a:buSzPct val="145000"/>
              <a:buChar char="•"/>
              <a:defRPr b="0" sz="4000">
                <a:latin typeface="+mn-lt"/>
                <a:ea typeface="+mn-ea"/>
                <a:cs typeface="+mn-cs"/>
                <a:sym typeface="Helvetica Neue Medium"/>
              </a:defRPr>
            </a:pPr>
            <a:r>
              <a:t>To use TypeScript</a:t>
            </a:r>
          </a:p>
          <a:p>
            <a:pPr marL="555625" indent="-555625" algn="l">
              <a:lnSpc>
                <a:spcPct val="200000"/>
              </a:lnSpc>
              <a:buSzPct val="145000"/>
              <a:buChar char="•"/>
              <a:defRPr b="0" sz="4000">
                <a:latin typeface="+mn-lt"/>
                <a:ea typeface="+mn-ea"/>
                <a:cs typeface="+mn-cs"/>
                <a:sym typeface="Helvetica Neue Medium"/>
              </a:defRPr>
            </a:pPr>
            <a:r>
              <a:t>To use Sass</a:t>
            </a:r>
          </a:p>
          <a:p>
            <a:pPr marL="555625" indent="-555625" algn="l">
              <a:lnSpc>
                <a:spcPct val="200000"/>
              </a:lnSpc>
              <a:buSzPct val="145000"/>
              <a:buChar char="•"/>
              <a:defRPr b="0" sz="4000">
                <a:latin typeface="+mn-lt"/>
                <a:ea typeface="+mn-ea"/>
                <a:cs typeface="+mn-cs"/>
                <a:sym typeface="Helvetica Neue Medium"/>
              </a:defRPr>
            </a:pPr>
            <a:r>
              <a:t>To use polyfills for specific target browsers</a:t>
            </a:r>
          </a:p>
          <a:p>
            <a:pPr marL="555625" indent="-555625" algn="l">
              <a:lnSpc>
                <a:spcPct val="200000"/>
              </a:lnSpc>
              <a:buSzPct val="145000"/>
              <a:buChar char="•"/>
              <a:defRPr b="0" sz="4000">
                <a:latin typeface="+mn-lt"/>
                <a:ea typeface="+mn-ea"/>
                <a:cs typeface="+mn-cs"/>
                <a:sym typeface="Helvetica Neue Medium"/>
              </a:defRPr>
            </a:pPr>
            <a:r>
              <a:t>To simplify, unify and automate build processes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6589"/>
        </a:solidFill>
      </p:bgPr>
    </p:bg>
    <p:spTree>
      <p:nvGrpSpPr>
        <p:cNvPr id="1" name=""/>
        <p:cNvGrpSpPr/>
        <p:nvPr/>
      </p:nvGrpSpPr>
      <p:grpSpPr>
        <a:xfrm>
          <a:off x="0" y="0"/>
          <a:ext cx="0" cy="0"/>
          <a:chOff x="0" y="0"/>
          <a:chExt cx="0" cy="0"/>
        </a:xfrm>
      </p:grpSpPr>
      <p:sp>
        <p:nvSpPr>
          <p:cNvPr id="131" name="To take advantage of production build optimizations…"/>
          <p:cNvSpPr txBox="1"/>
          <p:nvPr/>
        </p:nvSpPr>
        <p:spPr>
          <a:xfrm>
            <a:off x="3360669" y="3066721"/>
            <a:ext cx="17662662"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483393" indent="-483393" algn="l" defTabSz="714732">
              <a:lnSpc>
                <a:spcPct val="200000"/>
              </a:lnSpc>
              <a:buSzPct val="145000"/>
              <a:buChar char="•"/>
              <a:defRPr b="0" sz="3480">
                <a:latin typeface="+mn-lt"/>
                <a:ea typeface="+mn-ea"/>
                <a:cs typeface="+mn-cs"/>
                <a:sym typeface="Helvetica Neue Medium"/>
              </a:defRPr>
            </a:pPr>
            <a:r>
              <a:t>To take advantage of production build optimizations</a:t>
            </a:r>
          </a:p>
          <a:p>
            <a:pPr marL="483393" indent="-483393" algn="l" defTabSz="714732">
              <a:lnSpc>
                <a:spcPct val="200000"/>
              </a:lnSpc>
              <a:buSzPct val="145000"/>
              <a:buChar char="•"/>
              <a:defRPr b="0" sz="3480">
                <a:latin typeface="+mn-lt"/>
                <a:ea typeface="+mn-ea"/>
                <a:cs typeface="+mn-cs"/>
                <a:sym typeface="Helvetica Neue Medium"/>
              </a:defRPr>
            </a:pPr>
            <a:r>
              <a:t>To speed up local development without the need to refresh the page and lose state</a:t>
            </a:r>
          </a:p>
          <a:p>
            <a:pPr marL="483393" indent="-483393" algn="l" defTabSz="714732">
              <a:lnSpc>
                <a:spcPct val="200000"/>
              </a:lnSpc>
              <a:buSzPct val="145000"/>
              <a:buChar char="•"/>
              <a:defRPr b="0" sz="3480">
                <a:latin typeface="+mn-lt"/>
                <a:ea typeface="+mn-ea"/>
                <a:cs typeface="+mn-cs"/>
                <a:sym typeface="Helvetica Neue Medium"/>
              </a:defRPr>
            </a:pPr>
            <a:r>
              <a:t>Dead asset elimination</a:t>
            </a:r>
          </a:p>
          <a:p>
            <a:pPr lvl="2" marL="1256823" indent="-483393" algn="l" defTabSz="714732">
              <a:lnSpc>
                <a:spcPct val="200000"/>
              </a:lnSpc>
              <a:buSzPct val="145000"/>
              <a:buChar char="•"/>
              <a:defRPr b="0" sz="3480">
                <a:latin typeface="+mn-lt"/>
                <a:ea typeface="+mn-ea"/>
                <a:cs typeface="+mn-cs"/>
                <a:sym typeface="Helvetica Neue Medium"/>
              </a:defRPr>
            </a:pPr>
            <a:r>
              <a:t>You only build the images and CSS into your dist folder that your application actually needs</a:t>
            </a:r>
          </a:p>
          <a:p>
            <a:pPr marL="483393" indent="-483393" algn="l" defTabSz="714732">
              <a:lnSpc>
                <a:spcPct val="200000"/>
              </a:lnSpc>
              <a:buSzPct val="145000"/>
              <a:buChar char="•"/>
              <a:defRPr b="0" sz="3480">
                <a:latin typeface="+mn-lt"/>
                <a:ea typeface="+mn-ea"/>
                <a:cs typeface="+mn-cs"/>
                <a:sym typeface="Helvetica Neue Medium"/>
              </a:defRPr>
            </a:pPr>
            <a:r>
              <a:t>Stable production deploys</a:t>
            </a:r>
          </a:p>
          <a:p>
            <a:pPr lvl="2" marL="1256823" indent="-483393" algn="l" defTabSz="714732">
              <a:lnSpc>
                <a:spcPct val="200000"/>
              </a:lnSpc>
              <a:buSzPct val="145000"/>
              <a:buChar char="•"/>
              <a:defRPr b="0" sz="3480">
                <a:latin typeface="+mn-lt"/>
                <a:ea typeface="+mn-ea"/>
                <a:cs typeface="+mn-cs"/>
                <a:sym typeface="Helvetica Neue Medium"/>
              </a:defRPr>
            </a:pPr>
            <a:r>
              <a:t>You can't accidentally deploy code with images missing, or outdated styles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C3A42"/>
        </a:solidFill>
      </p:bgPr>
    </p:bg>
    <p:spTree>
      <p:nvGrpSpPr>
        <p:cNvPr id="1" name=""/>
        <p:cNvGrpSpPr/>
        <p:nvPr/>
      </p:nvGrpSpPr>
      <p:grpSpPr>
        <a:xfrm>
          <a:off x="0" y="0"/>
          <a:ext cx="0" cy="0"/>
          <a:chOff x="0" y="0"/>
          <a:chExt cx="0" cy="0"/>
        </a:xfrm>
      </p:grpSpPr>
      <p:pic>
        <p:nvPicPr>
          <p:cNvPr id="133" name="Image" descr="Image"/>
          <p:cNvPicPr>
            <a:picLocks noChangeAspect="1"/>
          </p:cNvPicPr>
          <p:nvPr/>
        </p:nvPicPr>
        <p:blipFill>
          <a:blip r:embed="rId3">
            <a:extLst/>
          </a:blip>
          <a:stretch>
            <a:fillRect/>
          </a:stretch>
        </p:blipFill>
        <p:spPr>
          <a:xfrm>
            <a:off x="3137296" y="2523959"/>
            <a:ext cx="18288001" cy="8560925"/>
          </a:xfrm>
          <a:prstGeom prst="rect">
            <a:avLst/>
          </a:prstGeom>
          <a:ln w="12700">
            <a:miter lim="400000"/>
          </a:ln>
        </p:spPr>
      </p:pic>
      <p:sp>
        <p:nvSpPr>
          <p:cNvPr id="134" name="Webpack"/>
          <p:cNvSpPr txBox="1"/>
          <p:nvPr>
            <p:ph type="ctrTitle"/>
          </p:nvPr>
        </p:nvSpPr>
        <p:spPr>
          <a:xfrm>
            <a:off x="4833937" y="-2321719"/>
            <a:ext cx="14716126" cy="4643438"/>
          </a:xfrm>
          <a:prstGeom prst="rect">
            <a:avLst/>
          </a:prstGeom>
        </p:spPr>
        <p:txBody>
          <a:bodyPr/>
          <a:lstStyle>
            <a:lvl1pPr>
              <a:defRPr sz="10000"/>
            </a:lvl1pPr>
          </a:lstStyle>
          <a:p>
            <a:pPr/>
            <a:r>
              <a:t>Webpack</a:t>
            </a:r>
          </a:p>
        </p:txBody>
      </p:sp>
      <p:sp>
        <p:nvSpPr>
          <p:cNvPr id="135" name="Static module builder"/>
          <p:cNvSpPr txBox="1"/>
          <p:nvPr>
            <p:ph type="subTitle" sz="quarter" idx="1"/>
          </p:nvPr>
        </p:nvSpPr>
        <p:spPr>
          <a:xfrm>
            <a:off x="4637484" y="11758452"/>
            <a:ext cx="14716126" cy="1589486"/>
          </a:xfrm>
          <a:prstGeom prst="rect">
            <a:avLst/>
          </a:prstGeom>
        </p:spPr>
        <p:txBody>
          <a:bodyPr/>
          <a:lstStyle>
            <a:lvl1pPr>
              <a:defRPr sz="4200">
                <a:latin typeface="+mn-lt"/>
                <a:ea typeface="+mn-ea"/>
                <a:cs typeface="+mn-cs"/>
                <a:sym typeface="Helvetica Neue Medium"/>
              </a:defRPr>
            </a:lvl1pPr>
          </a:lstStyle>
          <a:p>
            <a:pPr/>
            <a:r>
              <a:t>Static module builder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C3A42"/>
        </a:solidFill>
      </p:bgPr>
    </p:bg>
    <p:spTree>
      <p:nvGrpSpPr>
        <p:cNvPr id="1" name=""/>
        <p:cNvGrpSpPr/>
        <p:nvPr/>
      </p:nvGrpSpPr>
      <p:grpSpPr>
        <a:xfrm>
          <a:off x="0" y="0"/>
          <a:ext cx="0" cy="0"/>
          <a:chOff x="0" y="0"/>
          <a:chExt cx="0" cy="0"/>
        </a:xfrm>
      </p:grpSpPr>
      <p:sp>
        <p:nvSpPr>
          <p:cNvPr id="139" name="Webpack is a build tool that puts all of your assets, including Javascript, images, fonts, and CSS, in a dependency graph."/>
          <p:cNvSpPr txBox="1"/>
          <p:nvPr>
            <p:ph type="subTitle" sz="quarter" idx="1"/>
          </p:nvPr>
        </p:nvSpPr>
        <p:spPr>
          <a:xfrm>
            <a:off x="5094529" y="1436468"/>
            <a:ext cx="14194942" cy="4367416"/>
          </a:xfrm>
          <a:prstGeom prst="rect">
            <a:avLst/>
          </a:prstGeom>
        </p:spPr>
        <p:txBody>
          <a:bodyPr anchor="ctr"/>
          <a:lstStyle>
            <a:lvl1pPr>
              <a:defRPr sz="5100">
                <a:latin typeface="+mn-lt"/>
                <a:ea typeface="+mn-ea"/>
                <a:cs typeface="+mn-cs"/>
                <a:sym typeface="Helvetica Neue Medium"/>
              </a:defRPr>
            </a:lvl1pPr>
          </a:lstStyle>
          <a:p>
            <a:pPr/>
            <a:r>
              <a:t>Webpack is a build tool that puts all of your assets, including Javascript, images, fonts, and CSS, in a dependency graph.</a:t>
            </a:r>
          </a:p>
        </p:txBody>
      </p:sp>
      <p:sp>
        <p:nvSpPr>
          <p:cNvPr id="140" name="When webpack processes your application, it starts from a list of modules defined on the command line or in its config file.…"/>
          <p:cNvSpPr txBox="1"/>
          <p:nvPr/>
        </p:nvSpPr>
        <p:spPr>
          <a:xfrm>
            <a:off x="1384940" y="7403818"/>
            <a:ext cx="21614120" cy="43674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defRPr b="0" sz="4200">
                <a:latin typeface="+mn-lt"/>
                <a:ea typeface="+mn-ea"/>
                <a:cs typeface="+mn-cs"/>
                <a:sym typeface="Helvetica Neue Medium"/>
              </a:defRPr>
            </a:pPr>
            <a:r>
              <a:t>When webpack processes your application, it starts from a list of modules defined on the command line or in its config file.</a:t>
            </a:r>
          </a:p>
          <a:p>
            <a:pPr>
              <a:defRPr b="0" sz="4200">
                <a:latin typeface="+mn-lt"/>
                <a:ea typeface="+mn-ea"/>
                <a:cs typeface="+mn-cs"/>
                <a:sym typeface="Helvetica Neue Medium"/>
              </a:defRPr>
            </a:pPr>
          </a:p>
          <a:p>
            <a:pPr>
              <a:defRPr b="0" sz="4200">
                <a:latin typeface="+mn-lt"/>
                <a:ea typeface="+mn-ea"/>
                <a:cs typeface="+mn-cs"/>
                <a:sym typeface="Helvetica Neue Medium"/>
              </a:defRPr>
            </a:pPr>
            <a:r>
              <a:t>Starting from these entry points, webpack recursively builds a dependency graph that includes every module your application needs, then bundles all of those modules into a small number of bundles - often, just one - to be loaded by the browser.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C3A42"/>
        </a:solidFill>
      </p:bgPr>
    </p:bg>
    <p:spTree>
      <p:nvGrpSpPr>
        <p:cNvPr id="1" name=""/>
        <p:cNvGrpSpPr/>
        <p:nvPr/>
      </p:nvGrpSpPr>
      <p:grpSpPr>
        <a:xfrm>
          <a:off x="0" y="0"/>
          <a:ext cx="0" cy="0"/>
          <a:chOff x="0" y="0"/>
          <a:chExt cx="0" cy="0"/>
        </a:xfrm>
      </p:grpSpPr>
      <p:sp>
        <p:nvSpPr>
          <p:cNvPr id="144" name="Features"/>
          <p:cNvSpPr txBox="1"/>
          <p:nvPr>
            <p:ph type="ctrTitle"/>
          </p:nvPr>
        </p:nvSpPr>
        <p:spPr>
          <a:xfrm>
            <a:off x="4833937" y="-1973701"/>
            <a:ext cx="14716126" cy="4643438"/>
          </a:xfrm>
          <a:prstGeom prst="rect">
            <a:avLst/>
          </a:prstGeom>
        </p:spPr>
        <p:txBody>
          <a:bodyPr/>
          <a:lstStyle/>
          <a:p>
            <a:pPr/>
            <a:r>
              <a:t>Features</a:t>
            </a:r>
          </a:p>
        </p:txBody>
      </p:sp>
      <p:sp>
        <p:nvSpPr>
          <p:cNvPr id="145" name="Ability to bundle all sort of different files…"/>
          <p:cNvSpPr txBox="1"/>
          <p:nvPr/>
        </p:nvSpPr>
        <p:spPr>
          <a:xfrm>
            <a:off x="3021818" y="3737887"/>
            <a:ext cx="14716126" cy="75825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555625" indent="-555625" algn="l">
              <a:lnSpc>
                <a:spcPct val="200000"/>
              </a:lnSpc>
              <a:buSzPct val="145000"/>
              <a:buChar char="•"/>
              <a:defRPr b="0" sz="4000">
                <a:latin typeface="+mn-lt"/>
                <a:ea typeface="+mn-ea"/>
                <a:cs typeface="+mn-cs"/>
                <a:sym typeface="Helvetica Neue Medium"/>
              </a:defRPr>
            </a:pPr>
            <a:r>
              <a:t>Ability to bundle all sort of different files</a:t>
            </a:r>
          </a:p>
          <a:p>
            <a:pPr marL="555625" indent="-555625" algn="l">
              <a:lnSpc>
                <a:spcPct val="200000"/>
              </a:lnSpc>
              <a:buSzPct val="145000"/>
              <a:buChar char="•"/>
              <a:defRPr b="0" sz="4000">
                <a:latin typeface="+mn-lt"/>
                <a:ea typeface="+mn-ea"/>
                <a:cs typeface="+mn-cs"/>
                <a:sym typeface="Helvetica Neue Medium"/>
              </a:defRPr>
            </a:pPr>
            <a:r>
              <a:t>Fairly easy to set up</a:t>
            </a:r>
          </a:p>
          <a:p>
            <a:pPr marL="555625" indent="-555625" algn="l">
              <a:lnSpc>
                <a:spcPct val="200000"/>
              </a:lnSpc>
              <a:buSzPct val="145000"/>
              <a:buChar char="•"/>
              <a:defRPr b="0" sz="4000">
                <a:latin typeface="+mn-lt"/>
                <a:ea typeface="+mn-ea"/>
                <a:cs typeface="+mn-cs"/>
                <a:sym typeface="Helvetica Neue Medium"/>
              </a:defRPr>
            </a:pPr>
            <a:r>
              <a:t>Production-ready with a lot of optimizations already built-in</a:t>
            </a:r>
          </a:p>
          <a:p>
            <a:pPr marL="555625" indent="-555625" algn="l">
              <a:lnSpc>
                <a:spcPct val="200000"/>
              </a:lnSpc>
              <a:buSzPct val="145000"/>
              <a:buChar char="•"/>
              <a:defRPr b="0" sz="4000">
                <a:latin typeface="+mn-lt"/>
                <a:ea typeface="+mn-ea"/>
                <a:cs typeface="+mn-cs"/>
                <a:sym typeface="Helvetica Neue Medium"/>
              </a:defRPr>
            </a:pPr>
            <a:r>
              <a:t>Hot Module Replacement for fast development</a:t>
            </a:r>
          </a:p>
          <a:p>
            <a:pPr marL="555625" indent="-555625" algn="l">
              <a:lnSpc>
                <a:spcPct val="200000"/>
              </a:lnSpc>
              <a:buSzPct val="145000"/>
              <a:buChar char="•"/>
              <a:defRPr b="0" sz="4000">
                <a:latin typeface="+mn-lt"/>
                <a:ea typeface="+mn-ea"/>
                <a:cs typeface="+mn-cs"/>
                <a:sym typeface="Helvetica Neue Medium"/>
              </a:defRPr>
            </a:pPr>
            <a:r>
              <a:t>Lots of advanced customization features</a:t>
            </a:r>
          </a:p>
          <a:p>
            <a:pPr marL="555625" indent="-555625" algn="l">
              <a:lnSpc>
                <a:spcPct val="200000"/>
              </a:lnSpc>
              <a:buSzPct val="145000"/>
              <a:buChar char="•"/>
              <a:defRPr b="0" sz="4000">
                <a:latin typeface="+mn-lt"/>
                <a:ea typeface="+mn-ea"/>
                <a:cs typeface="+mn-cs"/>
                <a:sym typeface="Helvetica Neue Medium"/>
              </a:defRPr>
            </a:pPr>
            <a:r>
              <a:t>Mature, widely used and constantly developed</a:t>
            </a:r>
          </a:p>
        </p:txBody>
      </p:sp>
      <p:pic>
        <p:nvPicPr>
          <p:cNvPr id="146" name="Image" descr="Image"/>
          <p:cNvPicPr>
            <a:picLocks noChangeAspect="1"/>
          </p:cNvPicPr>
          <p:nvPr/>
        </p:nvPicPr>
        <p:blipFill>
          <a:blip r:embed="rId2">
            <a:extLst/>
          </a:blip>
          <a:stretch>
            <a:fillRect/>
          </a:stretch>
        </p:blipFill>
        <p:spPr>
          <a:xfrm>
            <a:off x="3560454" y="11202537"/>
            <a:ext cx="15706597" cy="123127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1F4F4"/>
        </a:solidFill>
      </p:bgPr>
    </p:bg>
    <p:spTree>
      <p:nvGrpSpPr>
        <p:cNvPr id="1" name=""/>
        <p:cNvGrpSpPr/>
        <p:nvPr/>
      </p:nvGrpSpPr>
      <p:grpSpPr>
        <a:xfrm>
          <a:off x="0" y="0"/>
          <a:ext cx="0" cy="0"/>
          <a:chOff x="0" y="0"/>
          <a:chExt cx="0" cy="0"/>
        </a:xfrm>
      </p:grpSpPr>
      <p:sp>
        <p:nvSpPr>
          <p:cNvPr id="148" name="Comparsion"/>
          <p:cNvSpPr txBox="1"/>
          <p:nvPr>
            <p:ph type="ctrTitle"/>
          </p:nvPr>
        </p:nvSpPr>
        <p:spPr>
          <a:xfrm>
            <a:off x="4833937" y="-2544064"/>
            <a:ext cx="14716126" cy="4643438"/>
          </a:xfrm>
          <a:prstGeom prst="rect">
            <a:avLst/>
          </a:prstGeom>
        </p:spPr>
        <p:txBody>
          <a:bodyPr/>
          <a:lstStyle>
            <a:lvl1pPr>
              <a:defRPr sz="8000">
                <a:solidFill>
                  <a:srgbClr val="2C3A42"/>
                </a:solidFill>
              </a:defRPr>
            </a:lvl1pPr>
          </a:lstStyle>
          <a:p>
            <a:pPr/>
            <a:r>
              <a:t>Comparsion</a:t>
            </a:r>
          </a:p>
        </p:txBody>
      </p:sp>
      <p:pic>
        <p:nvPicPr>
          <p:cNvPr id="149" name="Image" descr="Image"/>
          <p:cNvPicPr>
            <a:picLocks noChangeAspect="1"/>
          </p:cNvPicPr>
          <p:nvPr/>
        </p:nvPicPr>
        <p:blipFill>
          <a:blip r:embed="rId3">
            <a:extLst/>
          </a:blip>
          <a:stretch>
            <a:fillRect/>
          </a:stretch>
        </p:blipFill>
        <p:spPr>
          <a:xfrm>
            <a:off x="-12132" y="3030312"/>
            <a:ext cx="24505857" cy="1066550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