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0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DAE1B8-9CB9-4E25-9D31-628185D7217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E1E6F0-F436-473F-8447-0C280C6393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6D28-7D4A-4099-9390-FB4D45C4C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12401"/>
          </a:xfrm>
        </p:spPr>
        <p:txBody>
          <a:bodyPr>
            <a:normAutofit/>
          </a:bodyPr>
          <a:lstStyle/>
          <a:p>
            <a:r>
              <a:rPr lang="en-US" sz="4000" dirty="0"/>
              <a:t>Effects of Capital Punishment on Homicide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9C291-3B70-401A-8F46-64E219AFD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Ryan Granet &amp; Isaac Updike</a:t>
            </a:r>
          </a:p>
        </p:txBody>
      </p:sp>
      <p:pic>
        <p:nvPicPr>
          <p:cNvPr id="1026" name="Picture 2" descr="Why did Georgia execute more prisoners in 2016 than any other state? -  Atlanta Magazine">
            <a:extLst>
              <a:ext uri="{FF2B5EF4-FFF2-40B4-BE49-F238E27FC236}">
                <a16:creationId xmlns:a16="http://schemas.microsoft.com/office/drawing/2014/main" id="{8AE26637-4F5C-430C-9A60-8DD6DBF7C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7" y="1548224"/>
            <a:ext cx="3430185" cy="25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CA78E7-359D-40DC-AFAB-8287268FC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CA9D09-8011-4ADA-AC83-425AD46E8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25E9B-15F8-4123-8275-812AD89E2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9037C3-85A3-4BCB-88A2-ADB8F64D2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87CA1-46A1-4F59-B364-C459CE03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201FC71-05B9-4AFD-8E57-6E9CC5FF7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2" y="1308409"/>
            <a:ext cx="4157503" cy="22034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69980A3-C206-42F5-BF92-5E9FB6E9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99C1740-8448-4621-A39D-1F23325B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81" y="1446429"/>
            <a:ext cx="3706707" cy="18996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B1AC6D6-1B75-4EA6-B60E-DBD2E3F4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20E12BF-88A3-4CB8-AB74-C001B94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53" y="1308409"/>
            <a:ext cx="4114182" cy="215994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9E7251-BA01-4FA8-B283-706FBA6C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224CB75-6074-47E8-ABC3-6651B39FC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7E8644-19CA-4B48-8CF2-BE1FF144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044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256E-4BBC-4E05-9101-372592C7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B49D-9216-4B4C-AEEE-7FA245F0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Hard to find more recent data in the same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Executions are rare relative to murders.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United States does not execute many people, so a country with more executions may be more useful.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Executions can be a life-sentence instead, since some inmates will wait most their lives in prison as they wait their execution dates. Some exceptions have been made based on crime.</a:t>
            </a:r>
          </a:p>
        </p:txBody>
      </p:sp>
    </p:spTree>
    <p:extLst>
      <p:ext uri="{BB962C8B-B14F-4D97-AF65-F5344CB8AC3E}">
        <p14:creationId xmlns:p14="http://schemas.microsoft.com/office/powerpoint/2010/main" val="383264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05FC-7464-4505-B589-1889CEC7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4992-02FA-416E-80C3-5C5E0567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policy analysis, there will be no normative statements made.</a:t>
            </a:r>
          </a:p>
          <a:p>
            <a:pPr marL="0" indent="0">
              <a:buNone/>
            </a:pPr>
            <a:r>
              <a:rPr lang="en-US" dirty="0"/>
              <a:t>When considering if capital punishment has a deterrent effect on murder rates, the models estimate a long-run effect of 2 executions today will deter 1/10000 murders over the course of 4 years, all else equal.</a:t>
            </a:r>
          </a:p>
          <a:p>
            <a:pPr marL="0" indent="0">
              <a:buNone/>
            </a:pPr>
            <a:r>
              <a:rPr lang="en-US" dirty="0"/>
              <a:t>Economic control variables did not show statistical significance, possibly due to economic troubles lead to more property crime instead of murder.</a:t>
            </a:r>
          </a:p>
          <a:p>
            <a:pPr marL="0" indent="0">
              <a:buNone/>
            </a:pPr>
            <a:r>
              <a:rPr lang="en-US" dirty="0"/>
              <a:t>Demographic control variables show little impact, in terms of coefficient magnitude.</a:t>
            </a:r>
          </a:p>
          <a:p>
            <a:pPr marL="0" indent="0">
              <a:buNone/>
            </a:pPr>
            <a:r>
              <a:rPr lang="en-US" dirty="0"/>
              <a:t>Analysis is not attempting to provide causation to why murders happen. It is just to view the impact of capital punishment.</a:t>
            </a:r>
          </a:p>
        </p:txBody>
      </p:sp>
    </p:spTree>
    <p:extLst>
      <p:ext uri="{BB962C8B-B14F-4D97-AF65-F5344CB8AC3E}">
        <p14:creationId xmlns:p14="http://schemas.microsoft.com/office/powerpoint/2010/main" val="6416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7867-CBC9-41D0-9258-23C6AB69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5496-5BD7-4B93-98A1-0EF9B889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457" y="2175728"/>
            <a:ext cx="4781006" cy="37493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Capital punishment has been used as a policy to deter crimes, specifically murder.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use of capital punishment as a policy has been debated for decades, causing some states to phase it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U.S. is only surpassed in executions by China, Iran, Saudi Arabia, Iraq, and Egypt.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2019, the United States executed 22 people for their crimes.</a:t>
            </a:r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A35363A-48A9-4D88-9728-14604A240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6943" r="9091" b="568"/>
          <a:stretch/>
        </p:blipFill>
        <p:spPr>
          <a:xfrm>
            <a:off x="6096000" y="1760687"/>
            <a:ext cx="5701005" cy="43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0CC1-6631-4D05-B948-1932A62A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89A4-29A1-4BF3-B98E-83BAC939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Furman v. Georgia, 408 U.S. 238</a:t>
            </a:r>
            <a:r>
              <a:rPr lang="en-US" dirty="0"/>
              <a:t>: In 1972 the court bans capital punishment as cruel and unusual punishment, violating the eighth amendment. Court ruled that a disproportionate application of the death penalty discriminated against the poor and minorities.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Gregg v. Georgia, 428 U.S. 153</a:t>
            </a:r>
            <a:r>
              <a:rPr lang="en-US" dirty="0"/>
              <a:t>: In 1976 the courts rule to reinstate the death penalty on the basis that it is not cruel and unusual if it could serve as a gain to society through retribution and deterrence.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court cases have shaped capital punishment to what it is today. These cases include changing the authority and circumstances under which a person can be sentenced to death. The courts would then go on to ban the death penalty for minors and remove the restriction that a “low IQ” person is ineligible for execution.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5008F6-60C8-4A6F-8F01-BDEC1B46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3A5C2-0EC5-491F-928A-6982B47C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Death Penalty Information Center - DeathPenaltyinfo.org</a:t>
            </a:r>
          </a:p>
          <a:p>
            <a:pPr lvl="1"/>
            <a:r>
              <a:rPr lang="en-US" sz="1100" dirty="0"/>
              <a:t>-Non-profit organization based in Washington DC providing data and research related to capital punishment. </a:t>
            </a:r>
          </a:p>
          <a:p>
            <a:pPr lvl="1"/>
            <a:r>
              <a:rPr lang="en-US" sz="1100" dirty="0"/>
              <a:t>-Provided County-level data on executions since 1977</a:t>
            </a:r>
          </a:p>
          <a:p>
            <a:pPr marL="0" indent="0">
              <a:buNone/>
            </a:pPr>
            <a:r>
              <a:rPr lang="en-US" sz="1100" dirty="0"/>
              <a:t>Uniform Crime Reports (UCR)</a:t>
            </a:r>
          </a:p>
          <a:p>
            <a:pPr lvl="1"/>
            <a:r>
              <a:rPr lang="en-US" sz="1100" dirty="0"/>
              <a:t>-FBI Program providing administrative data and analysis on law enforcement and activity</a:t>
            </a:r>
          </a:p>
          <a:p>
            <a:pPr lvl="1"/>
            <a:r>
              <a:rPr lang="en-US" sz="1100" dirty="0"/>
              <a:t>-Provided annual data on number of murders and homicide arrests</a:t>
            </a:r>
          </a:p>
          <a:p>
            <a:r>
              <a:rPr lang="en-US" sz="1100" dirty="0"/>
              <a:t>U.S. Census Bureau</a:t>
            </a:r>
          </a:p>
          <a:p>
            <a:pPr lvl="1"/>
            <a:r>
              <a:rPr lang="en-US" sz="1100" dirty="0"/>
              <a:t>-Population</a:t>
            </a:r>
          </a:p>
          <a:p>
            <a:pPr lvl="2"/>
            <a:r>
              <a:rPr lang="en-US" sz="1100" dirty="0"/>
              <a:t>County totals, density</a:t>
            </a:r>
          </a:p>
          <a:p>
            <a:pPr lvl="1"/>
            <a:r>
              <a:rPr lang="en-US" sz="1100" dirty="0"/>
              <a:t>Demographic</a:t>
            </a:r>
          </a:p>
          <a:p>
            <a:pPr lvl="2"/>
            <a:r>
              <a:rPr lang="en-US" sz="1100" dirty="0"/>
              <a:t>% age groups 10-19,20-29</a:t>
            </a:r>
          </a:p>
          <a:p>
            <a:pPr lvl="2"/>
            <a:r>
              <a:rPr lang="en-US" sz="1100" dirty="0"/>
              <a:t>Race</a:t>
            </a:r>
          </a:p>
          <a:p>
            <a:pPr lvl="2"/>
            <a:r>
              <a:rPr lang="en-US" sz="1100" dirty="0"/>
              <a:t>Sex </a:t>
            </a:r>
          </a:p>
          <a:p>
            <a:pPr lvl="1"/>
            <a:r>
              <a:rPr lang="en-US" sz="1100" dirty="0"/>
              <a:t>Economic</a:t>
            </a:r>
          </a:p>
          <a:p>
            <a:pPr lvl="2"/>
            <a:r>
              <a:rPr lang="en-US" sz="1100" dirty="0"/>
              <a:t>Per-capita income</a:t>
            </a:r>
          </a:p>
          <a:p>
            <a:pPr lvl="2"/>
            <a:r>
              <a:rPr lang="en-US" sz="1100" dirty="0"/>
              <a:t>Per-capita income maintenance </a:t>
            </a:r>
          </a:p>
          <a:p>
            <a:pPr lvl="2"/>
            <a:r>
              <a:rPr lang="en-US" sz="1100" dirty="0"/>
              <a:t>Per-capita unemployment insurance</a:t>
            </a:r>
          </a:p>
          <a:p>
            <a:pPr marL="384048" lvl="2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24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B73-9F85-472B-B674-BD5E8B2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6379-8936-498A-A59D-47EF50B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Panel data collected at the county level, giving more observations to conduct the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Murder rate (</a:t>
            </a:r>
            <a:r>
              <a:rPr lang="en-US" i="1" dirty="0"/>
              <a:t>murdrate</a:t>
            </a:r>
            <a:r>
              <a:rPr lang="en-US" dirty="0"/>
              <a:t>) measures the number of murders out of 10,000 each county experiences year-by-year.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Execution rate (</a:t>
            </a:r>
            <a:r>
              <a:rPr lang="en-US" i="1" dirty="0"/>
              <a:t>execrate) </a:t>
            </a:r>
            <a:r>
              <a:rPr lang="en-US" dirty="0"/>
              <a:t>measures the number of executions per 10,000 people in each county</a:t>
            </a:r>
            <a:r>
              <a:rPr lang="en-US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total of 272,159 murders.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total of 256 executions.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16 years of data collected, a total of 37,349 observations. Years 1980-1996.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includes economic, demographic, arrests for murder, and homicide/execution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Due to counties having a value of zero for certain observations, log cannot be used for variables that include zero.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EA4EE-2FC9-4AA8-9D4A-17257596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80" y="3330719"/>
            <a:ext cx="48006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6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AD23-F2B0-4B42-B914-01A961D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C6CC-2794-4B53-AE89-764DE063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Scale economic control variables to log form, no observations with a value of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Control for economic and demographic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 years of lag variables for </a:t>
            </a:r>
            <a:r>
              <a:rPr lang="en-US" i="1" dirty="0"/>
              <a:t>execrate.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/>
              <a:t>Dummy variables for each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 estimation to rid unobserved variables that do not change over time – assist with omitted variable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Cluster robust method to account for heteroskedasticity.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 lag variables for long-run effects of </a:t>
            </a:r>
            <a:r>
              <a:rPr lang="en-US" i="1" dirty="0"/>
              <a:t>execrate </a:t>
            </a:r>
            <a:r>
              <a:rPr lang="en-US" dirty="0"/>
              <a:t>on </a:t>
            </a:r>
            <a:r>
              <a:rPr lang="en-US" i="1" dirty="0"/>
              <a:t>murdrate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6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B73-9F85-472B-B674-BD5E8B2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6379-8936-498A-A59D-47EF50B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 controls on </a:t>
            </a:r>
            <a:r>
              <a:rPr lang="en-US" i="1" dirty="0"/>
              <a:t>murdrate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Lincom</a:t>
            </a:r>
            <a:r>
              <a:rPr lang="en-US" dirty="0"/>
              <a:t> to estimate long-run effects.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F000A-D3F2-43AB-BA4A-4CF85442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37" y="5718824"/>
            <a:ext cx="8241123" cy="300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71F24-135D-4BD1-B1E0-79130552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24" y="3202453"/>
            <a:ext cx="6962947" cy="19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75DAC-0450-401D-81B4-358AB221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5" y="154888"/>
            <a:ext cx="5171686" cy="5577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69DB-066F-4AC8-A890-E86317D0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A2587-B606-4CA2-A60B-674C6C34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8" y="5887616"/>
            <a:ext cx="5267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5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9EDB-DCCA-4F99-B3FF-F5E5A5D6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A3FC-384C-47AC-91C4-4F16D162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Statistically significant explanatory variables: </a:t>
            </a:r>
            <a:r>
              <a:rPr lang="en-US" i="1" dirty="0"/>
              <a:t>density, perc1019, perc2029, </a:t>
            </a:r>
            <a:r>
              <a:rPr lang="en-US" i="1" dirty="0" err="1"/>
              <a:t>percblack</a:t>
            </a:r>
            <a:r>
              <a:rPr lang="en-US" i="1" dirty="0"/>
              <a:t>, and </a:t>
            </a:r>
            <a:r>
              <a:rPr lang="en-US" i="1" dirty="0" err="1"/>
              <a:t>percmale</a:t>
            </a:r>
            <a:r>
              <a:rPr lang="en-US" i="1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Short-run effects of executions do not show impact on murder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Long-run effects of executions estimate that if two inmates are executed today, over the next four years, we would see the murder rate drop by 1/10000 - all else equal.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density, perc1019, perc2029, </a:t>
            </a:r>
            <a:r>
              <a:rPr lang="en-US" i="1" dirty="0" err="1"/>
              <a:t>percblack</a:t>
            </a:r>
            <a:r>
              <a:rPr lang="en-US" i="1" dirty="0"/>
              <a:t>, and </a:t>
            </a:r>
            <a:r>
              <a:rPr lang="en-US" i="1" dirty="0" err="1"/>
              <a:t>percmale</a:t>
            </a:r>
            <a:r>
              <a:rPr lang="en-US" i="1" dirty="0"/>
              <a:t> </a:t>
            </a:r>
            <a:r>
              <a:rPr lang="en-US" dirty="0"/>
              <a:t>are statistically significant but lack in terms of coefficient magnitude. For example: the model estimates that it would take a 15.68 percentage point increase in </a:t>
            </a:r>
            <a:r>
              <a:rPr lang="en-US" dirty="0" err="1"/>
              <a:t>percblack</a:t>
            </a:r>
            <a:r>
              <a:rPr lang="en-US" dirty="0"/>
              <a:t> to increase the murder rate by 1/10000.</a:t>
            </a:r>
          </a:p>
        </p:txBody>
      </p:sp>
    </p:spTree>
    <p:extLst>
      <p:ext uri="{BB962C8B-B14F-4D97-AF65-F5344CB8AC3E}">
        <p14:creationId xmlns:p14="http://schemas.microsoft.com/office/powerpoint/2010/main" val="215287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863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Effects of Capital Punishment on Homicide Rates</vt:lpstr>
      <vt:lpstr>Motivation</vt:lpstr>
      <vt:lpstr>Background</vt:lpstr>
      <vt:lpstr>Data Sources</vt:lpstr>
      <vt:lpstr>Data</vt:lpstr>
      <vt:lpstr>Methods</vt:lpstr>
      <vt:lpstr>The Model</vt:lpstr>
      <vt:lpstr>Output</vt:lpstr>
      <vt:lpstr>Results</vt:lpstr>
      <vt:lpstr>Challenges</vt:lpstr>
      <vt:lpstr>Challenges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Capital Punishment on Homicide Rates</dc:title>
  <dc:creator>Ryan Granet</dc:creator>
  <cp:lastModifiedBy>isaac updike</cp:lastModifiedBy>
  <cp:revision>3</cp:revision>
  <dcterms:created xsi:type="dcterms:W3CDTF">2020-12-09T06:28:15Z</dcterms:created>
  <dcterms:modified xsi:type="dcterms:W3CDTF">2020-12-09T14:46:07Z</dcterms:modified>
</cp:coreProperties>
</file>