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6" r:id="rId7"/>
    <p:sldId id="277" r:id="rId8"/>
    <p:sldId id="263" r:id="rId9"/>
    <p:sldId id="274" r:id="rId10"/>
    <p:sldId id="275" r:id="rId11"/>
    <p:sldId id="262" r:id="rId12"/>
    <p:sldId id="265" r:id="rId13"/>
    <p:sldId id="266" r:id="rId14"/>
    <p:sldId id="267" r:id="rId15"/>
    <p:sldId id="268" r:id="rId16"/>
    <p:sldId id="269" r:id="rId17"/>
    <p:sldId id="271" r:id="rId18"/>
    <p:sldId id="273" r:id="rId19"/>
  </p:sldIdLst>
  <p:sldSz cx="12192000" cy="6858000"/>
  <p:notesSz cx="6858000" cy="9144000"/>
  <p:embeddedFontLst>
    <p:embeddedFont>
      <p:font typeface="Inconsolata SemiCondensed Bold" panose="00000509000000000000" pitchFamily="49" charset="0"/>
      <p:bold r:id="rId20"/>
    </p:embeddedFont>
    <p:embeddedFont>
      <p:font typeface="넥슨Lv1고딕 OTF Bold" panose="00000800000000000000" pitchFamily="50" charset="-127"/>
      <p:bold r:id="rId21"/>
    </p:embeddedFont>
    <p:embeddedFont>
      <p:font typeface="넥슨Lv1고딕 OTF" panose="00000500000000000000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Inconsolata Condensed Medium" panose="00000509000000000000" pitchFamily="49" charset="0"/>
      <p:regular r:id="rId25"/>
    </p:embeddedFont>
    <p:embeddedFont>
      <p:font typeface="Cambria Math" panose="02040503050406030204" pitchFamily="18" charset="0"/>
      <p:regular r:id="rId26"/>
    </p:embeddedFont>
    <p:embeddedFont>
      <p:font typeface="Inconsolata ExtraBold" panose="00000509000000000000" pitchFamily="49" charset="0"/>
      <p:bold r:id="rId27"/>
    </p:embeddedFont>
    <p:embeddedFont>
      <p:font typeface="Inconsolata SemiCondensed" panose="00000509000000000000" pitchFamily="49" charset="0"/>
      <p:regular r:id="rId28"/>
      <p:bold r:id="rId29"/>
    </p:embeddedFont>
    <p:embeddedFont>
      <p:font typeface="넥슨Lv1고딕 Low OTF Bold" panose="00000800000000000000" pitchFamily="50" charset="-127"/>
      <p:bold r:id="rId30"/>
    </p:embeddedFont>
    <p:embeddedFont>
      <p:font typeface="넥슨Lv1고딕 Low OTF" panose="00000500000000000000" pitchFamily="50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B43"/>
    <a:srgbClr val="5597D3"/>
    <a:srgbClr val="76ABDC"/>
    <a:srgbClr val="69A4D9"/>
    <a:srgbClr val="5F9ED7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E9F9B-E50F-F1B4-5924-1301E253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76F8A5-4142-004F-C2EA-C70CE54F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0C7FD-BEE1-99C0-9CAD-148D4C1E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9E03A-1DEE-F8A1-8C5C-3064FD9F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AD31F-8807-90CB-F4FB-48ACABB6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1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4A1F6-F093-630F-40CC-64419A34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95893-3C80-DDF2-4A83-A892017D5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4D98B-B75A-DAE3-BEFC-37E606F4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E5D5-7D99-4AAA-D221-788B62F8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27C3F-9B3A-779F-75C6-2EA32CDB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1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42721-A639-67EE-32E2-94C86B0AD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56D10-E10D-6D39-6D58-5220CB77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03D8E-EB85-FAC2-0C2E-BC7865AB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02525-B60E-CD40-3CE4-28216B59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F0C6E-6002-D1FC-4A9B-67893B58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6D77B-0DD0-F6EA-B896-D0CDE05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14C7D-CEDB-016B-E09C-6C534124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7BD34-0C01-8BFB-B365-0D7E7653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F9A69-A2DA-F5FC-73AA-5D4943FF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58B5A-BA68-C205-45AD-7BB10B6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6EB8-E9BC-CD29-BB51-CB12327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85790-40DA-B2AE-AD8A-FB278636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3447-503B-43F3-254A-FF1A5DBA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28863-365B-F48A-27BD-CC532859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3DD47-2815-8F71-A269-BD119DA6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419F8-B0FF-D700-EEF8-DF49A544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B1737-6F65-EFE0-4BBC-91874741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8AF1B-6A57-5388-5A13-F8F6871C0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1A0AD-580D-2BD0-BDDF-50B8594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D645F-2FC8-1DAC-D8A8-CAE5734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97A21-DEFF-6DAF-89CD-F69918AF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5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4C5A9-0441-E8A4-EDDB-907A2E9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FD51E-BF57-0802-5A3A-E1667B56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03277-05EA-566B-8A38-CFC3B976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1DD4C-EDEF-F870-15D3-23E944D03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58318-E016-1B3A-C949-99B6F395F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9D8350-2B41-30FA-4385-5E0467EA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9C3B07-0017-8DBE-E9BC-1285694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7EA1B3-6919-C1B4-8727-77270346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9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D9FFA-7051-CE82-F7F8-8D7F4B20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990C3-378D-CE70-6BE0-B2723740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4DAE8-EDA3-4F51-9663-96692CA9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8EA2B-AF79-7D80-DEA9-D662CFA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8CF34C-4DCA-AB5D-B103-F40B3F84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6D6A8C-F103-1973-6C41-7F7BBBBA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383F0-A1CC-113C-BDEE-6052052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3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29018-0A82-1289-3924-4AEA883B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7194F-A9B5-C2A9-0D78-C267D7F4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75169-562C-6818-797A-020EAAFB9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6A595-6498-159D-DDF9-17FBC45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72FE1-3FB9-8817-C9EE-02348B5F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1191E-CC45-E37B-AF89-7D71ABE8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1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43EA9-AF68-CE4A-569D-59B68857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7C2BB0-B5D9-F01C-6597-E32A30642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8E427-1787-3178-544A-CBA7AA74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0A930-8A29-5DD6-B243-03CE334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B838C-C522-F743-CCC0-3E3366B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F0D61-1C97-A154-A077-E5760AA9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1E974-7FEA-A828-E2C6-DD143958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5FFFA-E93D-2D0D-6A28-ABBB788AD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AA31-C949-6A40-8D1E-03905773F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AFFB-2FE3-4461-8294-5FEE6D9B070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F2C6E-7173-6638-C236-B36DF93B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416A4-D8F9-D65C-8B47-A8F11FB0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8098-575B-43F5-9BCF-022D3E395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3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39CC8-725F-30B2-2800-5F99AA985167}"/>
              </a:ext>
            </a:extLst>
          </p:cNvPr>
          <p:cNvSpPr/>
          <p:nvPr/>
        </p:nvSpPr>
        <p:spPr>
          <a:xfrm>
            <a:off x="1744824" y="1707502"/>
            <a:ext cx="8649478" cy="1940767"/>
          </a:xfrm>
          <a:prstGeom prst="rect">
            <a:avLst/>
          </a:prstGeom>
          <a:solidFill>
            <a:srgbClr val="76ABDC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3C0EF-A044-32CB-450A-8221D93D4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457"/>
            <a:ext cx="9144000" cy="794755"/>
          </a:xfrm>
        </p:spPr>
        <p:txBody>
          <a:bodyPr>
            <a:normAutofit fontScale="90000"/>
          </a:bodyPr>
          <a:lstStyle/>
          <a:p>
            <a:r>
              <a:rPr lang="en-US" altLang="ko-KR" sz="5400" dirty="0">
                <a:latin typeface="Inconsolata ExtraBold" panose="020B0604020202020204" pitchFamily="2" charset="0"/>
                <a:ea typeface="Inconsolata ExtraBold" panose="020B0604020202020204" pitchFamily="2" charset="0"/>
              </a:rPr>
              <a:t>Towards Practical MK-TFHE:</a:t>
            </a:r>
            <a:endParaRPr lang="ko-KR" altLang="en-US" sz="5400" dirty="0">
              <a:latin typeface="Inconsolata ExtraBold" panose="020B0604020202020204" pitchFamily="2" charset="0"/>
              <a:ea typeface="넥슨Lv1고딕 OTF Bold" panose="00000800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294C7-30D7-DDB2-F19E-9702278A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056" y="2900167"/>
            <a:ext cx="7249887" cy="4847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Inconsolata Condensed Medium" panose="020B0604020202020204" pitchFamily="2" charset="0"/>
                <a:ea typeface="넥슨Lv1고딕 OTF" panose="00000500000000000000" pitchFamily="50" charset="-127"/>
              </a:rPr>
              <a:t>Parallelizable, Quasi-linear and Key-compatible</a:t>
            </a:r>
            <a:endParaRPr lang="ko-KR" altLang="en-US" sz="2800" dirty="0">
              <a:latin typeface="Inconsolata Condensed Medium" panose="020B0604020202020204" pitchFamily="2" charset="0"/>
              <a:ea typeface="넥슨Lv1고딕 OTF" panose="000005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6B1B6C-C62F-3D2C-B6A9-4DDF8BB2E915}"/>
              </a:ext>
            </a:extLst>
          </p:cNvPr>
          <p:cNvCxnSpPr>
            <a:cxnSpLocks/>
          </p:cNvCxnSpPr>
          <p:nvPr/>
        </p:nvCxnSpPr>
        <p:spPr>
          <a:xfrm>
            <a:off x="3059565" y="2803460"/>
            <a:ext cx="60728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E723D9-F07F-D278-AB6D-663E48486BFE}"/>
              </a:ext>
            </a:extLst>
          </p:cNvPr>
          <p:cNvSpPr txBox="1"/>
          <p:nvPr/>
        </p:nvSpPr>
        <p:spPr>
          <a:xfrm>
            <a:off x="3522219" y="4310743"/>
            <a:ext cx="51475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민선홍</a:t>
            </a:r>
            <a:r>
              <a:rPr lang="en-US" altLang="ko-KR" sz="16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, </a:t>
            </a:r>
            <a:r>
              <a:rPr lang="ko-KR" altLang="en-US" sz="1600" dirty="0">
                <a:latin typeface="넥슨Lv1고딕 Low OTF" panose="00000500000000000000" pitchFamily="50" charset="-127"/>
                <a:ea typeface="넥슨Lv1고딕 Low OTF" panose="00000500000000000000" pitchFamily="50" charset="-127"/>
              </a:rPr>
              <a:t>암호 및 프라이버시 연구실</a:t>
            </a:r>
            <a:endParaRPr lang="en-US" altLang="ko-KR" sz="1600" dirty="0">
              <a:latin typeface="넥슨Lv1고딕 Low OTF" panose="00000500000000000000" pitchFamily="50" charset="-127"/>
              <a:ea typeface="넥슨Lv1고딕 Low OTF" panose="00000500000000000000" pitchFamily="50" charset="-127"/>
            </a:endParaRPr>
          </a:p>
          <a:p>
            <a:pPr algn="ctr"/>
            <a:r>
              <a:rPr lang="en-US" altLang="ko-KR" sz="2000" dirty="0" err="1">
                <a:latin typeface="Inconsolata SemiCondensed" pitchFamily="1" charset="0"/>
                <a:ea typeface="Inconsolata SemiCondensed" pitchFamily="1" charset="0"/>
              </a:rPr>
              <a:t>Seonhong</a:t>
            </a:r>
            <a:r>
              <a:rPr lang="en-US" altLang="ko-KR" sz="2000" dirty="0">
                <a:latin typeface="Inconsolata SemiCondensed" pitchFamily="1" charset="0"/>
                <a:ea typeface="Inconsolata SemiCondensed" pitchFamily="1" charset="0"/>
              </a:rPr>
              <a:t> Min, Cryptography and Security Lab</a:t>
            </a:r>
          </a:p>
          <a:p>
            <a:pPr algn="ctr"/>
            <a:r>
              <a:rPr lang="en-US" altLang="ko-KR" sz="2000" dirty="0">
                <a:latin typeface="Inconsolata SemiCondensed" pitchFamily="1" charset="0"/>
                <a:ea typeface="Inconsolata SemiCondensed" pitchFamily="1" charset="0"/>
              </a:rPr>
              <a:t>2022-12-01</a:t>
            </a:r>
            <a:endParaRPr lang="ko-KR" altLang="en-US" sz="2000" dirty="0">
              <a:latin typeface="Inconsolata SemiCondense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87" y="413310"/>
            <a:ext cx="5014674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GB" altLang="ko-KR" dirty="0" smtClean="0">
                <a:latin typeface="Inconsolata ExtraBold" pitchFamily="1" charset="0"/>
              </a:rPr>
              <a:t>Limitation of HE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9AD7F-BA1A-0259-1380-B00465E0A11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51C45E-40AD-FB58-7B00-EFA8136FF8D7}"/>
              </a:ext>
            </a:extLst>
          </p:cNvPr>
          <p:cNvGrpSpPr/>
          <p:nvPr/>
        </p:nvGrpSpPr>
        <p:grpSpPr>
          <a:xfrm>
            <a:off x="3003163" y="2355903"/>
            <a:ext cx="467757" cy="553998"/>
            <a:chOff x="1895475" y="2343150"/>
            <a:chExt cx="467757" cy="553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E98E2-C69B-3769-7F79-6117AA50DE41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72AB6-E543-A740-6514-E921BBE5C370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pic>
        <p:nvPicPr>
          <p:cNvPr id="7" name="그림 6" descr="좌석이(가) 표시된 사진&#10;&#10;자동 생성된 설명">
            <a:extLst>
              <a:ext uri="{FF2B5EF4-FFF2-40B4-BE49-F238E27FC236}">
                <a16:creationId xmlns:a16="http://schemas.microsoft.com/office/drawing/2014/main" id="{3F53923C-107A-5322-2E0E-7EE3C51C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94" y="1880365"/>
            <a:ext cx="1870815" cy="1775689"/>
          </a:xfrm>
          <a:prstGeom prst="rect">
            <a:avLst/>
          </a:prstGeom>
        </p:spPr>
      </p:pic>
      <p:pic>
        <p:nvPicPr>
          <p:cNvPr id="9" name="그림 8" descr="무용수이(가) 표시된 사진&#10;&#10;자동 생성된 설명">
            <a:extLst>
              <a:ext uri="{FF2B5EF4-FFF2-40B4-BE49-F238E27FC236}">
                <a16:creationId xmlns:a16="http://schemas.microsoft.com/office/drawing/2014/main" id="{019617D6-87D6-1D66-055B-1F30D9F3B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3" y="3966044"/>
            <a:ext cx="1870815" cy="2662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39BD43-643C-4560-7B0A-ADFF91F593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68" y="1738494"/>
            <a:ext cx="1482937" cy="2059429"/>
          </a:xfrm>
          <a:prstGeom prst="rect">
            <a:avLst/>
          </a:prstGeom>
        </p:spPr>
      </p:pic>
      <p:pic>
        <p:nvPicPr>
          <p:cNvPr id="20" name="그림 19" descr="장난감, 인형, 다채로운이(가) 표시된 사진&#10;&#10;자동 생성된 설명">
            <a:extLst>
              <a:ext uri="{FF2B5EF4-FFF2-40B4-BE49-F238E27FC236}">
                <a16:creationId xmlns:a16="http://schemas.microsoft.com/office/drawing/2014/main" id="{1C99C91B-D415-E650-4E84-13ECF8F29CD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90" y="4055466"/>
            <a:ext cx="1368215" cy="211457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2AD7F7-BAAF-FD73-3956-946A2C11B0CE}"/>
              </a:ext>
            </a:extLst>
          </p:cNvPr>
          <p:cNvGrpSpPr/>
          <p:nvPr/>
        </p:nvGrpSpPr>
        <p:grpSpPr>
          <a:xfrm>
            <a:off x="2988727" y="5041513"/>
            <a:ext cx="467757" cy="553998"/>
            <a:chOff x="1895475" y="2343150"/>
            <a:chExt cx="467757" cy="553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F7042E-1232-D20B-11E9-AE21F4BD8004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478C4-61BC-3760-550C-6773408A297F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D36486-61E5-8F94-FC69-4002C203E3CF}"/>
              </a:ext>
            </a:extLst>
          </p:cNvPr>
          <p:cNvGrpSpPr/>
          <p:nvPr/>
        </p:nvGrpSpPr>
        <p:grpSpPr>
          <a:xfrm>
            <a:off x="8481478" y="2327935"/>
            <a:ext cx="467757" cy="553998"/>
            <a:chOff x="1895475" y="2343150"/>
            <a:chExt cx="467757" cy="5539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D23BD6-548D-4AE1-C1DD-28D9497ADA0A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9BE598-59F0-4439-7C41-5BF994F0F3AE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B536F2-4912-D7A1-F625-0B7D23AEF33F}"/>
              </a:ext>
            </a:extLst>
          </p:cNvPr>
          <p:cNvGrpSpPr/>
          <p:nvPr/>
        </p:nvGrpSpPr>
        <p:grpSpPr>
          <a:xfrm>
            <a:off x="8457569" y="5226179"/>
            <a:ext cx="467757" cy="553998"/>
            <a:chOff x="1895475" y="2343150"/>
            <a:chExt cx="467757" cy="5539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15CBA5-2E0C-4F08-D820-B2D7FD9D0EBC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A3A731-A417-8429-4B33-3566CB84FC74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4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F7F8DDC-07FF-8FF7-2DB4-E6129A374826}"/>
              </a:ext>
            </a:extLst>
          </p:cNvPr>
          <p:cNvSpPr/>
          <p:nvPr/>
        </p:nvSpPr>
        <p:spPr>
          <a:xfrm rot="2098536">
            <a:off x="3584012" y="3081157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AC5E717-982F-F01D-0559-F6AE5DE930E1}"/>
              </a:ext>
            </a:extLst>
          </p:cNvPr>
          <p:cNvSpPr/>
          <p:nvPr/>
        </p:nvSpPr>
        <p:spPr>
          <a:xfrm rot="19567700">
            <a:off x="3588589" y="4814147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A7713B5-EB87-565E-29A2-5C76798605E2}"/>
              </a:ext>
            </a:extLst>
          </p:cNvPr>
          <p:cNvSpPr/>
          <p:nvPr/>
        </p:nvSpPr>
        <p:spPr>
          <a:xfrm rot="8417772">
            <a:off x="7343640" y="3040689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B4409DC-5494-BD8B-17B0-6F5B17D87AD1}"/>
              </a:ext>
            </a:extLst>
          </p:cNvPr>
          <p:cNvSpPr/>
          <p:nvPr/>
        </p:nvSpPr>
        <p:spPr>
          <a:xfrm rot="13038049">
            <a:off x="7283370" y="4873872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SpongeBob Quote of the Day on Twitter: &quot;Uh, SpongeBob? Wow. This looks like  a job for Ol' Reliable! https://t.co/1B6oWO90RG&quot; / Twitter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41" y="3151211"/>
            <a:ext cx="2408567" cy="183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ooling | Spongebob memes, Spongebob, Funny spongebob mem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81" y="3151211"/>
            <a:ext cx="2456873" cy="18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금_행운의열쇠(로고) 시세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3200" l="10000" r="92200">
                        <a14:backgroundMark x1="55800" y1="23000" x2="55800" y2="23000"/>
                        <a14:backgroundMark x1="63600" y1="22200" x2="63600" y2="22200"/>
                        <a14:backgroundMark x1="78400" y1="37400" x2="78400" y2="37400"/>
                        <a14:backgroundMark x1="78000" y1="29200" x2="78000" y2="29200"/>
                        <a14:backgroundMark x1="86800" y1="38000" x2="86800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13" y="5033462"/>
            <a:ext cx="624010" cy="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1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65" y="450851"/>
            <a:ext cx="7027069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What is Multi-key HE?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9AD7F-BA1A-0259-1380-B00465E0A11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51C45E-40AD-FB58-7B00-EFA8136FF8D7}"/>
              </a:ext>
            </a:extLst>
          </p:cNvPr>
          <p:cNvGrpSpPr/>
          <p:nvPr/>
        </p:nvGrpSpPr>
        <p:grpSpPr>
          <a:xfrm>
            <a:off x="3008888" y="2250354"/>
            <a:ext cx="467757" cy="553998"/>
            <a:chOff x="1895475" y="2343150"/>
            <a:chExt cx="467757" cy="553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E98E2-C69B-3769-7F79-6117AA50DE41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72AB6-E543-A740-6514-E921BBE5C370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pic>
        <p:nvPicPr>
          <p:cNvPr id="7" name="그림 6" descr="좌석이(가) 표시된 사진&#10;&#10;자동 생성된 설명">
            <a:extLst>
              <a:ext uri="{FF2B5EF4-FFF2-40B4-BE49-F238E27FC236}">
                <a16:creationId xmlns:a16="http://schemas.microsoft.com/office/drawing/2014/main" id="{3F53923C-107A-5322-2E0E-7EE3C51C8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94" y="1880365"/>
            <a:ext cx="1870815" cy="1775689"/>
          </a:xfrm>
          <a:prstGeom prst="rect">
            <a:avLst/>
          </a:prstGeom>
        </p:spPr>
      </p:pic>
      <p:pic>
        <p:nvPicPr>
          <p:cNvPr id="9" name="그림 8" descr="무용수이(가) 표시된 사진&#10;&#10;자동 생성된 설명">
            <a:extLst>
              <a:ext uri="{FF2B5EF4-FFF2-40B4-BE49-F238E27FC236}">
                <a16:creationId xmlns:a16="http://schemas.microsoft.com/office/drawing/2014/main" id="{019617D6-87D6-1D66-055B-1F30D9F3B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3" y="3966044"/>
            <a:ext cx="1870815" cy="2662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39BD43-643C-4560-7B0A-ADFF91F5936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68" y="1738494"/>
            <a:ext cx="1482937" cy="2059429"/>
          </a:xfrm>
          <a:prstGeom prst="rect">
            <a:avLst/>
          </a:prstGeom>
        </p:spPr>
      </p:pic>
      <p:pic>
        <p:nvPicPr>
          <p:cNvPr id="20" name="그림 19" descr="장난감, 인형, 다채로운이(가) 표시된 사진&#10;&#10;자동 생성된 설명">
            <a:extLst>
              <a:ext uri="{FF2B5EF4-FFF2-40B4-BE49-F238E27FC236}">
                <a16:creationId xmlns:a16="http://schemas.microsoft.com/office/drawing/2014/main" id="{1C99C91B-D415-E650-4E84-13ECF8F29CD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90" y="4055466"/>
            <a:ext cx="1368215" cy="211457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75B9141-F2F2-136A-CD1E-41345D306C30}"/>
              </a:ext>
            </a:extLst>
          </p:cNvPr>
          <p:cNvGrpSpPr/>
          <p:nvPr/>
        </p:nvGrpSpPr>
        <p:grpSpPr>
          <a:xfrm>
            <a:off x="3006004" y="2661423"/>
            <a:ext cx="467757" cy="553998"/>
            <a:chOff x="1895475" y="2343150"/>
            <a:chExt cx="467757" cy="5539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10DC88-0D6F-045E-85BC-9DA12ADFE803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s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67F17E-3BC8-EA99-5F22-2FC040438DAB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2AD7F7-BAAF-FD73-3956-946A2C11B0CE}"/>
              </a:ext>
            </a:extLst>
          </p:cNvPr>
          <p:cNvGrpSpPr/>
          <p:nvPr/>
        </p:nvGrpSpPr>
        <p:grpSpPr>
          <a:xfrm>
            <a:off x="3006004" y="4601196"/>
            <a:ext cx="467757" cy="553998"/>
            <a:chOff x="1895475" y="2343150"/>
            <a:chExt cx="467757" cy="553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F7042E-1232-D20B-11E9-AE21F4BD8004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478C4-61BC-3760-550C-6773408A297F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9B0D56-F754-9E87-ED65-6D3883463FE1}"/>
              </a:ext>
            </a:extLst>
          </p:cNvPr>
          <p:cNvGrpSpPr/>
          <p:nvPr/>
        </p:nvGrpSpPr>
        <p:grpSpPr>
          <a:xfrm>
            <a:off x="3003120" y="5012265"/>
            <a:ext cx="467757" cy="553998"/>
            <a:chOff x="1895475" y="2343150"/>
            <a:chExt cx="467757" cy="5539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932BAA-6D67-D764-50A2-D198A6525107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s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20AB95-13E7-1038-1C10-81C2581ED497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D36486-61E5-8F94-FC69-4002C203E3CF}"/>
              </a:ext>
            </a:extLst>
          </p:cNvPr>
          <p:cNvGrpSpPr/>
          <p:nvPr/>
        </p:nvGrpSpPr>
        <p:grpSpPr>
          <a:xfrm>
            <a:off x="8484362" y="2250354"/>
            <a:ext cx="467757" cy="553998"/>
            <a:chOff x="1895475" y="2343150"/>
            <a:chExt cx="467757" cy="5539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6D23BD6-548D-4AE1-C1DD-28D9497ADA0A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9BE598-59F0-4439-7C41-5BF994F0F3AE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53FDECB-EED4-4745-22D9-C7A493DB7125}"/>
              </a:ext>
            </a:extLst>
          </p:cNvPr>
          <p:cNvGrpSpPr/>
          <p:nvPr/>
        </p:nvGrpSpPr>
        <p:grpSpPr>
          <a:xfrm>
            <a:off x="8481478" y="2661423"/>
            <a:ext cx="467757" cy="553998"/>
            <a:chOff x="1895475" y="2343150"/>
            <a:chExt cx="467757" cy="5539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92F7753-6844-CF2E-884E-5FEF48F43355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s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280C32-5576-6D83-9DFD-57DB579BBE29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B536F2-4912-D7A1-F625-0B7D23AEF33F}"/>
              </a:ext>
            </a:extLst>
          </p:cNvPr>
          <p:cNvGrpSpPr/>
          <p:nvPr/>
        </p:nvGrpSpPr>
        <p:grpSpPr>
          <a:xfrm>
            <a:off x="8481478" y="4601899"/>
            <a:ext cx="467757" cy="553998"/>
            <a:chOff x="1895475" y="2343150"/>
            <a:chExt cx="467757" cy="55399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15CBA5-2E0C-4F08-D820-B2D7FD9D0EBC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A3A731-A417-8429-4B33-3566CB84FC74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4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B88A982-E116-0E1A-C148-CD99703DF582}"/>
              </a:ext>
            </a:extLst>
          </p:cNvPr>
          <p:cNvGrpSpPr/>
          <p:nvPr/>
        </p:nvGrpSpPr>
        <p:grpSpPr>
          <a:xfrm>
            <a:off x="8478594" y="5012968"/>
            <a:ext cx="467757" cy="553998"/>
            <a:chOff x="1895475" y="2343150"/>
            <a:chExt cx="467757" cy="5539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2728EB-FDB4-4D0C-CB43-C1AB9BD55E63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s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CBFDB8-37E6-A79E-0769-2D6A2B8B4D08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4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5F7F8DDC-07FF-8FF7-2DB4-E6129A374826}"/>
              </a:ext>
            </a:extLst>
          </p:cNvPr>
          <p:cNvSpPr/>
          <p:nvPr/>
        </p:nvSpPr>
        <p:spPr>
          <a:xfrm rot="2098536">
            <a:off x="3964554" y="3123490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AC5E717-982F-F01D-0559-F6AE5DE930E1}"/>
              </a:ext>
            </a:extLst>
          </p:cNvPr>
          <p:cNvSpPr/>
          <p:nvPr/>
        </p:nvSpPr>
        <p:spPr>
          <a:xfrm rot="19567700">
            <a:off x="3997873" y="4674529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CA7713B5-EB87-565E-29A2-5C76798605E2}"/>
              </a:ext>
            </a:extLst>
          </p:cNvPr>
          <p:cNvSpPr/>
          <p:nvPr/>
        </p:nvSpPr>
        <p:spPr>
          <a:xfrm rot="8417772">
            <a:off x="7177361" y="3081158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2B4409DC-5494-BD8B-17B0-6F5B17D87AD1}"/>
              </a:ext>
            </a:extLst>
          </p:cNvPr>
          <p:cNvSpPr/>
          <p:nvPr/>
        </p:nvSpPr>
        <p:spPr>
          <a:xfrm rot="13038049">
            <a:off x="7110108" y="4694812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5" name="그룹 3074">
            <a:extLst>
              <a:ext uri="{FF2B5EF4-FFF2-40B4-BE49-F238E27FC236}">
                <a16:creationId xmlns:a16="http://schemas.microsoft.com/office/drawing/2014/main" id="{66544B48-35FC-32A5-CAE9-2DA3DC53F721}"/>
              </a:ext>
            </a:extLst>
          </p:cNvPr>
          <p:cNvGrpSpPr/>
          <p:nvPr/>
        </p:nvGrpSpPr>
        <p:grpSpPr>
          <a:xfrm>
            <a:off x="4797316" y="3720657"/>
            <a:ext cx="2608406" cy="582610"/>
            <a:chOff x="4894983" y="3720657"/>
            <a:chExt cx="2608406" cy="58261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D85B7BF-AFFF-6759-CE0F-4F04E32B3413}"/>
                </a:ext>
              </a:extLst>
            </p:cNvPr>
            <p:cNvGrpSpPr/>
            <p:nvPr/>
          </p:nvGrpSpPr>
          <p:grpSpPr>
            <a:xfrm>
              <a:off x="4894983" y="3720657"/>
              <a:ext cx="2608406" cy="582610"/>
              <a:chOff x="5289514" y="5461908"/>
              <a:chExt cx="2608406" cy="58261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B592C74-DA89-4420-D854-E7CF36F4FA4D}"/>
                  </a:ext>
                </a:extLst>
              </p:cNvPr>
              <p:cNvSpPr txBox="1"/>
              <p:nvPr/>
            </p:nvSpPr>
            <p:spPr>
              <a:xfrm>
                <a:off x="5289514" y="5490520"/>
                <a:ext cx="26084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Inconsolata SemiCondensed Bold" pitchFamily="1" charset="0"/>
                    <a:ea typeface="Inconsolata SemiCondensed Bold" pitchFamily="1" charset="0"/>
                  </a:rPr>
                  <a:t>f(  ,  ,  ,  )</a:t>
                </a:r>
                <a:endParaRPr lang="ko-KR" altLang="en-US" sz="3000" dirty="0">
                  <a:latin typeface="Inconsolata SemiCondensed Bold" pitchFamily="1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DB7886-D452-C1C8-825E-684EC4AAF57A}"/>
                  </a:ext>
                </a:extLst>
              </p:cNvPr>
              <p:cNvGrpSpPr/>
              <p:nvPr/>
            </p:nvGrpSpPr>
            <p:grpSpPr>
              <a:xfrm>
                <a:off x="5653282" y="5461908"/>
                <a:ext cx="467757" cy="553998"/>
                <a:chOff x="1895475" y="2343150"/>
                <a:chExt cx="467757" cy="553998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1678525-C909-FB8B-1F63-1B7DE60C26AB}"/>
                    </a:ext>
                  </a:extLst>
                </p:cNvPr>
                <p:cNvSpPr txBox="1"/>
                <p:nvPr/>
              </p:nvSpPr>
              <p:spPr>
                <a:xfrm>
                  <a:off x="1895475" y="2343150"/>
                  <a:ext cx="3577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000" dirty="0">
                      <a:latin typeface="Inconsolata SemiCondensed Bold" pitchFamily="1" charset="0"/>
                      <a:ea typeface="Inconsolata SemiCondensed Bold" pitchFamily="1" charset="0"/>
                    </a:rPr>
                    <a:t>m</a:t>
                  </a:r>
                  <a:endParaRPr lang="ko-KR" altLang="en-US" sz="3000" dirty="0">
                    <a:latin typeface="Inconsolata SemiCondensed Bold" pitchFamily="1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93061E8-7A6F-CA1B-1B13-7F66DE6FA2B6}"/>
                    </a:ext>
                  </a:extLst>
                </p:cNvPr>
                <p:cNvSpPr txBox="1"/>
                <p:nvPr/>
              </p:nvSpPr>
              <p:spPr>
                <a:xfrm>
                  <a:off x="2074370" y="2527816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Inconsolata SemiCondensed Bold" pitchFamily="1" charset="0"/>
                      <a:ea typeface="Inconsolata SemiCondensed Bold" pitchFamily="1" charset="0"/>
                    </a:rPr>
                    <a:t>1</a:t>
                  </a:r>
                  <a:endParaRPr lang="ko-KR" altLang="en-US" dirty="0">
                    <a:latin typeface="Inconsolata SemiCondensed Bold" pitchFamily="1" charset="0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E601043-5A34-2622-A870-E13143418FE2}"/>
                  </a:ext>
                </a:extLst>
              </p:cNvPr>
              <p:cNvGrpSpPr/>
              <p:nvPr/>
            </p:nvGrpSpPr>
            <p:grpSpPr>
              <a:xfrm>
                <a:off x="6180930" y="5461908"/>
                <a:ext cx="467757" cy="553998"/>
                <a:chOff x="1895475" y="2343150"/>
                <a:chExt cx="467757" cy="553998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3B294A-0C43-6E86-310D-AA41D95A697C}"/>
                    </a:ext>
                  </a:extLst>
                </p:cNvPr>
                <p:cNvSpPr txBox="1"/>
                <p:nvPr/>
              </p:nvSpPr>
              <p:spPr>
                <a:xfrm>
                  <a:off x="1895475" y="2343150"/>
                  <a:ext cx="3577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000" dirty="0">
                      <a:latin typeface="Inconsolata SemiCondensed Bold" pitchFamily="1" charset="0"/>
                      <a:ea typeface="Inconsolata SemiCondensed Bold" pitchFamily="1" charset="0"/>
                    </a:rPr>
                    <a:t>m</a:t>
                  </a:r>
                  <a:endParaRPr lang="ko-KR" altLang="en-US" sz="3000" dirty="0">
                    <a:latin typeface="Inconsolata SemiCondensed Bold" pitchFamily="1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FDB9539-29E8-6BEC-2E02-DFAF56858401}"/>
                    </a:ext>
                  </a:extLst>
                </p:cNvPr>
                <p:cNvSpPr txBox="1"/>
                <p:nvPr/>
              </p:nvSpPr>
              <p:spPr>
                <a:xfrm>
                  <a:off x="2074370" y="2527816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Inconsolata SemiCondensed Bold" pitchFamily="1" charset="0"/>
                      <a:ea typeface="Inconsolata SemiCondensed Bold" pitchFamily="1" charset="0"/>
                    </a:rPr>
                    <a:t>2</a:t>
                  </a:r>
                  <a:endParaRPr lang="ko-KR" altLang="en-US" dirty="0">
                    <a:latin typeface="Inconsolata SemiCondensed Bold" pitchFamily="1" charset="0"/>
                  </a:endParaRP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056BEC-665E-544D-E4E1-7B0F8756A1E4}"/>
                </a:ext>
              </a:extLst>
            </p:cNvPr>
            <p:cNvSpPr txBox="1"/>
            <p:nvPr/>
          </p:nvSpPr>
          <p:spPr>
            <a:xfrm>
              <a:off x="6311336" y="3720657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78B5C5-3042-BCD9-F2DF-F71DEF324B23}"/>
                </a:ext>
              </a:extLst>
            </p:cNvPr>
            <p:cNvSpPr txBox="1"/>
            <p:nvPr/>
          </p:nvSpPr>
          <p:spPr>
            <a:xfrm>
              <a:off x="6801284" y="3726841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3072" name="TextBox 3071">
              <a:extLst>
                <a:ext uri="{FF2B5EF4-FFF2-40B4-BE49-F238E27FC236}">
                  <a16:creationId xmlns:a16="http://schemas.microsoft.com/office/drawing/2014/main" id="{318C04F4-9915-8848-2661-F67BD59473E8}"/>
                </a:ext>
              </a:extLst>
            </p:cNvPr>
            <p:cNvSpPr txBox="1"/>
            <p:nvPr/>
          </p:nvSpPr>
          <p:spPr>
            <a:xfrm>
              <a:off x="6516264" y="3905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  <p:sp>
          <p:nvSpPr>
            <p:cNvPr id="3073" name="TextBox 3072">
              <a:extLst>
                <a:ext uri="{FF2B5EF4-FFF2-40B4-BE49-F238E27FC236}">
                  <a16:creationId xmlns:a16="http://schemas.microsoft.com/office/drawing/2014/main" id="{384C783D-215B-892F-B9B2-5588A1D4C1D6}"/>
                </a:ext>
              </a:extLst>
            </p:cNvPr>
            <p:cNvSpPr txBox="1"/>
            <p:nvPr/>
          </p:nvSpPr>
          <p:spPr>
            <a:xfrm>
              <a:off x="7002370" y="390111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4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9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Form of MK-(R)LWE ciphertexts</a:t>
            </a:r>
            <a:endParaRPr lang="ko-KR" altLang="en-US" dirty="0">
              <a:latin typeface="Inconsolata ExtraBold" pitchFamily="1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D9BFF80-1174-709D-C7BA-8C5E0E7DB3DA}"/>
              </a:ext>
            </a:extLst>
          </p:cNvPr>
          <p:cNvGrpSpPr/>
          <p:nvPr/>
        </p:nvGrpSpPr>
        <p:grpSpPr>
          <a:xfrm>
            <a:off x="4447585" y="3142564"/>
            <a:ext cx="5007728" cy="697774"/>
            <a:chOff x="3866368" y="3454070"/>
            <a:chExt cx="5007728" cy="69777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F7668E3-0725-848E-C998-969ECED2ADC6}"/>
                </a:ext>
              </a:extLst>
            </p:cNvPr>
            <p:cNvGrpSpPr/>
            <p:nvPr/>
          </p:nvGrpSpPr>
          <p:grpSpPr>
            <a:xfrm>
              <a:off x="3866368" y="3454070"/>
              <a:ext cx="5007728" cy="626292"/>
              <a:chOff x="3713968" y="2793183"/>
              <a:chExt cx="5007728" cy="6262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B9ED87-C809-AC9A-75CC-DF68ACFB55EB}"/>
                      </a:ext>
                    </a:extLst>
                  </p:cNvPr>
                  <p:cNvSpPr txBox="1"/>
                  <p:nvPr/>
                </p:nvSpPr>
                <p:spPr>
                  <a:xfrm>
                    <a:off x="3713968" y="2896255"/>
                    <a:ext cx="46730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Inconsolata SemiCondensed Bold" pitchFamily="1" charset="0"/>
                        <a:ea typeface="Inconsolata SemiCondensed Bold" pitchFamily="1" charset="0"/>
                      </a:rPr>
                      <a:t>a = (a , a , a , … , a )</a:t>
                    </a:r>
                    <a14:m>
                      <m:oMath xmlns:m="http://schemas.openxmlformats.org/officeDocument/2006/math">
                        <m: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ko-KR" altLang="en-US" sz="2400" dirty="0">
                        <a:latin typeface="Inconsolata SemiCondensed Bold" pitchFamily="1" charset="0"/>
                      </a:rPr>
                      <a:t> </a:t>
                    </a:r>
                    <a:r>
                      <a:rPr lang="en-US" altLang="ko-KR" sz="2800" dirty="0">
                        <a:latin typeface="Inconsolata SemiCondensed Bold" pitchFamily="1" charset="0"/>
                      </a:rPr>
                      <a:t>Z</a:t>
                    </a:r>
                    <a:endParaRPr lang="ko-KR" altLang="en-US" sz="2400" dirty="0">
                      <a:latin typeface="Inconsolata SemiCondensed Bold" pitchFamily="1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B9ED87-C809-AC9A-75CC-DF68ACFB5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968" y="2896255"/>
                    <a:ext cx="4673074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42" t="-11628" r="-1697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86FE39-FA7B-EC42-2A93-EDD49EBF4E36}"/>
                  </a:ext>
                </a:extLst>
              </p:cNvPr>
              <p:cNvSpPr txBox="1"/>
              <p:nvPr/>
            </p:nvSpPr>
            <p:spPr>
              <a:xfrm>
                <a:off x="8190781" y="2793183"/>
                <a:ext cx="530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err="1">
                    <a:latin typeface="Inconsolata SemiCondensed Bold" pitchFamily="1" charset="0"/>
                    <a:ea typeface="Inconsolata SemiCondensed Bold" pitchFamily="1" charset="0"/>
                  </a:rPr>
                  <a:t>n✕k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78C06C-2DBA-F05B-FF8C-F297CADBC1F5}"/>
                </a:ext>
              </a:extLst>
            </p:cNvPr>
            <p:cNvSpPr txBox="1"/>
            <p:nvPr/>
          </p:nvSpPr>
          <p:spPr>
            <a:xfrm>
              <a:off x="7414076" y="375173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k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4851851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2E8B6-373C-84A7-9AA2-A4ED0C683D49}"/>
                </a:ext>
              </a:extLst>
            </p:cNvPr>
            <p:cNvSpPr txBox="1"/>
            <p:nvPr/>
          </p:nvSpPr>
          <p:spPr>
            <a:xfrm>
              <a:off x="5492385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B883A6-CE2F-4B51-8F33-9F4F45E326E8}"/>
                </a:ext>
              </a:extLst>
            </p:cNvPr>
            <p:cNvSpPr txBox="1"/>
            <p:nvPr/>
          </p:nvSpPr>
          <p:spPr>
            <a:xfrm>
              <a:off x="6153148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19686D-4EEF-D3A3-6497-7353C3BA0C87}"/>
              </a:ext>
            </a:extLst>
          </p:cNvPr>
          <p:cNvSpPr txBox="1"/>
          <p:nvPr/>
        </p:nvSpPr>
        <p:spPr>
          <a:xfrm>
            <a:off x="2043112" y="2305705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Secret Key: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C003C-A289-1179-21B1-187C658574BE}"/>
              </a:ext>
            </a:extLst>
          </p:cNvPr>
          <p:cNvSpPr txBox="1"/>
          <p:nvPr/>
        </p:nvSpPr>
        <p:spPr>
          <a:xfrm>
            <a:off x="2056264" y="354267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Ciphertext: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/>
              <p:nvPr/>
            </p:nvSpPr>
            <p:spPr>
              <a:xfrm>
                <a:off x="4446995" y="3830813"/>
                <a:ext cx="5830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b = -&lt; a, s &gt; + m + e (mod q)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400" dirty="0">
                    <a:latin typeface="Inconsolata SemiCondensed Bold" pitchFamily="1" charset="0"/>
                  </a:rPr>
                  <a:t> </a:t>
                </a:r>
                <a:r>
                  <a:rPr lang="en-US" altLang="ko-KR" sz="2800" dirty="0">
                    <a:latin typeface="Inconsolata SemiCondensed Bold" pitchFamily="1" charset="0"/>
                  </a:rPr>
                  <a:t>Z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95" y="3830813"/>
                <a:ext cx="5830480" cy="523220"/>
              </a:xfrm>
              <a:prstGeom prst="rect">
                <a:avLst/>
              </a:prstGeom>
              <a:blipFill>
                <a:blip r:embed="rId3"/>
                <a:stretch>
                  <a:fillRect l="-2090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36D7CC4-1D4F-46F4-D5F3-15A6595B23E5}"/>
              </a:ext>
            </a:extLst>
          </p:cNvPr>
          <p:cNvSpPr txBox="1"/>
          <p:nvPr/>
        </p:nvSpPr>
        <p:spPr>
          <a:xfrm>
            <a:off x="8913017" y="3414238"/>
            <a:ext cx="415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q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F08052-BF55-C52A-434C-1163EA80B203}"/>
              </a:ext>
            </a:extLst>
          </p:cNvPr>
          <p:cNvSpPr txBox="1"/>
          <p:nvPr/>
        </p:nvSpPr>
        <p:spPr>
          <a:xfrm>
            <a:off x="9803804" y="4003492"/>
            <a:ext cx="415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q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1A369B-7304-BA56-C209-98A411D5CBEB}"/>
              </a:ext>
            </a:extLst>
          </p:cNvPr>
          <p:cNvSpPr txBox="1"/>
          <p:nvPr/>
        </p:nvSpPr>
        <p:spPr>
          <a:xfrm>
            <a:off x="546735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1B2DE3-D494-85D3-6AC8-DF3D5BF1BAFF}"/>
              </a:ext>
            </a:extLst>
          </p:cNvPr>
          <p:cNvSpPr txBox="1"/>
          <p:nvPr/>
        </p:nvSpPr>
        <p:spPr>
          <a:xfrm>
            <a:off x="1879769" y="5067782"/>
            <a:ext cx="825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Decryption can be done by publish &lt;a , s &gt;</a:t>
            </a:r>
          </a:p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and adding them to b so that we get m + e. </a:t>
            </a:r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020A9AC-C422-FAD9-1973-627B17A615AD}"/>
              </a:ext>
            </a:extLst>
          </p:cNvPr>
          <p:cNvGrpSpPr/>
          <p:nvPr/>
        </p:nvGrpSpPr>
        <p:grpSpPr>
          <a:xfrm>
            <a:off x="4447585" y="2173938"/>
            <a:ext cx="5596577" cy="743070"/>
            <a:chOff x="3866368" y="3408774"/>
            <a:chExt cx="5596577" cy="7430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E07DFF8-9E31-BBC8-B983-58F6BC022E12}"/>
                </a:ext>
              </a:extLst>
            </p:cNvPr>
            <p:cNvGrpSpPr/>
            <p:nvPr/>
          </p:nvGrpSpPr>
          <p:grpSpPr>
            <a:xfrm>
              <a:off x="3866368" y="3408774"/>
              <a:ext cx="5596577" cy="671588"/>
              <a:chOff x="3713968" y="2747887"/>
              <a:chExt cx="5596577" cy="6715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10118E4-D815-6834-E20F-5B8A6615DBFE}"/>
                      </a:ext>
                    </a:extLst>
                  </p:cNvPr>
                  <p:cNvSpPr txBox="1"/>
                  <p:nvPr/>
                </p:nvSpPr>
                <p:spPr>
                  <a:xfrm>
                    <a:off x="3713968" y="2896255"/>
                    <a:ext cx="53206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Inconsolata SemiCondensed Bold" pitchFamily="1" charset="0"/>
                        <a:ea typeface="Inconsolata SemiCondensed Bold" pitchFamily="1" charset="0"/>
                      </a:rPr>
                      <a:t>s = (s , s , s , … , s )</a:t>
                    </a:r>
                    <a14:m>
                      <m:oMath xmlns:m="http://schemas.openxmlformats.org/officeDocument/2006/math">
                        <m: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ko-KR" altLang="en-US" sz="2400" dirty="0">
                        <a:latin typeface="Inconsolata SemiCondensed Bold" pitchFamily="1" charset="0"/>
                      </a:rPr>
                      <a:t> </a:t>
                    </a:r>
                    <a:r>
                      <a:rPr lang="en-US" altLang="ko-KR" sz="2800" dirty="0">
                        <a:latin typeface="Inconsolata SemiCondensed Bold" pitchFamily="1" charset="0"/>
                      </a:rPr>
                      <a:t>{0,1}</a:t>
                    </a:r>
                    <a:endParaRPr lang="ko-KR" altLang="en-US" sz="2400" dirty="0">
                      <a:latin typeface="Inconsolata SemiCondensed Bold" pitchFamily="1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10118E4-D815-6834-E20F-5B8A6615DB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968" y="2896255"/>
                    <a:ext cx="532068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08" t="-12791" r="-1376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5E280A-3A13-CC67-810A-C64325C14984}"/>
                  </a:ext>
                </a:extLst>
              </p:cNvPr>
              <p:cNvSpPr txBox="1"/>
              <p:nvPr/>
            </p:nvSpPr>
            <p:spPr>
              <a:xfrm>
                <a:off x="8779630" y="2747887"/>
                <a:ext cx="530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err="1">
                    <a:latin typeface="Inconsolata SemiCondensed Bold" pitchFamily="1" charset="0"/>
                    <a:ea typeface="Inconsolata SemiCondensed Bold" pitchFamily="1" charset="0"/>
                  </a:rPr>
                  <a:t>n✕k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8BCB81-AECA-1AEF-58A1-BC58DAF44CE7}"/>
                </a:ext>
              </a:extLst>
            </p:cNvPr>
            <p:cNvSpPr txBox="1"/>
            <p:nvPr/>
          </p:nvSpPr>
          <p:spPr>
            <a:xfrm>
              <a:off x="7414076" y="375173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k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E1AF0C-EFFF-1535-43EA-15199C27D0E7}"/>
                </a:ext>
              </a:extLst>
            </p:cNvPr>
            <p:cNvSpPr txBox="1"/>
            <p:nvPr/>
          </p:nvSpPr>
          <p:spPr>
            <a:xfrm>
              <a:off x="4851851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7BE94D-D34E-AB20-89D9-EA2A3A357A1D}"/>
                </a:ext>
              </a:extLst>
            </p:cNvPr>
            <p:cNvSpPr txBox="1"/>
            <p:nvPr/>
          </p:nvSpPr>
          <p:spPr>
            <a:xfrm>
              <a:off x="5492385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09FDEB-000D-460E-2620-34076A859EED}"/>
                </a:ext>
              </a:extLst>
            </p:cNvPr>
            <p:cNvSpPr txBox="1"/>
            <p:nvPr/>
          </p:nvSpPr>
          <p:spPr>
            <a:xfrm>
              <a:off x="6153148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4B9745-3821-B5F1-5A86-9A95D5505B1C}"/>
              </a:ext>
            </a:extLst>
          </p:cNvPr>
          <p:cNvSpPr txBox="1"/>
          <p:nvPr/>
        </p:nvSpPr>
        <p:spPr>
          <a:xfrm>
            <a:off x="5279569" y="2258390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63A56-AF2A-5198-84BB-13922642565F}"/>
              </a:ext>
            </a:extLst>
          </p:cNvPr>
          <p:cNvSpPr txBox="1"/>
          <p:nvPr/>
        </p:nvSpPr>
        <p:spPr>
          <a:xfrm>
            <a:off x="5923561" y="226328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5D573-92AB-869D-5F5B-DD00E4984C4E}"/>
              </a:ext>
            </a:extLst>
          </p:cNvPr>
          <p:cNvSpPr txBox="1"/>
          <p:nvPr/>
        </p:nvSpPr>
        <p:spPr>
          <a:xfrm>
            <a:off x="6559423" y="2259030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1267-7ABF-5F9D-8AAD-BB52330EFCBC}"/>
              </a:ext>
            </a:extLst>
          </p:cNvPr>
          <p:cNvSpPr txBox="1"/>
          <p:nvPr/>
        </p:nvSpPr>
        <p:spPr>
          <a:xfrm>
            <a:off x="7847087" y="2250824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023A1-6EE7-00B5-D750-D872DE5D9D46}"/>
              </a:ext>
            </a:extLst>
          </p:cNvPr>
          <p:cNvSpPr txBox="1"/>
          <p:nvPr/>
        </p:nvSpPr>
        <p:spPr>
          <a:xfrm>
            <a:off x="5279569" y="3195622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C07BB-A91C-C635-B761-E3AF1B6580F2}"/>
              </a:ext>
            </a:extLst>
          </p:cNvPr>
          <p:cNvSpPr txBox="1"/>
          <p:nvPr/>
        </p:nvSpPr>
        <p:spPr>
          <a:xfrm>
            <a:off x="5917871" y="3195622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BBBB8A-0ABD-4DE8-C825-EDC746CBD54A}"/>
              </a:ext>
            </a:extLst>
          </p:cNvPr>
          <p:cNvSpPr txBox="1"/>
          <p:nvPr/>
        </p:nvSpPr>
        <p:spPr>
          <a:xfrm>
            <a:off x="6558008" y="3184282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C629F-D645-9236-CE5F-7F05078AF28D}"/>
              </a:ext>
            </a:extLst>
          </p:cNvPr>
          <p:cNvSpPr txBox="1"/>
          <p:nvPr/>
        </p:nvSpPr>
        <p:spPr>
          <a:xfrm>
            <a:off x="7836392" y="3195622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46188-43FD-846E-FBF1-AD80BC7A121F}"/>
              </a:ext>
            </a:extLst>
          </p:cNvPr>
          <p:cNvSpPr txBox="1"/>
          <p:nvPr/>
        </p:nvSpPr>
        <p:spPr>
          <a:xfrm>
            <a:off x="7995293" y="521164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i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58B56-0290-D3AE-EABF-3FE69DD01D01}"/>
              </a:ext>
            </a:extLst>
          </p:cNvPr>
          <p:cNvSpPr txBox="1"/>
          <p:nvPr/>
        </p:nvSpPr>
        <p:spPr>
          <a:xfrm>
            <a:off x="8519337" y="519993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i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2B0153-B95D-B729-DEDD-E8AF9DC4C030}"/>
              </a:ext>
            </a:extLst>
          </p:cNvPr>
          <p:cNvSpPr txBox="1"/>
          <p:nvPr/>
        </p:nvSpPr>
        <p:spPr>
          <a:xfrm>
            <a:off x="4470387" y="225402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C409FC-16D6-05EE-C484-0A23199F314F}"/>
              </a:ext>
            </a:extLst>
          </p:cNvPr>
          <p:cNvSpPr txBox="1"/>
          <p:nvPr/>
        </p:nvSpPr>
        <p:spPr>
          <a:xfrm>
            <a:off x="4457137" y="3195622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D1C9E-D745-6C4B-4A0F-8712E20B5122}"/>
              </a:ext>
            </a:extLst>
          </p:cNvPr>
          <p:cNvSpPr txBox="1"/>
          <p:nvPr/>
        </p:nvSpPr>
        <p:spPr>
          <a:xfrm>
            <a:off x="7848922" y="4994308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625213-940F-9543-0286-9288A9372EFC}"/>
              </a:ext>
            </a:extLst>
          </p:cNvPr>
          <p:cNvSpPr txBox="1"/>
          <p:nvPr/>
        </p:nvSpPr>
        <p:spPr>
          <a:xfrm>
            <a:off x="8397463" y="498658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6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CCS19 (First MKTFHE scheme)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E11B-775E-0F96-818B-25070F9EF65F}"/>
              </a:ext>
            </a:extLst>
          </p:cNvPr>
          <p:cNvSpPr txBox="1"/>
          <p:nvPr/>
        </p:nvSpPr>
        <p:spPr>
          <a:xfrm>
            <a:off x="3167743" y="2813519"/>
            <a:ext cx="7841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Multiplication between single-key RGSW and MK-RLWE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O(k) 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Single-key RGSW should be “structured” 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8B3AB-393D-25A5-9BE0-263FB349CFD4}"/>
              </a:ext>
            </a:extLst>
          </p:cNvPr>
          <p:cNvSpPr txBox="1"/>
          <p:nvPr/>
        </p:nvSpPr>
        <p:spPr>
          <a:xfrm>
            <a:off x="1793908" y="217807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Hybrid Product 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E1630-30B3-462D-80B3-3C4D5B9D5BA5}"/>
              </a:ext>
            </a:extLst>
          </p:cNvPr>
          <p:cNvSpPr txBox="1"/>
          <p:nvPr/>
        </p:nvSpPr>
        <p:spPr>
          <a:xfrm>
            <a:off x="1793908" y="4770570"/>
            <a:ext cx="8665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In CCS19 scheme, bootstrapping requires </a:t>
            </a: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nk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hybrid products</a:t>
            </a:r>
          </a:p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and it results in O(</a:t>
            </a: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nk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) time complexity. 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50D38-87F7-56F6-DB3D-46463542936F}"/>
              </a:ext>
            </a:extLst>
          </p:cNvPr>
          <p:cNvSpPr txBox="1"/>
          <p:nvPr/>
        </p:nvSpPr>
        <p:spPr>
          <a:xfrm>
            <a:off x="6262248" y="50929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  <a:ea typeface="Inconsolata SemiCondensed Bold" pitchFamily="1" charset="0"/>
              </a:rPr>
              <a:t>2</a:t>
            </a:r>
            <a:endParaRPr lang="ko-KR" altLang="en-US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629" y="478765"/>
            <a:ext cx="5886741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Our Contribution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E11B-775E-0F96-818B-25070F9EF65F}"/>
              </a:ext>
            </a:extLst>
          </p:cNvPr>
          <p:cNvSpPr txBox="1"/>
          <p:nvPr/>
        </p:nvSpPr>
        <p:spPr>
          <a:xfrm>
            <a:off x="3102427" y="4722738"/>
            <a:ext cx="7841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Mult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between arbitrary single-key RGSW and MK-RLWE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O(k) time complexity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8B3AB-393D-25A5-9BE0-263FB349CFD4}"/>
              </a:ext>
            </a:extLst>
          </p:cNvPr>
          <p:cNvSpPr txBox="1"/>
          <p:nvPr/>
        </p:nvSpPr>
        <p:spPr>
          <a:xfrm>
            <a:off x="2036503" y="412879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Generalized External Product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540B5-008F-1D47-443E-7200A57009DF}"/>
              </a:ext>
            </a:extLst>
          </p:cNvPr>
          <p:cNvSpPr txBox="1"/>
          <p:nvPr/>
        </p:nvSpPr>
        <p:spPr>
          <a:xfrm>
            <a:off x="3102427" y="2799932"/>
            <a:ext cx="6993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x2 speedup compared to the previous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(Slightly) better noise variance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A909B-FA1F-0D79-545F-F5F7B847382C}"/>
              </a:ext>
            </a:extLst>
          </p:cNvPr>
          <p:cNvSpPr txBox="1"/>
          <p:nvPr/>
        </p:nvSpPr>
        <p:spPr>
          <a:xfrm>
            <a:off x="2036503" y="220598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Improved Hybrid Product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6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14" y="478765"/>
            <a:ext cx="3705371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Our Idea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E11B-775E-0F96-818B-25070F9EF65F}"/>
              </a:ext>
            </a:extLst>
          </p:cNvPr>
          <p:cNvSpPr txBox="1"/>
          <p:nvPr/>
        </p:nvSpPr>
        <p:spPr>
          <a:xfrm>
            <a:off x="3102427" y="4722738"/>
            <a:ext cx="7841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Merge them via generalized external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k external prod, O(k ) time complexity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8B3AB-393D-25A5-9BE0-263FB349CFD4}"/>
              </a:ext>
            </a:extLst>
          </p:cNvPr>
          <p:cNvSpPr txBox="1"/>
          <p:nvPr/>
        </p:nvSpPr>
        <p:spPr>
          <a:xfrm>
            <a:off x="2036503" y="412879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Phase 2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540B5-008F-1D47-443E-7200A57009DF}"/>
              </a:ext>
            </a:extLst>
          </p:cNvPr>
          <p:cNvSpPr txBox="1"/>
          <p:nvPr/>
        </p:nvSpPr>
        <p:spPr>
          <a:xfrm>
            <a:off x="3102427" y="2799932"/>
            <a:ext cx="6993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Execute bootstrapping party-wise with RGSW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kn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RGSW multiplications, O(</a:t>
            </a: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nk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) time complexity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A909B-FA1F-0D79-545F-F5F7B847382C}"/>
              </a:ext>
            </a:extLst>
          </p:cNvPr>
          <p:cNvSpPr txBox="1"/>
          <p:nvPr/>
        </p:nvSpPr>
        <p:spPr>
          <a:xfrm>
            <a:off x="2036503" y="220598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Phase 1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FEAD8-481C-D335-9E16-77822FA74EDC}"/>
              </a:ext>
            </a:extLst>
          </p:cNvPr>
          <p:cNvSpPr txBox="1"/>
          <p:nvPr/>
        </p:nvSpPr>
        <p:spPr>
          <a:xfrm>
            <a:off x="6185570" y="5021184"/>
            <a:ext cx="30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2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983" y="476541"/>
            <a:ext cx="4102033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Advantages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6E11B-775E-0F96-818B-25070F9EF65F}"/>
              </a:ext>
            </a:extLst>
          </p:cNvPr>
          <p:cNvSpPr txBox="1"/>
          <p:nvPr/>
        </p:nvSpPr>
        <p:spPr>
          <a:xfrm>
            <a:off x="3102427" y="3724366"/>
            <a:ext cx="7841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O(</a:t>
            </a: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nk+k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) 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n ≈ 600, k ≤ 32, therefore almost linear.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8B3AB-393D-25A5-9BE0-263FB349CFD4}"/>
              </a:ext>
            </a:extLst>
          </p:cNvPr>
          <p:cNvSpPr txBox="1"/>
          <p:nvPr/>
        </p:nvSpPr>
        <p:spPr>
          <a:xfrm>
            <a:off x="2036503" y="313042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ExtraBold" pitchFamily="1" charset="0"/>
                <a:ea typeface="Inconsolata ExtraBold" pitchFamily="1" charset="0"/>
              </a:rPr>
              <a:t>Quasi-linear time complexity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ExtraBold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540B5-008F-1D47-443E-7200A57009DF}"/>
              </a:ext>
            </a:extLst>
          </p:cNvPr>
          <p:cNvSpPr txBox="1"/>
          <p:nvPr/>
        </p:nvSpPr>
        <p:spPr>
          <a:xfrm>
            <a:off x="3102427" y="2146792"/>
            <a:ext cx="6993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CCS19 was not algorithmically parallelizable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Phase 1 of our scheme is parallelizable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A909B-FA1F-0D79-545F-F5F7B847382C}"/>
              </a:ext>
            </a:extLst>
          </p:cNvPr>
          <p:cNvSpPr txBox="1"/>
          <p:nvPr/>
        </p:nvSpPr>
        <p:spPr>
          <a:xfrm>
            <a:off x="2036503" y="155284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ExtraBold" pitchFamily="1" charset="0"/>
                <a:ea typeface="Inconsolata ExtraBold" pitchFamily="1" charset="0"/>
              </a:rPr>
              <a:t>Parallelizable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ExtraBold" pitchFamily="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FEAD8-481C-D335-9E16-77822FA74EDC}"/>
              </a:ext>
            </a:extLst>
          </p:cNvPr>
          <p:cNvSpPr txBox="1"/>
          <p:nvPr/>
        </p:nvSpPr>
        <p:spPr>
          <a:xfrm>
            <a:off x="4280638" y="3632033"/>
            <a:ext cx="300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2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B20F1-2AEC-50AD-7356-DEB2C4D0C582}"/>
              </a:ext>
            </a:extLst>
          </p:cNvPr>
          <p:cNvSpPr txBox="1"/>
          <p:nvPr/>
        </p:nvSpPr>
        <p:spPr>
          <a:xfrm>
            <a:off x="3102427" y="5301940"/>
            <a:ext cx="7841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CCS19 uses structured RGSW bootstrapping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Our scheme uses conventional bootstrapping key, with additional </a:t>
            </a:r>
            <a:r>
              <a:rPr lang="en-US" altLang="ko-KR" sz="2400" dirty="0" err="1">
                <a:latin typeface="Inconsolata SemiCondensed Bold" pitchFamily="1" charset="0"/>
                <a:ea typeface="Inconsolata SemiCondensed Bold" pitchFamily="1" charset="0"/>
              </a:rPr>
              <a:t>relinearization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key.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70BFF-BB63-0395-0861-3D5FFE08B12B}"/>
              </a:ext>
            </a:extLst>
          </p:cNvPr>
          <p:cNvSpPr txBox="1"/>
          <p:nvPr/>
        </p:nvSpPr>
        <p:spPr>
          <a:xfrm>
            <a:off x="2036503" y="470799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ExtraBold" pitchFamily="1" charset="0"/>
                <a:ea typeface="Inconsolata ExtraBold" pitchFamily="1" charset="0"/>
              </a:rPr>
              <a:t>Key-compatible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Extra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14" y="478765"/>
            <a:ext cx="3705371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Performance</a:t>
            </a:r>
            <a:endParaRPr lang="ko-KR" altLang="en-US" dirty="0">
              <a:latin typeface="Inconsolata ExtraBold" pitchFamily="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B9373D-3316-23A9-A5C1-67955EEC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89" y="1535552"/>
            <a:ext cx="5812420" cy="48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B3F73-E7B4-9BC5-EE3E-1EF1F3389AAE}"/>
              </a:ext>
            </a:extLst>
          </p:cNvPr>
          <p:cNvSpPr txBox="1"/>
          <p:nvPr/>
        </p:nvSpPr>
        <p:spPr>
          <a:xfrm>
            <a:off x="2964381" y="2736502"/>
            <a:ext cx="6263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감사합니다</a:t>
            </a:r>
            <a:r>
              <a:rPr lang="en-US" altLang="ko-KR" sz="4000" dirty="0">
                <a:latin typeface="넥슨Lv1고딕 Low OTF Bold" panose="00000800000000000000" pitchFamily="50" charset="-127"/>
                <a:ea typeface="넥슨Lv1고딕 Low OTF Bold" panose="00000800000000000000" pitchFamily="50" charset="-127"/>
              </a:rPr>
              <a:t>.</a:t>
            </a:r>
          </a:p>
          <a:p>
            <a:pPr algn="ctr"/>
            <a:r>
              <a:rPr lang="en-US" altLang="ko-KR" sz="4400" dirty="0">
                <a:latin typeface="Inconsolata SemiCondensed Bold" pitchFamily="1" charset="0"/>
                <a:ea typeface="Inconsolata SemiCondensed Bold" pitchFamily="1" charset="0"/>
              </a:rPr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0012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What is Homomorphic Encryption?</a:t>
            </a:r>
            <a:endParaRPr lang="ko-KR" altLang="en-US" dirty="0">
              <a:latin typeface="Inconsolata ExtraBold" pitchFamily="1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C4B11-00FE-7330-6645-5190FB45F81E}"/>
              </a:ext>
            </a:extLst>
          </p:cNvPr>
          <p:cNvGrpSpPr/>
          <p:nvPr/>
        </p:nvGrpSpPr>
        <p:grpSpPr>
          <a:xfrm>
            <a:off x="3483522" y="3884652"/>
            <a:ext cx="467757" cy="553998"/>
            <a:chOff x="1895475" y="2343150"/>
            <a:chExt cx="467757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BB5FE2-42CB-5EBC-6EF8-D408C36D12C9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76A93F-B776-B9AE-8967-530B645EE8F2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1238E-5914-348F-E2AF-41625A5EFCD6}"/>
              </a:ext>
            </a:extLst>
          </p:cNvPr>
          <p:cNvGrpSpPr/>
          <p:nvPr/>
        </p:nvGrpSpPr>
        <p:grpSpPr>
          <a:xfrm>
            <a:off x="4130174" y="3884652"/>
            <a:ext cx="467757" cy="553998"/>
            <a:chOff x="1895475" y="2343150"/>
            <a:chExt cx="467757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FB0BC0-129D-CCCD-71D0-DF7B4A8EA999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096551-5DCB-5CE2-D2A5-FCE1FEC4D768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pic>
        <p:nvPicPr>
          <p:cNvPr id="18" name="그림 17" descr="좌석이(가) 표시된 사진&#10;&#10;자동 생성된 설명">
            <a:extLst>
              <a:ext uri="{FF2B5EF4-FFF2-40B4-BE49-F238E27FC236}">
                <a16:creationId xmlns:a16="http://schemas.microsoft.com/office/drawing/2014/main" id="{FC2D8E90-F9BE-1FBF-FC79-FF0BB77E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43" y="1786538"/>
            <a:ext cx="2111659" cy="20042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2B9745-45DA-F651-1DBA-E1786FD6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5999" y="1580911"/>
            <a:ext cx="2111658" cy="211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3700DD-F822-B524-0F5F-1506DEE3AD2E}"/>
              </a:ext>
            </a:extLst>
          </p:cNvPr>
          <p:cNvSpPr txBox="1"/>
          <p:nvPr/>
        </p:nvSpPr>
        <p:spPr>
          <a:xfrm>
            <a:off x="7144485" y="3884652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Inconsolata SemiCondensed Bold" pitchFamily="1" charset="0"/>
                <a:ea typeface="Inconsolata SemiCondensed Bold" pitchFamily="1" charset="0"/>
              </a:rPr>
              <a:t>f(x, y)</a:t>
            </a:r>
            <a:endParaRPr lang="ko-KR" altLang="en-US" sz="3000" dirty="0">
              <a:latin typeface="Inconsolata SemiCondensed Bold" pitchFamily="1" charset="0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3F8F749-455D-9D25-FA76-C37F24073201}"/>
              </a:ext>
            </a:extLst>
          </p:cNvPr>
          <p:cNvSpPr/>
          <p:nvPr/>
        </p:nvSpPr>
        <p:spPr>
          <a:xfrm rot="3196183">
            <a:off x="4516544" y="4801446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60DED5D-EFB8-9E66-9843-B11DCB706DB8}"/>
              </a:ext>
            </a:extLst>
          </p:cNvPr>
          <p:cNvSpPr/>
          <p:nvPr/>
        </p:nvSpPr>
        <p:spPr>
          <a:xfrm rot="7768814">
            <a:off x="6431751" y="4811012"/>
            <a:ext cx="1073487" cy="335282"/>
          </a:xfrm>
          <a:prstGeom prst="rightArrow">
            <a:avLst>
              <a:gd name="adj1" fmla="val 29368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FE755C-CAB8-18DA-17A2-F061E143A54E}"/>
              </a:ext>
            </a:extLst>
          </p:cNvPr>
          <p:cNvGrpSpPr/>
          <p:nvPr/>
        </p:nvGrpSpPr>
        <p:grpSpPr>
          <a:xfrm>
            <a:off x="5289514" y="5461908"/>
            <a:ext cx="1569660" cy="582610"/>
            <a:chOff x="5289514" y="5461908"/>
            <a:chExt cx="1569660" cy="5826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FE24C-BD50-2D95-9600-D2A32F9CA573}"/>
                </a:ext>
              </a:extLst>
            </p:cNvPr>
            <p:cNvSpPr txBox="1"/>
            <p:nvPr/>
          </p:nvSpPr>
          <p:spPr>
            <a:xfrm>
              <a:off x="5289514" y="5490520"/>
              <a:ext cx="1569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f(  ,  )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F5BB71A-12F5-1E72-19D2-7059B698585A}"/>
                </a:ext>
              </a:extLst>
            </p:cNvPr>
            <p:cNvGrpSpPr/>
            <p:nvPr/>
          </p:nvGrpSpPr>
          <p:grpSpPr>
            <a:xfrm>
              <a:off x="5653282" y="5461908"/>
              <a:ext cx="467757" cy="553998"/>
              <a:chOff x="1895475" y="2343150"/>
              <a:chExt cx="467757" cy="55399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F3FA50-4E01-874D-B621-91A64AC26802}"/>
                  </a:ext>
                </a:extLst>
              </p:cNvPr>
              <p:cNvSpPr txBox="1"/>
              <p:nvPr/>
            </p:nvSpPr>
            <p:spPr>
              <a:xfrm>
                <a:off x="1895475" y="2343150"/>
                <a:ext cx="3577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endParaRPr lang="ko-KR" altLang="en-US" sz="3000" dirty="0">
                  <a:latin typeface="Inconsolata SemiCondensed Bold" pitchFamily="1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06E9D-A30A-905B-38D9-DC3B746F6456}"/>
                  </a:ext>
                </a:extLst>
              </p:cNvPr>
              <p:cNvSpPr txBox="1"/>
              <p:nvPr/>
            </p:nvSpPr>
            <p:spPr>
              <a:xfrm>
                <a:off x="2074370" y="2527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Inconsolata SemiCondensed Bold" pitchFamily="1" charset="0"/>
                    <a:ea typeface="Inconsolata SemiCondensed Bold" pitchFamily="1" charset="0"/>
                  </a:rPr>
                  <a:t>1</a:t>
                </a:r>
                <a:endParaRPr lang="ko-KR" altLang="en-US" dirty="0">
                  <a:latin typeface="Inconsolata SemiCondensed Bold" pitchFamily="1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BA1D68-24F0-E3CF-8C6B-1EDC0CBD97EB}"/>
                </a:ext>
              </a:extLst>
            </p:cNvPr>
            <p:cNvGrpSpPr/>
            <p:nvPr/>
          </p:nvGrpSpPr>
          <p:grpSpPr>
            <a:xfrm>
              <a:off x="6180930" y="5461908"/>
              <a:ext cx="467757" cy="553998"/>
              <a:chOff x="1895475" y="2343150"/>
              <a:chExt cx="467757" cy="55399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47AFF5-8C8B-CA9E-4FE7-29E660836449}"/>
                  </a:ext>
                </a:extLst>
              </p:cNvPr>
              <p:cNvSpPr txBox="1"/>
              <p:nvPr/>
            </p:nvSpPr>
            <p:spPr>
              <a:xfrm>
                <a:off x="1895475" y="2343150"/>
                <a:ext cx="3577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endParaRPr lang="ko-KR" altLang="en-US" sz="3000" dirty="0">
                  <a:latin typeface="Inconsolata SemiCondensed Bold" pitchFamily="1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47A9-169A-2076-32D1-FBC0A5DD8320}"/>
                  </a:ext>
                </a:extLst>
              </p:cNvPr>
              <p:cNvSpPr txBox="1"/>
              <p:nvPr/>
            </p:nvSpPr>
            <p:spPr>
              <a:xfrm>
                <a:off x="2074370" y="2527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Inconsolata SemiCondensed Bold" pitchFamily="1" charset="0"/>
                    <a:ea typeface="Inconsolata SemiCondensed Bold" pitchFamily="1" charset="0"/>
                  </a:rPr>
                  <a:t>2</a:t>
                </a:r>
                <a:endParaRPr lang="ko-KR" altLang="en-US" dirty="0">
                  <a:latin typeface="Inconsolata SemiCondensed Bold" pitchFamily="1" charset="0"/>
                </a:endParaRPr>
              </a:p>
            </p:txBody>
          </p:sp>
        </p:grpSp>
      </p:grp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25582C9F-3B53-5959-EAD3-52D01025B98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12" y="3483017"/>
            <a:ext cx="1719750" cy="13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What is Homomorphic Encryption?</a:t>
            </a:r>
            <a:endParaRPr lang="ko-KR" altLang="en-US" dirty="0">
              <a:latin typeface="Inconsolata ExtraBold" pitchFamily="1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2C4B11-00FE-7330-6645-5190FB45F81E}"/>
              </a:ext>
            </a:extLst>
          </p:cNvPr>
          <p:cNvGrpSpPr/>
          <p:nvPr/>
        </p:nvGrpSpPr>
        <p:grpSpPr>
          <a:xfrm>
            <a:off x="2407197" y="3718911"/>
            <a:ext cx="467757" cy="553998"/>
            <a:chOff x="1895475" y="2343150"/>
            <a:chExt cx="467757" cy="5539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BB5FE2-42CB-5EBC-6EF8-D408C36D12C9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76A93F-B776-B9AE-8967-530B645EE8F2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91238E-5914-348F-E2AF-41625A5EFCD6}"/>
              </a:ext>
            </a:extLst>
          </p:cNvPr>
          <p:cNvGrpSpPr/>
          <p:nvPr/>
        </p:nvGrpSpPr>
        <p:grpSpPr>
          <a:xfrm>
            <a:off x="3053849" y="3718911"/>
            <a:ext cx="467757" cy="553998"/>
            <a:chOff x="1895475" y="2343150"/>
            <a:chExt cx="467757" cy="553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FB0BC0-129D-CCCD-71D0-DF7B4A8EA999}"/>
                </a:ext>
              </a:extLst>
            </p:cNvPr>
            <p:cNvSpPr txBox="1"/>
            <p:nvPr/>
          </p:nvSpPr>
          <p:spPr>
            <a:xfrm>
              <a:off x="1895475" y="2343150"/>
              <a:ext cx="35779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m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096551-5DCB-5CE2-D2A5-FCE1FEC4D768}"/>
                </a:ext>
              </a:extLst>
            </p:cNvPr>
            <p:cNvSpPr txBox="1"/>
            <p:nvPr/>
          </p:nvSpPr>
          <p:spPr>
            <a:xfrm>
              <a:off x="2074370" y="252781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dirty="0">
                <a:latin typeface="Inconsolata SemiCondensed Bold" pitchFamily="1" charset="0"/>
              </a:endParaRPr>
            </a:p>
          </p:txBody>
        </p:sp>
      </p:grpSp>
      <p:pic>
        <p:nvPicPr>
          <p:cNvPr id="18" name="그림 17" descr="좌석이(가) 표시된 사진&#10;&#10;자동 생성된 설명">
            <a:extLst>
              <a:ext uri="{FF2B5EF4-FFF2-40B4-BE49-F238E27FC236}">
                <a16:creationId xmlns:a16="http://schemas.microsoft.com/office/drawing/2014/main" id="{FC2D8E90-F9BE-1FBF-FC79-FF0BB77E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89" y="1714624"/>
            <a:ext cx="2111659" cy="20042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2B9745-45DA-F651-1DBA-E1786FD6F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4250" y="2153834"/>
            <a:ext cx="2111658" cy="211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3700DD-F822-B524-0F5F-1506DEE3AD2E}"/>
              </a:ext>
            </a:extLst>
          </p:cNvPr>
          <p:cNvSpPr txBox="1"/>
          <p:nvPr/>
        </p:nvSpPr>
        <p:spPr>
          <a:xfrm>
            <a:off x="7682274" y="4535144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>
                <a:latin typeface="Inconsolata SemiCondensed Bold" pitchFamily="1" charset="0"/>
                <a:ea typeface="Inconsolata SemiCondensed Bold" pitchFamily="1" charset="0"/>
              </a:rPr>
              <a:t>f(x, y</a:t>
            </a:r>
            <a:r>
              <a:rPr lang="en-US" altLang="ko-KR" sz="3000" dirty="0">
                <a:latin typeface="Inconsolata SemiCondensed Bold" pitchFamily="1" charset="0"/>
                <a:ea typeface="Inconsolata SemiCondensed Bold" pitchFamily="1" charset="0"/>
              </a:rPr>
              <a:t>)</a:t>
            </a:r>
            <a:endParaRPr lang="ko-KR" altLang="en-US" sz="3000" dirty="0">
              <a:latin typeface="Inconsolata SemiCondensed Bold" pitchFamily="1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FE755C-CAB8-18DA-17A2-F061E143A54E}"/>
              </a:ext>
            </a:extLst>
          </p:cNvPr>
          <p:cNvGrpSpPr/>
          <p:nvPr/>
        </p:nvGrpSpPr>
        <p:grpSpPr>
          <a:xfrm>
            <a:off x="2190588" y="5431893"/>
            <a:ext cx="1569660" cy="582610"/>
            <a:chOff x="5289514" y="5461908"/>
            <a:chExt cx="1569660" cy="5826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7FE24C-BD50-2D95-9600-D2A32F9CA573}"/>
                </a:ext>
              </a:extLst>
            </p:cNvPr>
            <p:cNvSpPr txBox="1"/>
            <p:nvPr/>
          </p:nvSpPr>
          <p:spPr>
            <a:xfrm>
              <a:off x="5289514" y="5490520"/>
              <a:ext cx="1569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Inconsolata SemiCondensed Bold" pitchFamily="1" charset="0"/>
                  <a:ea typeface="Inconsolata SemiCondensed Bold" pitchFamily="1" charset="0"/>
                </a:rPr>
                <a:t>f(  ,  )</a:t>
              </a:r>
              <a:endParaRPr lang="ko-KR" altLang="en-US" sz="3000" dirty="0">
                <a:latin typeface="Inconsolata SemiCondensed Bold" pitchFamily="1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F5BB71A-12F5-1E72-19D2-7059B698585A}"/>
                </a:ext>
              </a:extLst>
            </p:cNvPr>
            <p:cNvGrpSpPr/>
            <p:nvPr/>
          </p:nvGrpSpPr>
          <p:grpSpPr>
            <a:xfrm>
              <a:off x="5653282" y="5461908"/>
              <a:ext cx="467757" cy="553998"/>
              <a:chOff x="1895475" y="2343150"/>
              <a:chExt cx="467757" cy="55399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F3FA50-4E01-874D-B621-91A64AC26802}"/>
                  </a:ext>
                </a:extLst>
              </p:cNvPr>
              <p:cNvSpPr txBox="1"/>
              <p:nvPr/>
            </p:nvSpPr>
            <p:spPr>
              <a:xfrm>
                <a:off x="1895475" y="2343150"/>
                <a:ext cx="3577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endParaRPr lang="ko-KR" altLang="en-US" sz="3000" dirty="0">
                  <a:latin typeface="Inconsolata SemiCondensed Bold" pitchFamily="1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E06E9D-A30A-905B-38D9-DC3B746F6456}"/>
                  </a:ext>
                </a:extLst>
              </p:cNvPr>
              <p:cNvSpPr txBox="1"/>
              <p:nvPr/>
            </p:nvSpPr>
            <p:spPr>
              <a:xfrm>
                <a:off x="2074370" y="2527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Inconsolata SemiCondensed Bold" pitchFamily="1" charset="0"/>
                    <a:ea typeface="Inconsolata SemiCondensed Bold" pitchFamily="1" charset="0"/>
                  </a:rPr>
                  <a:t>1</a:t>
                </a:r>
                <a:endParaRPr lang="ko-KR" altLang="en-US" dirty="0">
                  <a:latin typeface="Inconsolata SemiCondensed Bold" pitchFamily="1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BBA1D68-24F0-E3CF-8C6B-1EDC0CBD97EB}"/>
                </a:ext>
              </a:extLst>
            </p:cNvPr>
            <p:cNvGrpSpPr/>
            <p:nvPr/>
          </p:nvGrpSpPr>
          <p:grpSpPr>
            <a:xfrm>
              <a:off x="6180930" y="5461908"/>
              <a:ext cx="467757" cy="553998"/>
              <a:chOff x="1895475" y="2343150"/>
              <a:chExt cx="467757" cy="55399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47AFF5-8C8B-CA9E-4FE7-29E660836449}"/>
                  </a:ext>
                </a:extLst>
              </p:cNvPr>
              <p:cNvSpPr txBox="1"/>
              <p:nvPr/>
            </p:nvSpPr>
            <p:spPr>
              <a:xfrm>
                <a:off x="1895475" y="2343150"/>
                <a:ext cx="35779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endParaRPr lang="ko-KR" altLang="en-US" sz="3000" dirty="0">
                  <a:latin typeface="Inconsolata SemiCondensed Bold" pitchFamily="1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547A9-169A-2076-32D1-FBC0A5DD8320}"/>
                  </a:ext>
                </a:extLst>
              </p:cNvPr>
              <p:cNvSpPr txBox="1"/>
              <p:nvPr/>
            </p:nvSpPr>
            <p:spPr>
              <a:xfrm>
                <a:off x="2074370" y="2527816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Inconsolata SemiCondensed Bold" pitchFamily="1" charset="0"/>
                    <a:ea typeface="Inconsolata SemiCondensed Bold" pitchFamily="1" charset="0"/>
                  </a:rPr>
                  <a:t>2</a:t>
                </a:r>
                <a:endParaRPr lang="ko-KR" altLang="en-US" dirty="0">
                  <a:latin typeface="Inconsolata SemiCondensed Bold" pitchFamily="1" charset="0"/>
                </a:endParaRPr>
              </a:p>
            </p:txBody>
          </p:sp>
        </p:grpSp>
      </p:grp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CF5304BD-390E-72DE-21F8-9193DC186751}"/>
              </a:ext>
            </a:extLst>
          </p:cNvPr>
          <p:cNvSpPr/>
          <p:nvPr/>
        </p:nvSpPr>
        <p:spPr>
          <a:xfrm rot="675625" flipH="1">
            <a:off x="4622976" y="4306895"/>
            <a:ext cx="2642042" cy="249698"/>
          </a:xfrm>
          <a:prstGeom prst="leftArrow">
            <a:avLst>
              <a:gd name="adj1" fmla="val 34526"/>
              <a:gd name="adj2" fmla="val 14037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BA9429A5-3D1A-951E-8D5F-FF6230313BEE}"/>
              </a:ext>
            </a:extLst>
          </p:cNvPr>
          <p:cNvSpPr/>
          <p:nvPr/>
        </p:nvSpPr>
        <p:spPr>
          <a:xfrm rot="9917601" flipH="1">
            <a:off x="4570331" y="5184658"/>
            <a:ext cx="2642042" cy="249698"/>
          </a:xfrm>
          <a:prstGeom prst="leftArrow">
            <a:avLst>
              <a:gd name="adj1" fmla="val 34526"/>
              <a:gd name="adj2" fmla="val 14037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A9455-709E-E8F8-5473-929B7CAF1140}"/>
              </a:ext>
            </a:extLst>
          </p:cNvPr>
          <p:cNvSpPr txBox="1"/>
          <p:nvPr/>
        </p:nvSpPr>
        <p:spPr>
          <a:xfrm rot="649458">
            <a:off x="5486980" y="399591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  <a:ea typeface="Inconsolata SemiCondensed Bold" pitchFamily="1" charset="0"/>
              </a:rPr>
              <a:t>Encrypt</a:t>
            </a:r>
            <a:endParaRPr lang="ko-KR" altLang="en-US" dirty="0">
              <a:latin typeface="Inconsolata SemiCondensed Bold" pitchFamily="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CDC11-0824-EF38-2C4A-98EB902768D4}"/>
              </a:ext>
            </a:extLst>
          </p:cNvPr>
          <p:cNvSpPr txBox="1"/>
          <p:nvPr/>
        </p:nvSpPr>
        <p:spPr>
          <a:xfrm rot="20745060">
            <a:off x="5491824" y="528949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  <a:ea typeface="Inconsolata SemiCondensed Bold" pitchFamily="1" charset="0"/>
              </a:rPr>
              <a:t>Decrypt</a:t>
            </a:r>
            <a:endParaRPr lang="ko-KR" altLang="en-US" dirty="0">
              <a:latin typeface="Inconsolata SemiCondensed Bold" pitchFamily="1" charset="0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3D837112-E3C5-D676-C890-F506481E2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91" y="3090374"/>
            <a:ext cx="1750440" cy="13814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76A93F-B776-B9AE-8967-530B645EE8F2}"/>
              </a:ext>
            </a:extLst>
          </p:cNvPr>
          <p:cNvSpPr txBox="1"/>
          <p:nvPr/>
        </p:nvSpPr>
        <p:spPr>
          <a:xfrm>
            <a:off x="7699932" y="439171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~</a:t>
            </a:r>
            <a:endParaRPr lang="ko-KR" altLang="en-US" dirty="0">
              <a:latin typeface="Inconsolata SemiCondensed Bold" pitchFamily="1" charset="0"/>
            </a:endParaRPr>
          </a:p>
        </p:txBody>
      </p:sp>
      <p:pic>
        <p:nvPicPr>
          <p:cNvPr id="26" name="Picture 2" descr="금_행운의열쇠(로고) 시세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3200" l="10000" r="92200">
                        <a14:backgroundMark x1="55800" y1="23000" x2="55800" y2="23000"/>
                        <a14:backgroundMark x1="63600" y1="22200" x2="63600" y2="22200"/>
                        <a14:backgroundMark x1="78400" y1="37400" x2="78400" y2="37400"/>
                        <a14:backgroundMark x1="78000" y1="29200" x2="78000" y2="29200"/>
                        <a14:backgroundMark x1="86800" y1="38000" x2="86800" y2="3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39" y="3213371"/>
            <a:ext cx="624010" cy="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7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Form of </a:t>
            </a:r>
            <a:r>
              <a:rPr lang="en-US" altLang="ko-KR" dirty="0" smtClean="0">
                <a:latin typeface="Inconsolata ExtraBold" pitchFamily="1" charset="0"/>
              </a:rPr>
              <a:t>LWE </a:t>
            </a:r>
            <a:r>
              <a:rPr lang="en-US" altLang="ko-KR" dirty="0">
                <a:latin typeface="Inconsolata ExtraBold" pitchFamily="1" charset="0"/>
              </a:rPr>
              <a:t>ciphertexts</a:t>
            </a:r>
            <a:endParaRPr lang="ko-KR" altLang="en-US" dirty="0">
              <a:latin typeface="Inconsolata ExtraBold" pitchFamily="1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D9BFF80-1174-709D-C7BA-8C5E0E7DB3DA}"/>
              </a:ext>
            </a:extLst>
          </p:cNvPr>
          <p:cNvGrpSpPr/>
          <p:nvPr/>
        </p:nvGrpSpPr>
        <p:grpSpPr>
          <a:xfrm>
            <a:off x="4447585" y="3142564"/>
            <a:ext cx="4776895" cy="697774"/>
            <a:chOff x="3866368" y="3454070"/>
            <a:chExt cx="4776895" cy="69777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F7668E3-0725-848E-C998-969ECED2ADC6}"/>
                </a:ext>
              </a:extLst>
            </p:cNvPr>
            <p:cNvGrpSpPr/>
            <p:nvPr/>
          </p:nvGrpSpPr>
          <p:grpSpPr>
            <a:xfrm>
              <a:off x="3866368" y="3454070"/>
              <a:ext cx="4776895" cy="626292"/>
              <a:chOff x="3713968" y="2793183"/>
              <a:chExt cx="4776895" cy="6262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B9ED87-C809-AC9A-75CC-DF68ACFB55EB}"/>
                      </a:ext>
                    </a:extLst>
                  </p:cNvPr>
                  <p:cNvSpPr txBox="1"/>
                  <p:nvPr/>
                </p:nvSpPr>
                <p:spPr>
                  <a:xfrm>
                    <a:off x="3713968" y="2896255"/>
                    <a:ext cx="467307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Inconsolata SemiCondensed Bold" pitchFamily="1" charset="0"/>
                        <a:ea typeface="Inconsolata SemiCondensed Bold" pitchFamily="1" charset="0"/>
                      </a:rPr>
                      <a:t>a = (a , a , a , … , a )</a:t>
                    </a:r>
                    <a14:m>
                      <m:oMath xmlns:m="http://schemas.openxmlformats.org/officeDocument/2006/math">
                        <m: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ko-KR" altLang="en-US" sz="2400" dirty="0">
                        <a:latin typeface="Inconsolata SemiCondensed Bold" pitchFamily="1" charset="0"/>
                      </a:rPr>
                      <a:t> </a:t>
                    </a:r>
                    <a:r>
                      <a:rPr lang="en-US" altLang="ko-KR" sz="2800" dirty="0" smtClean="0">
                        <a:latin typeface="Inconsolata SemiCondensed Bold" pitchFamily="1" charset="0"/>
                      </a:rPr>
                      <a:t>Z</a:t>
                    </a:r>
                    <a:endParaRPr lang="ko-KR" altLang="en-US" sz="2400" dirty="0">
                      <a:latin typeface="Inconsolata SemiCondensed Bold" pitchFamily="1" charset="0"/>
                    </a:endParaRP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EB9ED87-C809-AC9A-75CC-DF68ACFB5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968" y="2896255"/>
                    <a:ext cx="4673074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42" t="-11628" r="-1697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86FE39-FA7B-EC42-2A93-EDD49EBF4E36}"/>
                  </a:ext>
                </a:extLst>
              </p:cNvPr>
              <p:cNvSpPr txBox="1"/>
              <p:nvPr/>
            </p:nvSpPr>
            <p:spPr>
              <a:xfrm>
                <a:off x="8190781" y="2793183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Inconsolata SemiCondensed Bold" pitchFamily="1" charset="0"/>
                    <a:ea typeface="Inconsolata SemiCondensed Bold" pitchFamily="1" charset="0"/>
                  </a:rPr>
                  <a:t>n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78C06C-2DBA-F05B-FF8C-F297CADBC1F5}"/>
                </a:ext>
              </a:extLst>
            </p:cNvPr>
            <p:cNvSpPr txBox="1"/>
            <p:nvPr/>
          </p:nvSpPr>
          <p:spPr>
            <a:xfrm>
              <a:off x="7414076" y="375173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n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4851851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B2E8B6-373C-84A7-9AA2-A4ED0C683D49}"/>
                </a:ext>
              </a:extLst>
            </p:cNvPr>
            <p:cNvSpPr txBox="1"/>
            <p:nvPr/>
          </p:nvSpPr>
          <p:spPr>
            <a:xfrm>
              <a:off x="5492385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B883A6-CE2F-4B51-8F33-9F4F45E326E8}"/>
                </a:ext>
              </a:extLst>
            </p:cNvPr>
            <p:cNvSpPr txBox="1"/>
            <p:nvPr/>
          </p:nvSpPr>
          <p:spPr>
            <a:xfrm>
              <a:off x="6153148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19686D-4EEF-D3A3-6497-7353C3BA0C87}"/>
              </a:ext>
            </a:extLst>
          </p:cNvPr>
          <p:cNvSpPr txBox="1"/>
          <p:nvPr/>
        </p:nvSpPr>
        <p:spPr>
          <a:xfrm>
            <a:off x="2043112" y="2305705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Secret Key: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C003C-A289-1179-21B1-187C658574BE}"/>
              </a:ext>
            </a:extLst>
          </p:cNvPr>
          <p:cNvSpPr txBox="1"/>
          <p:nvPr/>
        </p:nvSpPr>
        <p:spPr>
          <a:xfrm>
            <a:off x="2056264" y="354267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Ciphertext: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/>
              <p:nvPr/>
            </p:nvSpPr>
            <p:spPr>
              <a:xfrm>
                <a:off x="4446995" y="3830813"/>
                <a:ext cx="5830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b = -&lt; a, s &gt; + m + e (mod q)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400" dirty="0">
                    <a:latin typeface="Inconsolata SemiCondensed Bold" pitchFamily="1" charset="0"/>
                  </a:rPr>
                  <a:t> </a:t>
                </a:r>
                <a:r>
                  <a:rPr lang="en-US" altLang="ko-KR" sz="2800" dirty="0">
                    <a:latin typeface="Inconsolata SemiCondensed Bold" pitchFamily="1" charset="0"/>
                  </a:rPr>
                  <a:t>Z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95" y="3830813"/>
                <a:ext cx="5830480" cy="523220"/>
              </a:xfrm>
              <a:prstGeom prst="rect">
                <a:avLst/>
              </a:prstGeom>
              <a:blipFill>
                <a:blip r:embed="rId3"/>
                <a:stretch>
                  <a:fillRect l="-2090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36D7CC4-1D4F-46F4-D5F3-15A6595B23E5}"/>
              </a:ext>
            </a:extLst>
          </p:cNvPr>
          <p:cNvSpPr txBox="1"/>
          <p:nvPr/>
        </p:nvSpPr>
        <p:spPr>
          <a:xfrm>
            <a:off x="8913017" y="3414238"/>
            <a:ext cx="415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q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F08052-BF55-C52A-434C-1163EA80B203}"/>
              </a:ext>
            </a:extLst>
          </p:cNvPr>
          <p:cNvSpPr txBox="1"/>
          <p:nvPr/>
        </p:nvSpPr>
        <p:spPr>
          <a:xfrm>
            <a:off x="9803804" y="4003492"/>
            <a:ext cx="415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q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1A369B-7304-BA56-C209-98A411D5CBEB}"/>
              </a:ext>
            </a:extLst>
          </p:cNvPr>
          <p:cNvSpPr txBox="1"/>
          <p:nvPr/>
        </p:nvSpPr>
        <p:spPr>
          <a:xfrm>
            <a:off x="546735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1B2DE3-D494-85D3-6AC8-DF3D5BF1BAFF}"/>
              </a:ext>
            </a:extLst>
          </p:cNvPr>
          <p:cNvSpPr txBox="1"/>
          <p:nvPr/>
        </p:nvSpPr>
        <p:spPr>
          <a:xfrm>
            <a:off x="1879769" y="5067782"/>
            <a:ext cx="825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It is hard to distinguish the distribution of (a, b) from </a:t>
            </a:r>
          </a:p>
          <a:p>
            <a:pPr algn="ctr"/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uniform </a:t>
            </a:r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random distribution over Z</a:t>
            </a:r>
            <a:endParaRPr lang="ko-KR" alt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F94543-21F9-F6DA-95CB-7AF9D68D931D}"/>
              </a:ext>
            </a:extLst>
          </p:cNvPr>
          <p:cNvSpPr txBox="1"/>
          <p:nvPr/>
        </p:nvSpPr>
        <p:spPr>
          <a:xfrm>
            <a:off x="8252566" y="5566990"/>
            <a:ext cx="41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  <a:ea typeface="Inconsolata SemiCondensed Bold" pitchFamily="1" charset="0"/>
              </a:rPr>
              <a:t>q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020A9AC-C422-FAD9-1973-627B17A615AD}"/>
              </a:ext>
            </a:extLst>
          </p:cNvPr>
          <p:cNvGrpSpPr/>
          <p:nvPr/>
        </p:nvGrpSpPr>
        <p:grpSpPr>
          <a:xfrm>
            <a:off x="4447585" y="2173938"/>
            <a:ext cx="5365744" cy="743070"/>
            <a:chOff x="3866368" y="3408774"/>
            <a:chExt cx="5365744" cy="7430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E07DFF8-9E31-BBC8-B983-58F6BC022E12}"/>
                </a:ext>
              </a:extLst>
            </p:cNvPr>
            <p:cNvGrpSpPr/>
            <p:nvPr/>
          </p:nvGrpSpPr>
          <p:grpSpPr>
            <a:xfrm>
              <a:off x="3866368" y="3408774"/>
              <a:ext cx="5365744" cy="671588"/>
              <a:chOff x="3713968" y="2747887"/>
              <a:chExt cx="5365744" cy="6715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10118E4-D815-6834-E20F-5B8A6615DBFE}"/>
                      </a:ext>
                    </a:extLst>
                  </p:cNvPr>
                  <p:cNvSpPr txBox="1"/>
                  <p:nvPr/>
                </p:nvSpPr>
                <p:spPr>
                  <a:xfrm>
                    <a:off x="3713968" y="2896255"/>
                    <a:ext cx="53206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2800" dirty="0">
                        <a:latin typeface="Inconsolata SemiCondensed Bold" pitchFamily="1" charset="0"/>
                        <a:ea typeface="Inconsolata SemiCondensed Bold" pitchFamily="1" charset="0"/>
                      </a:rPr>
                      <a:t>s = (s , s , s , … , s )</a:t>
                    </a:r>
                    <a14:m>
                      <m:oMath xmlns:m="http://schemas.openxmlformats.org/officeDocument/2006/math">
                        <m:r>
                          <a:rPr lang="en-US" altLang="ko-KR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a14:m>
                    <a:r>
                      <a:rPr lang="ko-KR" altLang="en-US" sz="2400" dirty="0">
                        <a:latin typeface="Inconsolata SemiCondensed Bold" pitchFamily="1" charset="0"/>
                      </a:rPr>
                      <a:t> </a:t>
                    </a:r>
                    <a:r>
                      <a:rPr lang="en-US" altLang="ko-KR" sz="2800" dirty="0">
                        <a:latin typeface="Inconsolata SemiCondensed Bold" pitchFamily="1" charset="0"/>
                      </a:rPr>
                      <a:t>{0,1}</a:t>
                    </a:r>
                    <a:endParaRPr lang="ko-KR" altLang="en-US" sz="2400" dirty="0">
                      <a:latin typeface="Inconsolata SemiCondensed Bold" pitchFamily="1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10118E4-D815-6834-E20F-5B8A6615DB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3968" y="2896255"/>
                    <a:ext cx="532068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08" t="-12791" r="-1376" b="-313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5E280A-3A13-CC67-810A-C64325C14984}"/>
                  </a:ext>
                </a:extLst>
              </p:cNvPr>
              <p:cNvSpPr txBox="1"/>
              <p:nvPr/>
            </p:nvSpPr>
            <p:spPr>
              <a:xfrm>
                <a:off x="8779630" y="2747887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Inconsolata SemiCondensed Bold" pitchFamily="1" charset="0"/>
                    <a:ea typeface="Inconsolata SemiCondensed Bold" pitchFamily="1" charset="0"/>
                  </a:rPr>
                  <a:t>n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8BCB81-AECA-1AEF-58A1-BC58DAF44CE7}"/>
                </a:ext>
              </a:extLst>
            </p:cNvPr>
            <p:cNvSpPr txBox="1"/>
            <p:nvPr/>
          </p:nvSpPr>
          <p:spPr>
            <a:xfrm>
              <a:off x="7414076" y="3751734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n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6E1AF0C-EFFF-1535-43EA-15199C27D0E7}"/>
                </a:ext>
              </a:extLst>
            </p:cNvPr>
            <p:cNvSpPr txBox="1"/>
            <p:nvPr/>
          </p:nvSpPr>
          <p:spPr>
            <a:xfrm>
              <a:off x="4851851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7BE94D-D34E-AB20-89D9-EA2A3A357A1D}"/>
                </a:ext>
              </a:extLst>
            </p:cNvPr>
            <p:cNvSpPr txBox="1"/>
            <p:nvPr/>
          </p:nvSpPr>
          <p:spPr>
            <a:xfrm>
              <a:off x="5492385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09FDEB-000D-460E-2620-34076A859EED}"/>
                </a:ext>
              </a:extLst>
            </p:cNvPr>
            <p:cNvSpPr txBox="1"/>
            <p:nvPr/>
          </p:nvSpPr>
          <p:spPr>
            <a:xfrm>
              <a:off x="6153148" y="3742209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3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C5345DE-7D43-B366-1DAA-9F3B5B66413C}"/>
              </a:ext>
            </a:extLst>
          </p:cNvPr>
          <p:cNvSpPr txBox="1"/>
          <p:nvPr/>
        </p:nvSpPr>
        <p:spPr>
          <a:xfrm>
            <a:off x="8252350" y="5333053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  <a:ea typeface="Inconsolata SemiCondensed Bold" pitchFamily="1" charset="0"/>
              </a:rPr>
              <a:t>n+1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005876-12B7-204F-D353-8C0036FB9054}"/>
              </a:ext>
            </a:extLst>
          </p:cNvPr>
          <p:cNvSpPr txBox="1"/>
          <p:nvPr/>
        </p:nvSpPr>
        <p:spPr>
          <a:xfrm>
            <a:off x="4470262" y="2249166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0D8799-8507-BCE7-9DAC-54AD28C40D01}"/>
              </a:ext>
            </a:extLst>
          </p:cNvPr>
          <p:cNvSpPr txBox="1"/>
          <p:nvPr/>
        </p:nvSpPr>
        <p:spPr>
          <a:xfrm>
            <a:off x="4470262" y="3183435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BCA6DE-3D03-5672-A40A-35EC8C2969C0}"/>
              </a:ext>
            </a:extLst>
          </p:cNvPr>
          <p:cNvSpPr txBox="1"/>
          <p:nvPr/>
        </p:nvSpPr>
        <p:spPr>
          <a:xfrm>
            <a:off x="8517808" y="497119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0D8799-8507-BCE7-9DAC-54AD28C40D01}"/>
              </a:ext>
            </a:extLst>
          </p:cNvPr>
          <p:cNvSpPr txBox="1"/>
          <p:nvPr/>
        </p:nvSpPr>
        <p:spPr>
          <a:xfrm>
            <a:off x="5603294" y="3781244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D8799-8507-BCE7-9DAC-54AD28C40D01}"/>
              </a:ext>
            </a:extLst>
          </p:cNvPr>
          <p:cNvSpPr txBox="1"/>
          <p:nvPr/>
        </p:nvSpPr>
        <p:spPr>
          <a:xfrm>
            <a:off x="6073602" y="3769257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Form of (R)LWE ciphertexts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19686D-4EEF-D3A3-6497-7353C3BA0C87}"/>
              </a:ext>
            </a:extLst>
          </p:cNvPr>
          <p:cNvSpPr txBox="1"/>
          <p:nvPr/>
        </p:nvSpPr>
        <p:spPr>
          <a:xfrm>
            <a:off x="1957387" y="2801005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Secret Key: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C003C-A289-1179-21B1-187C658574BE}"/>
              </a:ext>
            </a:extLst>
          </p:cNvPr>
          <p:cNvSpPr txBox="1"/>
          <p:nvPr/>
        </p:nvSpPr>
        <p:spPr>
          <a:xfrm>
            <a:off x="1965884" y="3889693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Ciphertext: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41974B-BF01-88FF-B015-991F0C2B1E81}"/>
              </a:ext>
            </a:extLst>
          </p:cNvPr>
          <p:cNvGrpSpPr/>
          <p:nvPr/>
        </p:nvGrpSpPr>
        <p:grpSpPr>
          <a:xfrm>
            <a:off x="4361860" y="2730178"/>
            <a:ext cx="5016117" cy="664390"/>
            <a:chOff x="4361860" y="2730178"/>
            <a:chExt cx="5016117" cy="66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B01E69-2CBF-748F-2030-86D22DD0C3A9}"/>
                    </a:ext>
                  </a:extLst>
                </p:cNvPr>
                <p:cNvSpPr txBox="1"/>
                <p:nvPr/>
              </p:nvSpPr>
              <p:spPr>
                <a:xfrm>
                  <a:off x="4361860" y="2801005"/>
                  <a:ext cx="50161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 dirty="0">
                      <a:latin typeface="Inconsolata SemiCondensed Bold" pitchFamily="1" charset="0"/>
                      <a:ea typeface="Inconsolata SemiCondensed Bold" pitchFamily="1" charset="0"/>
                    </a:rPr>
                    <a:t>S = s +s X+s X + … +s  X </a:t>
                  </a:r>
                  <a14:m>
                    <m:oMath xmlns:m="http://schemas.openxmlformats.org/officeDocument/2006/math">
                      <m:r>
                        <a:rPr lang="en-US" altLang="ko-KR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2800" dirty="0">
                      <a:latin typeface="Inconsolata SemiCondensed Bold" pitchFamily="1" charset="0"/>
                    </a:rPr>
                    <a:t> R</a:t>
                  </a:r>
                  <a:endParaRPr lang="ko-KR" altLang="en-US" sz="2400" dirty="0">
                    <a:latin typeface="Inconsolata SemiCondensed Bold" pitchFamily="1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B01E69-2CBF-748F-2030-86D22DD0C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860" y="2801005"/>
                  <a:ext cx="5016117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555" t="-11628" r="-1582" b="-313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3D57B2-2B31-F040-B0C3-AAF928F8F519}"/>
                </a:ext>
              </a:extLst>
            </p:cNvPr>
            <p:cNvSpPr txBox="1"/>
            <p:nvPr/>
          </p:nvSpPr>
          <p:spPr>
            <a:xfrm>
              <a:off x="5162565" y="2984278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0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DFBBA1-0448-1B34-BE6C-A94A2519ADAE}"/>
                </a:ext>
              </a:extLst>
            </p:cNvPr>
            <p:cNvSpPr txBox="1"/>
            <p:nvPr/>
          </p:nvSpPr>
          <p:spPr>
            <a:xfrm>
              <a:off x="5647425" y="2985670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FA6CEB-081E-0022-F894-A089822E132B}"/>
                </a:ext>
              </a:extLst>
            </p:cNvPr>
            <p:cNvSpPr txBox="1"/>
            <p:nvPr/>
          </p:nvSpPr>
          <p:spPr>
            <a:xfrm>
              <a:off x="6287959" y="2974753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61ABC5-E80F-9BC4-27D1-229FDBE865F4}"/>
                </a:ext>
              </a:extLst>
            </p:cNvPr>
            <p:cNvSpPr txBox="1"/>
            <p:nvPr/>
          </p:nvSpPr>
          <p:spPr>
            <a:xfrm>
              <a:off x="6616717" y="2754142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779AB-8793-49B1-7341-27EA09DD252B}"/>
                </a:ext>
              </a:extLst>
            </p:cNvPr>
            <p:cNvSpPr txBox="1"/>
            <p:nvPr/>
          </p:nvSpPr>
          <p:spPr>
            <a:xfrm>
              <a:off x="7717504" y="2994458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N-1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87613-0F27-0DFB-A066-616053358A7B}"/>
                </a:ext>
              </a:extLst>
            </p:cNvPr>
            <p:cNvSpPr txBox="1"/>
            <p:nvPr/>
          </p:nvSpPr>
          <p:spPr>
            <a:xfrm>
              <a:off x="8214058" y="2730178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  <a:ea typeface="Inconsolata SemiCondensed Bold" pitchFamily="1" charset="0"/>
                </a:rPr>
                <a:t>N-1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9EBA16-FA4B-1477-CACE-363A82B9A079}"/>
              </a:ext>
            </a:extLst>
          </p:cNvPr>
          <p:cNvSpPr txBox="1"/>
          <p:nvPr/>
        </p:nvSpPr>
        <p:spPr>
          <a:xfrm>
            <a:off x="4350137" y="1864820"/>
            <a:ext cx="3999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dirty="0">
                <a:latin typeface="Inconsolata SemiCondensed Bold" pitchFamily="1" charset="0"/>
                <a:ea typeface="Inconsolata SemiCondensed Bold" pitchFamily="1" charset="0"/>
              </a:rPr>
              <a:t>R = Z [X]/&lt;X +1&gt;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93A68-54BC-E4F9-7A73-ADE7F4751BC7}"/>
              </a:ext>
            </a:extLst>
          </p:cNvPr>
          <p:cNvSpPr txBox="1"/>
          <p:nvPr/>
        </p:nvSpPr>
        <p:spPr>
          <a:xfrm>
            <a:off x="1968338" y="186482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Base ring: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B2E42-3DD2-B438-08E3-0793E5F543C7}"/>
              </a:ext>
            </a:extLst>
          </p:cNvPr>
          <p:cNvSpPr txBox="1"/>
          <p:nvPr/>
        </p:nvSpPr>
        <p:spPr>
          <a:xfrm>
            <a:off x="5199052" y="2056997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q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0BE29-0982-C95F-4B86-8557F89CA553}"/>
              </a:ext>
            </a:extLst>
          </p:cNvPr>
          <p:cNvSpPr txBox="1"/>
          <p:nvPr/>
        </p:nvSpPr>
        <p:spPr>
          <a:xfrm>
            <a:off x="6287959" y="181062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N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62CE8AC-7BD9-C4CC-CD5A-775467E175B6}"/>
              </a:ext>
            </a:extLst>
          </p:cNvPr>
          <p:cNvGrpSpPr/>
          <p:nvPr/>
        </p:nvGrpSpPr>
        <p:grpSpPr>
          <a:xfrm>
            <a:off x="4361860" y="3533776"/>
            <a:ext cx="5016117" cy="664390"/>
            <a:chOff x="4361860" y="2730178"/>
            <a:chExt cx="5016117" cy="66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618DE5C-451B-C8AB-53E3-9FF82074F243}"/>
                    </a:ext>
                  </a:extLst>
                </p:cNvPr>
                <p:cNvSpPr txBox="1"/>
                <p:nvPr/>
              </p:nvSpPr>
              <p:spPr>
                <a:xfrm>
                  <a:off x="4361860" y="2801005"/>
                  <a:ext cx="50161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800">
                      <a:latin typeface="Inconsolata SemiCondensed Bold" pitchFamily="1" charset="0"/>
                      <a:ea typeface="Inconsolata SemiCondensed Bold" pitchFamily="1" charset="0"/>
                    </a:rPr>
                    <a:t>a = a +a X+a X </a:t>
                  </a:r>
                  <a:r>
                    <a:rPr lang="en-US" altLang="ko-KR" sz="2800" dirty="0">
                      <a:latin typeface="Inconsolata SemiCondensed Bold" pitchFamily="1" charset="0"/>
                      <a:ea typeface="Inconsolata SemiCondensed Bold" pitchFamily="1" charset="0"/>
                    </a:rPr>
                    <a:t>+ … +a  X </a:t>
                  </a:r>
                  <a14:m>
                    <m:oMath xmlns:m="http://schemas.openxmlformats.org/officeDocument/2006/math">
                      <m:r>
                        <a:rPr lang="en-US" altLang="ko-KR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2800" dirty="0">
                      <a:latin typeface="Inconsolata SemiCondensed Bold" pitchFamily="1" charset="0"/>
                    </a:rPr>
                    <a:t> R</a:t>
                  </a:r>
                  <a:endParaRPr lang="ko-KR" altLang="en-US" sz="2400" dirty="0">
                    <a:latin typeface="Inconsolata SemiCondensed Bold" pitchFamily="1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618DE5C-451B-C8AB-53E3-9FF82074F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860" y="2801005"/>
                  <a:ext cx="501611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555" t="-11628" r="-1582" b="-313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B03391-1BD1-E901-7A2A-A397E8512DF9}"/>
                </a:ext>
              </a:extLst>
            </p:cNvPr>
            <p:cNvSpPr txBox="1"/>
            <p:nvPr/>
          </p:nvSpPr>
          <p:spPr>
            <a:xfrm>
              <a:off x="5162565" y="2984278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0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35CC91-B649-1983-7B16-BF4A781F1DD3}"/>
                </a:ext>
              </a:extLst>
            </p:cNvPr>
            <p:cNvSpPr txBox="1"/>
            <p:nvPr/>
          </p:nvSpPr>
          <p:spPr>
            <a:xfrm>
              <a:off x="5647425" y="2985670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E6F665-D1BA-99AF-261F-E6A6985DEAF5}"/>
                </a:ext>
              </a:extLst>
            </p:cNvPr>
            <p:cNvSpPr txBox="1"/>
            <p:nvPr/>
          </p:nvSpPr>
          <p:spPr>
            <a:xfrm>
              <a:off x="6287959" y="2974753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39992-B0D9-7DE1-A7ED-63989439B246}"/>
                </a:ext>
              </a:extLst>
            </p:cNvPr>
            <p:cNvSpPr txBox="1"/>
            <p:nvPr/>
          </p:nvSpPr>
          <p:spPr>
            <a:xfrm>
              <a:off x="6616717" y="2754142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546F3A-A424-7DD0-5A2C-CE524133FA59}"/>
                </a:ext>
              </a:extLst>
            </p:cNvPr>
            <p:cNvSpPr txBox="1"/>
            <p:nvPr/>
          </p:nvSpPr>
          <p:spPr>
            <a:xfrm>
              <a:off x="7717504" y="2994458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N-1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2FF2B24-51C1-5E87-C90B-1E03BEB4BCC3}"/>
                </a:ext>
              </a:extLst>
            </p:cNvPr>
            <p:cNvSpPr txBox="1"/>
            <p:nvPr/>
          </p:nvSpPr>
          <p:spPr>
            <a:xfrm>
              <a:off x="8214058" y="2730178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Inconsolata SemiCondensed Bold" pitchFamily="1" charset="0"/>
                  <a:ea typeface="Inconsolata SemiCondensed Bold" pitchFamily="1" charset="0"/>
                </a:rPr>
                <a:t>N-1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369BCEE-34A1-BEAB-DC09-708A5DDD7A8F}"/>
                  </a:ext>
                </a:extLst>
              </p:cNvPr>
              <p:cNvSpPr txBox="1"/>
              <p:nvPr/>
            </p:nvSpPr>
            <p:spPr>
              <a:xfrm>
                <a:off x="4373583" y="4198166"/>
                <a:ext cx="3323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b = </a:t>
                </a:r>
                <a:r>
                  <a:rPr lang="en-US" altLang="ko-KR" sz="2800" dirty="0" err="1">
                    <a:latin typeface="Inconsolata SemiCondensed Bold" pitchFamily="1" charset="0"/>
                    <a:ea typeface="Inconsolata SemiCondensed Bold" pitchFamily="1" charset="0"/>
                  </a:rPr>
                  <a:t>a·s</a:t>
                </a:r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 + m + e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800" dirty="0">
                    <a:latin typeface="Inconsolata SemiCondensed Bold" pitchFamily="1" charset="0"/>
                  </a:rPr>
                  <a:t> R</a:t>
                </a:r>
                <a:endParaRPr lang="ko-KR" altLang="en-US" sz="2400" dirty="0">
                  <a:latin typeface="Inconsolata SemiCondensed Bold" pitchFamily="1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369BCEE-34A1-BEAB-DC09-708A5DDD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83" y="4198166"/>
                <a:ext cx="3323346" cy="523220"/>
              </a:xfrm>
              <a:prstGeom prst="rect">
                <a:avLst/>
              </a:prstGeom>
              <a:blipFill>
                <a:blip r:embed="rId4"/>
                <a:stretch>
                  <a:fillRect l="-3663" t="-12791" r="-2564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71776C9-F075-FF53-22AD-47B6DE900DCD}"/>
              </a:ext>
            </a:extLst>
          </p:cNvPr>
          <p:cNvSpPr txBox="1"/>
          <p:nvPr/>
        </p:nvSpPr>
        <p:spPr>
          <a:xfrm>
            <a:off x="1879769" y="5067782"/>
            <a:ext cx="825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 It is hard to distinguish the distribution of (a, b) from </a:t>
            </a:r>
          </a:p>
          <a:p>
            <a:pPr algn="ctr"/>
            <a:r>
              <a:rPr lang="en-US" altLang="ko-KR" sz="2400" dirty="0">
                <a:latin typeface="Inconsolata SemiCondensed Bold" pitchFamily="1" charset="0"/>
                <a:ea typeface="Inconsolata SemiCondensed Bold" pitchFamily="1" charset="0"/>
              </a:rPr>
              <a:t>uniformly random distribution over R</a:t>
            </a:r>
            <a:endParaRPr lang="ko-KR" alt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F4BE7-631F-9D51-22EF-3CDCF0AF89F7}"/>
              </a:ext>
            </a:extLst>
          </p:cNvPr>
          <p:cNvSpPr txBox="1"/>
          <p:nvPr/>
        </p:nvSpPr>
        <p:spPr>
          <a:xfrm>
            <a:off x="8390006" y="53622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  <a:ea typeface="Inconsolata SemiCondensed Bold" pitchFamily="1" charset="0"/>
              </a:rPr>
              <a:t>2</a:t>
            </a:r>
            <a:endParaRPr lang="ko-KR" altLang="en-US" dirty="0">
              <a:latin typeface="Inconsolata SemiCondensed Bold" pitchFamily="1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BB2E42-3DD2-B438-08E3-0793E5F543C7}"/>
              </a:ext>
            </a:extLst>
          </p:cNvPr>
          <p:cNvSpPr txBox="1"/>
          <p:nvPr/>
        </p:nvSpPr>
        <p:spPr>
          <a:xfrm>
            <a:off x="4526035" y="206379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q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BB2E42-3DD2-B438-08E3-0793E5F543C7}"/>
              </a:ext>
            </a:extLst>
          </p:cNvPr>
          <p:cNvSpPr txBox="1"/>
          <p:nvPr/>
        </p:nvSpPr>
        <p:spPr>
          <a:xfrm>
            <a:off x="9171656" y="296902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q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BB2E42-3DD2-B438-08E3-0793E5F543C7}"/>
              </a:ext>
            </a:extLst>
          </p:cNvPr>
          <p:cNvSpPr txBox="1"/>
          <p:nvPr/>
        </p:nvSpPr>
        <p:spPr>
          <a:xfrm>
            <a:off x="9170284" y="377457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nconsolata SemiCondensed Bold" pitchFamily="1" charset="0"/>
              </a:rPr>
              <a:t>q</a:t>
            </a:r>
            <a:endParaRPr lang="ko-KR" altLang="en-US" sz="2000" dirty="0">
              <a:latin typeface="Inconsolata SemiCondensed Bold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BB2E42-3DD2-B438-08E3-0793E5F543C7}"/>
              </a:ext>
            </a:extLst>
          </p:cNvPr>
          <p:cNvSpPr txBox="1"/>
          <p:nvPr/>
        </p:nvSpPr>
        <p:spPr>
          <a:xfrm>
            <a:off x="8390006" y="55777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Inconsolata SemiCondensed Bold" pitchFamily="1" charset="0"/>
              </a:rPr>
              <a:t>q</a:t>
            </a:r>
            <a:endParaRPr lang="ko-KR" altLang="en-US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326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0851"/>
            <a:ext cx="9210675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 smtClean="0">
                <a:latin typeface="Inconsolata ExtraBold" pitchFamily="1" charset="0"/>
              </a:rPr>
              <a:t>Decryption of LWE </a:t>
            </a:r>
            <a:r>
              <a:rPr lang="en-US" altLang="ko-KR" dirty="0" err="1" smtClean="0">
                <a:latin typeface="Inconsolata ExtraBold" pitchFamily="1" charset="0"/>
              </a:rPr>
              <a:t>ciphertext</a:t>
            </a:r>
            <a:endParaRPr lang="ko-KR" altLang="en-US" dirty="0">
              <a:latin typeface="Inconsolata ExtraBold" pitchFamily="1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/>
              <p:nvPr/>
            </p:nvSpPr>
            <p:spPr>
              <a:xfrm>
                <a:off x="4071856" y="2025459"/>
                <a:ext cx="5830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&lt; </a:t>
                </a:r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a, s &gt; 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+ b </a:t>
                </a:r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= 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m </a:t>
                </a:r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+ e (mod q)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400" dirty="0">
                    <a:latin typeface="Inconsolata SemiCondensed Bold" pitchFamily="1" charset="0"/>
                  </a:rPr>
                  <a:t> </a:t>
                </a:r>
                <a:r>
                  <a:rPr lang="en-US" altLang="ko-KR" sz="2800" dirty="0">
                    <a:latin typeface="Inconsolata SemiCondensed Bold" pitchFamily="1" charset="0"/>
                  </a:rPr>
                  <a:t>Z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F3EFBC-74E1-7F93-CB8B-F18410EE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56" y="2025459"/>
                <a:ext cx="5830480" cy="523220"/>
              </a:xfrm>
              <a:prstGeom prst="rect">
                <a:avLst/>
              </a:prstGeom>
              <a:blipFill>
                <a:blip r:embed="rId2"/>
                <a:stretch>
                  <a:fillRect l="-2197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20D8799-8507-BCE7-9DAC-54AD28C40D01}"/>
              </a:ext>
            </a:extLst>
          </p:cNvPr>
          <p:cNvSpPr txBox="1"/>
          <p:nvPr/>
        </p:nvSpPr>
        <p:spPr>
          <a:xfrm>
            <a:off x="4435037" y="195832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D8799-8507-BCE7-9DAC-54AD28C40D01}"/>
              </a:ext>
            </a:extLst>
          </p:cNvPr>
          <p:cNvSpPr txBox="1"/>
          <p:nvPr/>
        </p:nvSpPr>
        <p:spPr>
          <a:xfrm>
            <a:off x="4908251" y="1958329"/>
            <a:ext cx="300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Inconsolata SemiCondensed Bold" pitchFamily="1" charset="0"/>
              </a:rPr>
              <a:t>→</a:t>
            </a:r>
            <a:endParaRPr lang="ko-KR" altLang="en-US" sz="1800" dirty="0">
              <a:latin typeface="Inconsolata SemiCondensed Bold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9686D-4EEF-D3A3-6497-7353C3BA0C87}"/>
              </a:ext>
            </a:extLst>
          </p:cNvPr>
          <p:cNvSpPr txBox="1"/>
          <p:nvPr/>
        </p:nvSpPr>
        <p:spPr>
          <a:xfrm>
            <a:off x="1996220" y="2025459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Decryption:</a:t>
            </a:r>
            <a:endParaRPr lang="ko-KR" altLang="en-US" sz="2800" dirty="0">
              <a:solidFill>
                <a:schemeClr val="accent5">
                  <a:lumMod val="50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1B2DE3-D494-85D3-6AC8-DF3D5BF1BAFF}"/>
              </a:ext>
            </a:extLst>
          </p:cNvPr>
          <p:cNvSpPr txBox="1"/>
          <p:nvPr/>
        </p:nvSpPr>
        <p:spPr>
          <a:xfrm>
            <a:off x="1926661" y="3455762"/>
            <a:ext cx="825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Usually encode the message in the MSB, </a:t>
            </a:r>
          </a:p>
          <a:p>
            <a:pPr algn="ctr"/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and the error in the LSB.</a:t>
            </a:r>
            <a:endParaRPr lang="ko-KR" altLang="en-US" sz="2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2B87AD-934F-979C-AACA-31742784BAE7}"/>
              </a:ext>
            </a:extLst>
          </p:cNvPr>
          <p:cNvSpPr/>
          <p:nvPr/>
        </p:nvSpPr>
        <p:spPr>
          <a:xfrm>
            <a:off x="4199277" y="5187623"/>
            <a:ext cx="3290888" cy="31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BFBA515-35A6-6218-799B-AB905BB6EC35}"/>
              </a:ext>
            </a:extLst>
          </p:cNvPr>
          <p:cNvSpPr/>
          <p:nvPr/>
        </p:nvSpPr>
        <p:spPr>
          <a:xfrm>
            <a:off x="6799505" y="5187623"/>
            <a:ext cx="690660" cy="31908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592F5A-1F04-F440-AA92-A3C3C452ACCC}"/>
              </a:ext>
            </a:extLst>
          </p:cNvPr>
          <p:cNvSpPr/>
          <p:nvPr/>
        </p:nvSpPr>
        <p:spPr>
          <a:xfrm>
            <a:off x="4199275" y="5193843"/>
            <a:ext cx="690660" cy="319089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288499" y="4719738"/>
                <a:ext cx="505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ko-KR" sz="2400" dirty="0" smtClean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99" y="4719738"/>
                <a:ext cx="505267" cy="461665"/>
              </a:xfrm>
              <a:prstGeom prst="rect">
                <a:avLst/>
              </a:prstGeom>
              <a:blipFill>
                <a:blip r:embed="rId3"/>
                <a:stretch>
                  <a:fillRect l="-2410" t="-10526" r="-1807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6983573" y="471973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66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51" y="503190"/>
            <a:ext cx="7043737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 err="1" smtClean="0">
                <a:latin typeface="Inconsolata ExtraBold" pitchFamily="1" charset="0"/>
              </a:rPr>
              <a:t>Boostrapping</a:t>
            </a:r>
            <a:r>
              <a:rPr lang="en-US" altLang="ko-KR" dirty="0" smtClean="0">
                <a:latin typeface="Inconsolata ExtraBold" pitchFamily="1" charset="0"/>
              </a:rPr>
              <a:t> is needed</a:t>
            </a:r>
            <a:endParaRPr lang="ko-KR" altLang="en-US" dirty="0">
              <a:latin typeface="Inconsolata ExtraBold" pitchFamily="1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795462" y="1966843"/>
            <a:ext cx="8634462" cy="592620"/>
            <a:chOff x="1695816" y="2054766"/>
            <a:chExt cx="8634462" cy="592620"/>
          </a:xfrm>
        </p:grpSpPr>
        <p:sp>
          <p:nvSpPr>
            <p:cNvPr id="3" name="직사각형 2"/>
            <p:cNvSpPr/>
            <p:nvPr/>
          </p:nvSpPr>
          <p:spPr>
            <a:xfrm>
              <a:off x="4155190" y="2057994"/>
              <a:ext cx="61750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Inconsolata SemiCondensed Bold" pitchFamily="1" charset="0"/>
                  <a:ea typeface="Inconsolata SemiCondensed Bold" pitchFamily="1" charset="0"/>
                </a:rPr>
                <a:t>(m +e ) + </a:t>
              </a:r>
              <a:r>
                <a:rPr lang="en-US" altLang="ko-KR" sz="2800" dirty="0">
                  <a:latin typeface="Inconsolata SemiCondensed Bold" pitchFamily="1" charset="0"/>
                  <a:ea typeface="Inconsolata SemiCondensed Bold" pitchFamily="1" charset="0"/>
                </a:rPr>
                <a:t>(m </a:t>
              </a:r>
              <a:r>
                <a:rPr lang="en-US" altLang="ko-KR" sz="2800" dirty="0" smtClean="0">
                  <a:latin typeface="Inconsolata SemiCondensed Bold" pitchFamily="1" charset="0"/>
                  <a:ea typeface="Inconsolata SemiCondensed Bold" pitchFamily="1" charset="0"/>
                </a:rPr>
                <a:t>+e ) = (m +m ) + (e +e )</a:t>
              </a:r>
              <a:endParaRPr lang="ko-KR" altLang="en-US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19686D-4EEF-D3A3-6497-7353C3BA0C87}"/>
                </a:ext>
              </a:extLst>
            </p:cNvPr>
            <p:cNvSpPr txBox="1"/>
            <p:nvPr/>
          </p:nvSpPr>
          <p:spPr>
            <a:xfrm>
              <a:off x="1695816" y="2054766"/>
              <a:ext cx="1641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accent5">
                      <a:lumMod val="50000"/>
                    </a:schemeClr>
                  </a:solidFill>
                  <a:latin typeface="Inconsolata SemiCondensed Bold" pitchFamily="1" charset="0"/>
                  <a:ea typeface="Inconsolata SemiCondensed Bold" pitchFamily="1" charset="0"/>
                </a:rPr>
                <a:t>Addition:</a:t>
              </a:r>
              <a:endParaRPr lang="ko-KR" altLang="en-US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4509769" y="2239880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4984553" y="2238177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6109969" y="2238177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6590615" y="2238177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7710858" y="224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8185642" y="224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9311058" y="224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9785842" y="224727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11432" y="3268478"/>
            <a:ext cx="8796365" cy="1005300"/>
            <a:chOff x="1695816" y="2836668"/>
            <a:chExt cx="8796365" cy="1005300"/>
          </a:xfrm>
        </p:grpSpPr>
        <p:grpSp>
          <p:nvGrpSpPr>
            <p:cNvPr id="52" name="그룹 51"/>
            <p:cNvGrpSpPr/>
            <p:nvPr/>
          </p:nvGrpSpPr>
          <p:grpSpPr>
            <a:xfrm>
              <a:off x="1695816" y="2836668"/>
              <a:ext cx="8796365" cy="957042"/>
              <a:chOff x="1695816" y="2054766"/>
              <a:chExt cx="8796365" cy="10527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4155190" y="2057995"/>
                <a:ext cx="6336991" cy="1049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(m +e ) * </a:t>
                </a:r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(m 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+e ) </a:t>
                </a:r>
              </a:p>
              <a:p>
                <a:r>
                  <a:rPr lang="en-US" altLang="ko-KR" sz="2800" dirty="0">
                    <a:latin typeface="Inconsolata SemiCondensed Bold" pitchFamily="1" charset="0"/>
                    <a:ea typeface="Inconsolata SemiCondensed Bold" pitchFamily="1" charset="0"/>
                  </a:rPr>
                  <a:t> 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          = (m </a:t>
                </a:r>
                <a:r>
                  <a:rPr lang="en-US" altLang="ko-KR" sz="2800" dirty="0" err="1" smtClean="0">
                    <a:latin typeface="Inconsolata SemiCondensed Bold" pitchFamily="1" charset="0"/>
                    <a:ea typeface="Inconsolata SemiCondensed Bold" pitchFamily="1" charset="0"/>
                  </a:rPr>
                  <a:t>m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 ) + (m e +m e +e </a:t>
                </a:r>
                <a:r>
                  <a:rPr lang="en-US" altLang="ko-KR" sz="2800" dirty="0" err="1" smtClean="0">
                    <a:latin typeface="Inconsolata SemiCondensed Bold" pitchFamily="1" charset="0"/>
                    <a:ea typeface="Inconsolata SemiCondensed Bold" pitchFamily="1" charset="0"/>
                  </a:rPr>
                  <a:t>e</a:t>
                </a:r>
                <a:r>
                  <a:rPr lang="en-US" altLang="ko-KR" sz="2800" dirty="0" smtClean="0">
                    <a:latin typeface="Inconsolata SemiCondensed Bold" pitchFamily="1" charset="0"/>
                    <a:ea typeface="Inconsolata SemiCondensed Bold" pitchFamily="1" charset="0"/>
                  </a:rPr>
                  <a:t> )</a:t>
                </a:r>
                <a:endParaRPr lang="ko-KR" altLang="en-US" sz="28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419686D-4EEF-D3A3-6497-7353C3BA0C87}"/>
                  </a:ext>
                </a:extLst>
              </p:cNvPr>
              <p:cNvSpPr txBox="1"/>
              <p:nvPr/>
            </p:nvSpPr>
            <p:spPr>
              <a:xfrm>
                <a:off x="1695816" y="2054766"/>
                <a:ext cx="2613216" cy="575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solidFill>
                      <a:schemeClr val="accent5">
                        <a:lumMod val="50000"/>
                      </a:schemeClr>
                    </a:solidFill>
                    <a:latin typeface="Inconsolata SemiCondensed Bold" pitchFamily="1" charset="0"/>
                    <a:ea typeface="Inconsolata SemiCondensed Bold" pitchFamily="1" charset="0"/>
                  </a:rPr>
                  <a:t>Multiplication:</a:t>
                </a:r>
                <a:endParaRPr lang="ko-KR" altLang="en-US" sz="2800" dirty="0">
                  <a:solidFill>
                    <a:schemeClr val="accent5">
                      <a:lumMod val="50000"/>
                    </a:schemeClr>
                  </a:solidFill>
                  <a:latin typeface="Inconsolata SemiCondensed Bold" pitchFamily="1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49B6FD0-9CF9-CA46-7B80-DE0A8CA9766A}"/>
                  </a:ext>
                </a:extLst>
              </p:cNvPr>
              <p:cNvSpPr txBox="1"/>
              <p:nvPr/>
            </p:nvSpPr>
            <p:spPr>
              <a:xfrm>
                <a:off x="4509769" y="2239880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Inconsolata SemiCondensed Bold" pitchFamily="1" charset="0"/>
                  </a:rPr>
                  <a:t>1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9B6FD0-9CF9-CA46-7B80-DE0A8CA9766A}"/>
                  </a:ext>
                </a:extLst>
              </p:cNvPr>
              <p:cNvSpPr txBox="1"/>
              <p:nvPr/>
            </p:nvSpPr>
            <p:spPr>
              <a:xfrm>
                <a:off x="4984553" y="2238177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Inconsolata SemiCondensed Bold" pitchFamily="1" charset="0"/>
                  </a:rPr>
                  <a:t>1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9B6FD0-9CF9-CA46-7B80-DE0A8CA9766A}"/>
                  </a:ext>
                </a:extLst>
              </p:cNvPr>
              <p:cNvSpPr txBox="1"/>
              <p:nvPr/>
            </p:nvSpPr>
            <p:spPr>
              <a:xfrm>
                <a:off x="6109969" y="2238177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Inconsolata SemiCondensed Bold" pitchFamily="1" charset="0"/>
                  </a:rPr>
                  <a:t>2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49B6FD0-9CF9-CA46-7B80-DE0A8CA9766A}"/>
                  </a:ext>
                </a:extLst>
              </p:cNvPr>
              <p:cNvSpPr txBox="1"/>
              <p:nvPr/>
            </p:nvSpPr>
            <p:spPr>
              <a:xfrm>
                <a:off x="6590615" y="2238177"/>
                <a:ext cx="300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Inconsolata SemiCondensed Bold" pitchFamily="1" charset="0"/>
                  </a:rPr>
                  <a:t>2</a:t>
                </a:r>
                <a:endParaRPr lang="ko-KR" altLang="en-US" sz="2000" dirty="0">
                  <a:latin typeface="Inconsolata SemiCondensed Bold" pitchFamily="1" charset="0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6590615" y="3461390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8026124" y="3461390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9611140" y="3461739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6890697" y="3461390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8322344" y="3461390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8818632" y="3461390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9957387" y="3467601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Inconsolata SemiCondensed Bold" pitchFamily="1" charset="0"/>
                </a:rPr>
                <a:t>2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9B6FD0-9CF9-CA46-7B80-DE0A8CA9766A}"/>
                </a:ext>
              </a:extLst>
            </p:cNvPr>
            <p:cNvSpPr txBox="1"/>
            <p:nvPr/>
          </p:nvSpPr>
          <p:spPr>
            <a:xfrm>
              <a:off x="9159118" y="3478232"/>
              <a:ext cx="300082" cy="363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Inconsolata SemiCondensed Bold" pitchFamily="1" charset="0"/>
                </a:rPr>
                <a:t>1</a:t>
              </a:r>
              <a:endParaRPr lang="ko-KR" altLang="en-US" sz="2000" dirty="0">
                <a:latin typeface="Inconsolata SemiCondensed Bold" pitchFamily="1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31B2DE3-D494-85D3-6AC8-DF3D5BF1BAFF}"/>
              </a:ext>
            </a:extLst>
          </p:cNvPr>
          <p:cNvSpPr txBox="1"/>
          <p:nvPr/>
        </p:nvSpPr>
        <p:spPr>
          <a:xfrm>
            <a:off x="1970596" y="5434826"/>
            <a:ext cx="8252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Inconsolata SemiCondensed Bold" pitchFamily="1" charset="0"/>
                <a:ea typeface="Inconsolata SemiCondensed Bold" pitchFamily="1" charset="0"/>
              </a:rPr>
              <a:t>The error increases as one perform homomorphic operations.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9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2B87AD-934F-979C-AACA-31742784BAE7}"/>
              </a:ext>
            </a:extLst>
          </p:cNvPr>
          <p:cNvSpPr/>
          <p:nvPr/>
        </p:nvSpPr>
        <p:spPr>
          <a:xfrm>
            <a:off x="1719846" y="2206397"/>
            <a:ext cx="3290888" cy="31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E563A9-3A67-93DD-3F35-C44C5B6F6B2A}"/>
              </a:ext>
            </a:extLst>
          </p:cNvPr>
          <p:cNvSpPr/>
          <p:nvPr/>
        </p:nvSpPr>
        <p:spPr>
          <a:xfrm>
            <a:off x="7125286" y="2206397"/>
            <a:ext cx="3290888" cy="31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FBA515-35A6-6218-799B-AB905BB6EC35}"/>
              </a:ext>
            </a:extLst>
          </p:cNvPr>
          <p:cNvSpPr/>
          <p:nvPr/>
        </p:nvSpPr>
        <p:spPr>
          <a:xfrm>
            <a:off x="4320074" y="2206397"/>
            <a:ext cx="690660" cy="31908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825B43-92B0-8100-1002-4355DFD3C156}"/>
              </a:ext>
            </a:extLst>
          </p:cNvPr>
          <p:cNvSpPr/>
          <p:nvPr/>
        </p:nvSpPr>
        <p:spPr>
          <a:xfrm>
            <a:off x="9725512" y="2206397"/>
            <a:ext cx="690660" cy="31908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592F5A-1F04-F440-AA92-A3C3C452ACCC}"/>
              </a:ext>
            </a:extLst>
          </p:cNvPr>
          <p:cNvSpPr/>
          <p:nvPr/>
        </p:nvSpPr>
        <p:spPr>
          <a:xfrm>
            <a:off x="1719844" y="2212617"/>
            <a:ext cx="690660" cy="319089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7C46DF-1B42-5E38-3E8F-B5369DB64C71}"/>
              </a:ext>
            </a:extLst>
          </p:cNvPr>
          <p:cNvSpPr/>
          <p:nvPr/>
        </p:nvSpPr>
        <p:spPr>
          <a:xfrm>
            <a:off x="7125286" y="2206396"/>
            <a:ext cx="690660" cy="319089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0604A07-4013-8641-0E4C-EEEEDF006F0D}"/>
              </a:ext>
            </a:extLst>
          </p:cNvPr>
          <p:cNvSpPr/>
          <p:nvPr/>
        </p:nvSpPr>
        <p:spPr>
          <a:xfrm rot="5400000">
            <a:off x="4995412" y="4555347"/>
            <a:ext cx="767897" cy="335282"/>
          </a:xfrm>
          <a:prstGeom prst="rightArrow">
            <a:avLst>
              <a:gd name="adj1" fmla="val 43356"/>
              <a:gd name="adj2" fmla="val 80948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D1B31-A09D-6ED5-8C96-7BEE2F6BBB5D}"/>
              </a:ext>
            </a:extLst>
          </p:cNvPr>
          <p:cNvSpPr/>
          <p:nvPr/>
        </p:nvSpPr>
        <p:spPr>
          <a:xfrm>
            <a:off x="4320070" y="5407232"/>
            <a:ext cx="3290888" cy="31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E3CB04-DE9D-0DB8-DBCA-C0CABDE4CE30}"/>
              </a:ext>
            </a:extLst>
          </p:cNvPr>
          <p:cNvSpPr/>
          <p:nvPr/>
        </p:nvSpPr>
        <p:spPr>
          <a:xfrm>
            <a:off x="4320070" y="5407232"/>
            <a:ext cx="690660" cy="319089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7A21EA-1312-09F0-F678-1E281DE72B17}"/>
              </a:ext>
            </a:extLst>
          </p:cNvPr>
          <p:cNvSpPr/>
          <p:nvPr/>
        </p:nvSpPr>
        <p:spPr>
          <a:xfrm>
            <a:off x="6992815" y="5407231"/>
            <a:ext cx="618147" cy="31908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줄무늬가 있는 오른쪽 27">
            <a:extLst>
              <a:ext uri="{FF2B5EF4-FFF2-40B4-BE49-F238E27FC236}">
                <a16:creationId xmlns:a16="http://schemas.microsoft.com/office/drawing/2014/main" id="{C8624975-E33A-AE42-8E76-7743190A0DA7}"/>
              </a:ext>
            </a:extLst>
          </p:cNvPr>
          <p:cNvSpPr/>
          <p:nvPr/>
        </p:nvSpPr>
        <p:spPr>
          <a:xfrm rot="2660175">
            <a:off x="3804683" y="2950570"/>
            <a:ext cx="711685" cy="319089"/>
          </a:xfrm>
          <a:prstGeom prst="stripedRightArrow">
            <a:avLst>
              <a:gd name="adj1" fmla="val 38303"/>
              <a:gd name="adj2" fmla="val 85089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1D68A9-1F76-08D2-6E29-E9A686D94893}"/>
              </a:ext>
            </a:extLst>
          </p:cNvPr>
          <p:cNvSpPr/>
          <p:nvPr/>
        </p:nvSpPr>
        <p:spPr>
          <a:xfrm>
            <a:off x="4320070" y="3719658"/>
            <a:ext cx="3290888" cy="31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3E01C5-FEF4-DFED-03CE-FAC684A529ED}"/>
              </a:ext>
            </a:extLst>
          </p:cNvPr>
          <p:cNvSpPr/>
          <p:nvPr/>
        </p:nvSpPr>
        <p:spPr>
          <a:xfrm>
            <a:off x="4320070" y="3719658"/>
            <a:ext cx="690660" cy="319089"/>
          </a:xfrm>
          <a:prstGeom prst="rect">
            <a:avLst/>
          </a:prstGeom>
          <a:solidFill>
            <a:schemeClr val="accent2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B646157-CC16-7EEA-E849-D4B6973E8F42}"/>
              </a:ext>
            </a:extLst>
          </p:cNvPr>
          <p:cNvSpPr/>
          <p:nvPr/>
        </p:nvSpPr>
        <p:spPr>
          <a:xfrm>
            <a:off x="5169159" y="3719657"/>
            <a:ext cx="2441803" cy="319089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줄무늬가 있는 오른쪽 27">
            <a:extLst>
              <a:ext uri="{FF2B5EF4-FFF2-40B4-BE49-F238E27FC236}">
                <a16:creationId xmlns:a16="http://schemas.microsoft.com/office/drawing/2014/main" id="{C8624975-E33A-AE42-8E76-7743190A0DA7}"/>
              </a:ext>
            </a:extLst>
          </p:cNvPr>
          <p:cNvSpPr/>
          <p:nvPr/>
        </p:nvSpPr>
        <p:spPr>
          <a:xfrm rot="8101996">
            <a:off x="7202361" y="2949018"/>
            <a:ext cx="711685" cy="319089"/>
          </a:xfrm>
          <a:prstGeom prst="stripedRightArrow">
            <a:avLst>
              <a:gd name="adj1" fmla="val 38303"/>
              <a:gd name="adj2" fmla="val 85089"/>
            </a:avLst>
          </a:prstGeom>
          <a:solidFill>
            <a:srgbClr val="55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9686D-4EEF-D3A3-6497-7353C3BA0C87}"/>
              </a:ext>
            </a:extLst>
          </p:cNvPr>
          <p:cNvSpPr txBox="1"/>
          <p:nvPr/>
        </p:nvSpPr>
        <p:spPr>
          <a:xfrm>
            <a:off x="5556330" y="4405478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75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Bootstrapping!</a:t>
            </a:r>
            <a:endParaRPr lang="ko-KR" altLang="en-US" sz="2400" dirty="0">
              <a:solidFill>
                <a:schemeClr val="accent2">
                  <a:lumMod val="75000"/>
                </a:schemeClr>
              </a:solidFill>
              <a:latin typeface="Inconsolata SemiCondensed Bold" pitchFamily="1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 txBox="1">
            <a:spLocks/>
          </p:cNvSpPr>
          <p:nvPr/>
        </p:nvSpPr>
        <p:spPr>
          <a:xfrm>
            <a:off x="2574951" y="503190"/>
            <a:ext cx="7043737" cy="825500"/>
          </a:xfrm>
          <a:prstGeom prst="rect">
            <a:avLst/>
          </a:prstGeo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mtClean="0">
                <a:latin typeface="Inconsolata ExtraBold" pitchFamily="1" charset="0"/>
              </a:rPr>
              <a:t>Boostrapping is needed</a:t>
            </a:r>
            <a:endParaRPr lang="ko-KR" altLang="en-US" dirty="0">
              <a:latin typeface="Inconsolata Extra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7DE7-EFCE-58D1-B2FE-B90B1DB4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356" y="460376"/>
            <a:ext cx="5729287" cy="825500"/>
          </a:xfrm>
          <a:solidFill>
            <a:srgbClr val="76ABDC"/>
          </a:solidFill>
          <a:ln w="349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>
                <a:latin typeface="Inconsolata ExtraBold" pitchFamily="1" charset="0"/>
              </a:rPr>
              <a:t>Type of HE schemes</a:t>
            </a:r>
            <a:endParaRPr lang="ko-KR" altLang="en-US" dirty="0">
              <a:latin typeface="Inconsolata ExtraBold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9AD7F-BA1A-0259-1380-B00465E0A11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19D21-A2C7-9B8F-5423-C95B81F2471F}"/>
              </a:ext>
            </a:extLst>
          </p:cNvPr>
          <p:cNvSpPr txBox="1"/>
          <p:nvPr/>
        </p:nvSpPr>
        <p:spPr>
          <a:xfrm>
            <a:off x="1857375" y="2171700"/>
            <a:ext cx="779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BGV/FV</a:t>
            </a:r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      : Integer Arithmetic (Finite Field)</a:t>
            </a:r>
            <a:endParaRPr lang="ko-KR" altLang="en-US" sz="2800" dirty="0">
              <a:latin typeface="Inconsolata SemiCondensed Bold" pitchFamily="1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2A0EF-6A20-1D1A-A870-8F06A99DB94C}"/>
              </a:ext>
            </a:extLst>
          </p:cNvPr>
          <p:cNvSpPr txBox="1"/>
          <p:nvPr/>
        </p:nvSpPr>
        <p:spPr>
          <a:xfrm>
            <a:off x="1857375" y="3048774"/>
            <a:ext cx="714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CKKS(HEAAN) </a:t>
            </a:r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: Approximate Number Arithmetic</a:t>
            </a:r>
            <a:endParaRPr lang="ko-KR" altLang="en-US" sz="2800" dirty="0">
              <a:latin typeface="Inconsolata SemiCondensed Bold" pitchFamily="1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D63EC-3830-6A5F-F6B2-51B8D78865AA}"/>
              </a:ext>
            </a:extLst>
          </p:cNvPr>
          <p:cNvSpPr txBox="1"/>
          <p:nvPr/>
        </p:nvSpPr>
        <p:spPr>
          <a:xfrm>
            <a:off x="1857375" y="3925848"/>
            <a:ext cx="698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TFHE/FHEW</a:t>
            </a:r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   : (Mainly) Boolean Arithmetic</a:t>
            </a:r>
            <a:endParaRPr lang="ko-KR" altLang="en-US" sz="2800" dirty="0">
              <a:latin typeface="Inconsolata SemiCondensed Bold" pitchFamily="1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9C7B2B-3988-ADB0-A734-3C01113589CE}"/>
              </a:ext>
            </a:extLst>
          </p:cNvPr>
          <p:cNvSpPr txBox="1"/>
          <p:nvPr/>
        </p:nvSpPr>
        <p:spPr>
          <a:xfrm>
            <a:off x="1857375" y="4802922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5">
                    <a:lumMod val="50000"/>
                  </a:schemeClr>
                </a:solidFill>
                <a:latin typeface="Inconsolata SemiCondensed Bold" pitchFamily="1" charset="0"/>
                <a:ea typeface="Inconsolata SemiCondensed Bold" pitchFamily="1" charset="0"/>
              </a:rPr>
              <a:t>(R)GSW      </a:t>
            </a:r>
            <a:r>
              <a:rPr lang="en-US" altLang="ko-KR" sz="2800" dirty="0">
                <a:latin typeface="Inconsolata SemiCondensed Bold" pitchFamily="1" charset="0"/>
                <a:ea typeface="Inconsolata SemiCondensed Bold" pitchFamily="1" charset="0"/>
              </a:rPr>
              <a:t>: Supplementary scheme</a:t>
            </a:r>
            <a:endParaRPr lang="ko-KR" altLang="en-US" sz="2800" dirty="0">
              <a:latin typeface="Inconsolata SemiCondensed Bold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761</Words>
  <Application>Microsoft Office PowerPoint</Application>
  <PresentationFormat>와이드스크린</PresentationFormat>
  <Paragraphs>235</Paragraphs>
  <Slides>18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Inconsolata SemiCondensed Bold</vt:lpstr>
      <vt:lpstr>넥슨Lv1고딕 OTF Bold</vt:lpstr>
      <vt:lpstr>넥슨Lv1고딕 OTF</vt:lpstr>
      <vt:lpstr>맑은 고딕</vt:lpstr>
      <vt:lpstr>Inconsolata Condensed Medium</vt:lpstr>
      <vt:lpstr>Cambria Math</vt:lpstr>
      <vt:lpstr>Inconsolata ExtraBold</vt:lpstr>
      <vt:lpstr>Arial</vt:lpstr>
      <vt:lpstr>Inconsolata SemiCondensed</vt:lpstr>
      <vt:lpstr>넥슨Lv1고딕 Low OTF Bold</vt:lpstr>
      <vt:lpstr>넥슨Lv1고딕 Low OTF</vt:lpstr>
      <vt:lpstr>Office 테마</vt:lpstr>
      <vt:lpstr>Towards Practical MK-TFHE:</vt:lpstr>
      <vt:lpstr>What is Homomorphic Encryption?</vt:lpstr>
      <vt:lpstr>What is Homomorphic Encryption?</vt:lpstr>
      <vt:lpstr>Form of LWE ciphertexts</vt:lpstr>
      <vt:lpstr>Form of (R)LWE ciphertexts</vt:lpstr>
      <vt:lpstr>Decryption of LWE ciphertext</vt:lpstr>
      <vt:lpstr>Boostrapping is needed</vt:lpstr>
      <vt:lpstr>PowerPoint 프레젠테이션</vt:lpstr>
      <vt:lpstr>Type of HE schemes</vt:lpstr>
      <vt:lpstr>Limitation of HE</vt:lpstr>
      <vt:lpstr>What is Multi-key HE?</vt:lpstr>
      <vt:lpstr>Form of MK-(R)LWE ciphertexts</vt:lpstr>
      <vt:lpstr>CCS19 (First MKTFHE scheme)</vt:lpstr>
      <vt:lpstr>Our Contribution</vt:lpstr>
      <vt:lpstr>Our Idea</vt:lpstr>
      <vt:lpstr>Advantages</vt:lpstr>
      <vt:lpstr>Performance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Practical MK-TFHE:</dc:title>
  <dc:creator>k</dc:creator>
  <cp:lastModifiedBy>User</cp:lastModifiedBy>
  <cp:revision>23</cp:revision>
  <dcterms:created xsi:type="dcterms:W3CDTF">2022-11-24T03:45:48Z</dcterms:created>
  <dcterms:modified xsi:type="dcterms:W3CDTF">2022-11-29T11:13:46Z</dcterms:modified>
</cp:coreProperties>
</file>