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7.xml"/><Relationship Id="rId33" Type="http://schemas.openxmlformats.org/officeDocument/2006/relationships/font" Target="fonts/Raleway-boldItalic.fntdata"/><Relationship Id="rId10" Type="http://schemas.openxmlformats.org/officeDocument/2006/relationships/slide" Target="slides/slide6.xml"/><Relationship Id="rId32" Type="http://schemas.openxmlformats.org/officeDocument/2006/relationships/font" Target="fonts/Raleway-italic.fntdata"/><Relationship Id="rId13" Type="http://schemas.openxmlformats.org/officeDocument/2006/relationships/slide" Target="slides/slide9.xml"/><Relationship Id="rId35" Type="http://schemas.openxmlformats.org/officeDocument/2006/relationships/font" Target="fonts/Lato-bold.fntdata"/><Relationship Id="rId12" Type="http://schemas.openxmlformats.org/officeDocument/2006/relationships/slide" Target="slides/slide8.xml"/><Relationship Id="rId34" Type="http://schemas.openxmlformats.org/officeDocument/2006/relationships/font" Target="fonts/Lato-regular.fntdata"/><Relationship Id="rId15" Type="http://schemas.openxmlformats.org/officeDocument/2006/relationships/slide" Target="slides/slide11.xml"/><Relationship Id="rId37" Type="http://schemas.openxmlformats.org/officeDocument/2006/relationships/font" Target="fonts/Lato-boldItalic.fntdata"/><Relationship Id="rId14" Type="http://schemas.openxmlformats.org/officeDocument/2006/relationships/slide" Target="slides/slide10.xml"/><Relationship Id="rId36" Type="http://schemas.openxmlformats.org/officeDocument/2006/relationships/font" Target="fonts/Lat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One thing I've seen a lot: you can access another objects private instance data in the same class, i.e. writing equals method, you wouldn't necessarily need to use a getter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 imagine Isaac will pay me back for this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do we make things private? What makes writing code so hard? Control! By using getters/setters, we can make more assumptions in our code because we are controlling what the values are set to.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Objects are self-contained: all of the state and behavior information is what defines an object, it contains everything it needs. They are a model for ideas or things in the real world, nothing more. They are a convenience for programming, not supposed to be tricky or difficult to use!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Every professor has a slide where they show themselves doing something weird, I wanted one too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These are hugely important! We don't have to know how an object does what it does. We just need to know how to use it (unless we're writing it, that is). We don't replace entire cars or computers (most of the time). Somebody manufactures each part, puts it all together, fixes them individually, etc.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accent1"/>
                </a:solidFill>
                <a:latin typeface="Lato"/>
                <a:ea typeface="Lato"/>
                <a:cs typeface="Lato"/>
                <a:sym typeface="Lato"/>
              </a:defRPr>
            </a:lvl1pPr>
            <a:lvl2pPr lvl="1" algn="r">
              <a:spcBef>
                <a:spcPts val="0"/>
              </a:spcBef>
              <a:buNone/>
              <a:defRPr sz="1000">
                <a:solidFill>
                  <a:schemeClr val="accent1"/>
                </a:solidFill>
                <a:latin typeface="Lato"/>
                <a:ea typeface="Lato"/>
                <a:cs typeface="Lato"/>
                <a:sym typeface="Lato"/>
              </a:defRPr>
            </a:lvl2pPr>
            <a:lvl3pPr lvl="2" algn="r">
              <a:spcBef>
                <a:spcPts val="0"/>
              </a:spcBef>
              <a:buNone/>
              <a:defRPr sz="1000">
                <a:solidFill>
                  <a:schemeClr val="accent1"/>
                </a:solidFill>
                <a:latin typeface="Lato"/>
                <a:ea typeface="Lato"/>
                <a:cs typeface="Lato"/>
                <a:sym typeface="Lato"/>
              </a:defRPr>
            </a:lvl3pPr>
            <a:lvl4pPr lvl="3" algn="r">
              <a:spcBef>
                <a:spcPts val="0"/>
              </a:spcBef>
              <a:buNone/>
              <a:defRPr sz="1000">
                <a:solidFill>
                  <a:schemeClr val="accent1"/>
                </a:solidFill>
                <a:latin typeface="Lato"/>
                <a:ea typeface="Lato"/>
                <a:cs typeface="Lato"/>
                <a:sym typeface="Lato"/>
              </a:defRPr>
            </a:lvl4pPr>
            <a:lvl5pPr lvl="4" algn="r">
              <a:spcBef>
                <a:spcPts val="0"/>
              </a:spcBef>
              <a:buNone/>
              <a:defRPr sz="1000">
                <a:solidFill>
                  <a:schemeClr val="accent1"/>
                </a:solidFill>
                <a:latin typeface="Lato"/>
                <a:ea typeface="Lato"/>
                <a:cs typeface="Lato"/>
                <a:sym typeface="Lato"/>
              </a:defRPr>
            </a:lvl5pPr>
            <a:lvl6pPr lvl="5" algn="r">
              <a:spcBef>
                <a:spcPts val="0"/>
              </a:spcBef>
              <a:buNone/>
              <a:defRPr sz="1000">
                <a:solidFill>
                  <a:schemeClr val="accent1"/>
                </a:solidFill>
                <a:latin typeface="Lato"/>
                <a:ea typeface="Lato"/>
                <a:cs typeface="Lato"/>
                <a:sym typeface="Lato"/>
              </a:defRPr>
            </a:lvl6pPr>
            <a:lvl7pPr lvl="6" algn="r">
              <a:spcBef>
                <a:spcPts val="0"/>
              </a:spcBef>
              <a:buNone/>
              <a:defRPr sz="1000">
                <a:solidFill>
                  <a:schemeClr val="accent1"/>
                </a:solidFill>
                <a:latin typeface="Lato"/>
                <a:ea typeface="Lato"/>
                <a:cs typeface="Lato"/>
                <a:sym typeface="Lato"/>
              </a:defRPr>
            </a:lvl7pPr>
            <a:lvl8pPr lvl="7" algn="r">
              <a:spcBef>
                <a:spcPts val="0"/>
              </a:spcBef>
              <a:buNone/>
              <a:defRPr sz="1000">
                <a:solidFill>
                  <a:schemeClr val="accent1"/>
                </a:solidFill>
                <a:latin typeface="Lato"/>
                <a:ea typeface="Lato"/>
                <a:cs typeface="Lato"/>
                <a:sym typeface="Lato"/>
              </a:defRPr>
            </a:lvl8pPr>
            <a:lvl9pPr lvl="8" algn="r">
              <a:spcBef>
                <a:spcPts val="0"/>
              </a:spcBef>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Recitation 5 - February 6th</a:t>
            </a:r>
            <a:endParaRPr/>
          </a:p>
          <a:p>
            <a:pPr indent="0" lvl="0" marL="0">
              <a:spcBef>
                <a:spcPts val="0"/>
              </a:spcBef>
              <a:spcAft>
                <a:spcPts val="0"/>
              </a:spcAft>
              <a:buNone/>
            </a:pPr>
            <a:r>
              <a:rPr lang="en"/>
              <a:t>A4/GR</a:t>
            </a:r>
            <a:endParaRPr/>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William and Isaac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Visibility Modifiers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Visibility Modifiers</a:t>
            </a:r>
            <a:endParaRPr/>
          </a:p>
        </p:txBody>
      </p:sp>
      <p:sp>
        <p:nvSpPr>
          <p:cNvPr id="150" name="Shape 150"/>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Controlling who sees what</a:t>
            </a:r>
            <a:endParaRPr/>
          </a:p>
        </p:txBody>
      </p:sp>
      <p:sp>
        <p:nvSpPr>
          <p:cNvPr id="151" name="Shape 15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Courier New"/>
              <a:buChar char="●"/>
            </a:pPr>
            <a:r>
              <a:rPr lang="en" sz="1400">
                <a:latin typeface="Courier New"/>
                <a:ea typeface="Courier New"/>
                <a:cs typeface="Courier New"/>
                <a:sym typeface="Courier New"/>
              </a:rPr>
              <a:t>public</a:t>
            </a:r>
            <a:endParaRPr sz="1400">
              <a:latin typeface="Courier New"/>
              <a:ea typeface="Courier New"/>
              <a:cs typeface="Courier New"/>
              <a:sym typeface="Courier New"/>
            </a:endParaRPr>
          </a:p>
          <a:p>
            <a:pPr indent="-317500" lvl="1" marL="914400" rtl="0">
              <a:spcBef>
                <a:spcPts val="0"/>
              </a:spcBef>
              <a:spcAft>
                <a:spcPts val="0"/>
              </a:spcAft>
              <a:buSzPts val="1400"/>
              <a:buChar char="○"/>
            </a:pPr>
            <a:r>
              <a:rPr lang="en" sz="1400"/>
              <a:t>Any other class</a:t>
            </a:r>
            <a:endParaRPr sz="1400"/>
          </a:p>
          <a:p>
            <a:pPr indent="-317500" lvl="0" marL="457200" rtl="0">
              <a:spcBef>
                <a:spcPts val="0"/>
              </a:spcBef>
              <a:spcAft>
                <a:spcPts val="0"/>
              </a:spcAft>
              <a:buSzPts val="1400"/>
              <a:buChar char="●"/>
            </a:pPr>
            <a:r>
              <a:rPr lang="en" sz="1400"/>
              <a:t>package private (no modifier)</a:t>
            </a:r>
            <a:endParaRPr sz="1400"/>
          </a:p>
          <a:p>
            <a:pPr indent="-317500" lvl="1" marL="914400" rtl="0">
              <a:spcBef>
                <a:spcPts val="0"/>
              </a:spcBef>
              <a:spcAft>
                <a:spcPts val="0"/>
              </a:spcAft>
              <a:buSzPts val="1400"/>
              <a:buChar char="○"/>
            </a:pPr>
            <a:r>
              <a:rPr lang="en" sz="1400"/>
              <a:t>Any class in the package</a:t>
            </a:r>
            <a:endParaRPr sz="1400"/>
          </a:p>
          <a:p>
            <a:pPr indent="-317500" lvl="0" marL="457200" rtl="0">
              <a:spcBef>
                <a:spcPts val="0"/>
              </a:spcBef>
              <a:spcAft>
                <a:spcPts val="0"/>
              </a:spcAft>
              <a:buSzPts val="1400"/>
              <a:buFont typeface="Courier New"/>
              <a:buChar char="●"/>
            </a:pPr>
            <a:r>
              <a:rPr lang="en" sz="1400">
                <a:latin typeface="Courier New"/>
                <a:ea typeface="Courier New"/>
                <a:cs typeface="Courier New"/>
                <a:sym typeface="Courier New"/>
              </a:rPr>
              <a:t>private</a:t>
            </a:r>
            <a:endParaRPr sz="1400">
              <a:latin typeface="Courier New"/>
              <a:ea typeface="Courier New"/>
              <a:cs typeface="Courier New"/>
              <a:sym typeface="Courier New"/>
            </a:endParaRPr>
          </a:p>
          <a:p>
            <a:pPr indent="-317500" lvl="1" marL="914400" rtl="0">
              <a:spcBef>
                <a:spcPts val="0"/>
              </a:spcBef>
              <a:spcAft>
                <a:spcPts val="0"/>
              </a:spcAft>
              <a:buSzPts val="1400"/>
              <a:buChar char="○"/>
            </a:pPr>
            <a:r>
              <a:rPr lang="en" sz="1400"/>
              <a:t>Only in the class</a:t>
            </a:r>
            <a:endParaRPr sz="1400"/>
          </a:p>
          <a:p>
            <a:pPr indent="-317500" lvl="0" marL="457200" rtl="0">
              <a:spcBef>
                <a:spcPts val="0"/>
              </a:spcBef>
              <a:spcAft>
                <a:spcPts val="0"/>
              </a:spcAft>
              <a:buSzPts val="1400"/>
              <a:buFont typeface="Courier New"/>
              <a:buChar char="●"/>
            </a:pPr>
            <a:r>
              <a:rPr lang="en" sz="1400">
                <a:latin typeface="Courier New"/>
                <a:ea typeface="Courier New"/>
                <a:cs typeface="Courier New"/>
                <a:sym typeface="Courier New"/>
              </a:rPr>
              <a:t>protected</a:t>
            </a:r>
            <a:endParaRPr sz="1400">
              <a:latin typeface="Courier New"/>
              <a:ea typeface="Courier New"/>
              <a:cs typeface="Courier New"/>
              <a:sym typeface="Courier New"/>
            </a:endParaRPr>
          </a:p>
          <a:p>
            <a:pPr indent="-317500" lvl="1" marL="914400" rtl="0">
              <a:spcBef>
                <a:spcPts val="0"/>
              </a:spcBef>
              <a:spcAft>
                <a:spcPts val="0"/>
              </a:spcAft>
              <a:buSzPts val="1400"/>
              <a:buChar char="○"/>
            </a:pPr>
            <a:r>
              <a:rPr lang="en" sz="1400"/>
              <a:t>Very similar to private, we'll get there</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what do visibility modifiers mean?</a:t>
            </a:r>
            <a:endParaRPr/>
          </a:p>
        </p:txBody>
      </p:sp>
      <p:sp>
        <p:nvSpPr>
          <p:cNvPr id="157" name="Shape 157"/>
          <p:cNvSpPr txBox="1"/>
          <p:nvPr>
            <p:ph idx="1" type="subTitle"/>
          </p:nvPr>
        </p:nvSpPr>
        <p:spPr>
          <a:xfrm>
            <a:off x="724950" y="3009125"/>
            <a:ext cx="3300900" cy="1229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which one of these calls in MonkeyManager work?  C/R?</a:t>
            </a:r>
            <a:endParaRPr/>
          </a:p>
          <a:p>
            <a:pPr indent="0" lvl="0" marL="0">
              <a:spcBef>
                <a:spcPts val="0"/>
              </a:spcBef>
              <a:spcAft>
                <a:spcPts val="0"/>
              </a:spcAft>
              <a:buNone/>
            </a:pPr>
            <a:r>
              <a:t/>
            </a:r>
            <a:endParaRPr/>
          </a:p>
          <a:p>
            <a:pPr indent="0" lvl="0" marL="0">
              <a:spcBef>
                <a:spcPts val="0"/>
              </a:spcBef>
              <a:spcAft>
                <a:spcPts val="0"/>
              </a:spcAft>
              <a:buNone/>
            </a:pPr>
            <a:r>
              <a:rPr lang="en"/>
              <a:t>What if Monkey Manager isn’t in the same package? </a:t>
            </a:r>
            <a:endParaRPr/>
          </a:p>
          <a:p>
            <a:pPr indent="0" lvl="0" marL="0">
              <a:spcBef>
                <a:spcPts val="0"/>
              </a:spcBef>
              <a:spcAft>
                <a:spcPts val="0"/>
              </a:spcAft>
              <a:buNone/>
            </a:pPr>
            <a:r>
              <a:t/>
            </a:r>
            <a:endParaRPr/>
          </a:p>
          <a:p>
            <a:pPr indent="0" lvl="0" marL="0">
              <a:spcBef>
                <a:spcPts val="0"/>
              </a:spcBef>
              <a:spcAft>
                <a:spcPts val="0"/>
              </a:spcAft>
              <a:buNone/>
            </a:pPr>
            <a:r>
              <a:rPr lang="en"/>
              <a:t>What if it was?</a:t>
            </a:r>
            <a:endParaRPr/>
          </a:p>
        </p:txBody>
      </p:sp>
      <p:sp>
        <p:nvSpPr>
          <p:cNvPr id="158" name="Shape 158"/>
          <p:cNvSpPr txBox="1"/>
          <p:nvPr>
            <p:ph idx="2" type="body"/>
          </p:nvPr>
        </p:nvSpPr>
        <p:spPr>
          <a:xfrm>
            <a:off x="4815675" y="895025"/>
            <a:ext cx="4195500" cy="341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100">
                <a:latin typeface="Courier New"/>
                <a:ea typeface="Courier New"/>
                <a:cs typeface="Courier New"/>
                <a:sym typeface="Courier New"/>
              </a:rPr>
              <a:t>public class Monkey {</a:t>
            </a:r>
            <a:endParaRPr sz="1100">
              <a:latin typeface="Courier New"/>
              <a:ea typeface="Courier New"/>
              <a:cs typeface="Courier New"/>
              <a:sym typeface="Courier New"/>
            </a:endParaRPr>
          </a:p>
          <a:p>
            <a:pPr indent="457200" lvl="0" marL="0">
              <a:spcBef>
                <a:spcPts val="0"/>
              </a:spcBef>
              <a:spcAft>
                <a:spcPts val="0"/>
              </a:spcAft>
              <a:buNone/>
            </a:pPr>
            <a:r>
              <a:rPr lang="en" sz="1100">
                <a:latin typeface="Courier New"/>
                <a:ea typeface="Courier New"/>
                <a:cs typeface="Courier New"/>
                <a:sym typeface="Courier New"/>
              </a:rPr>
              <a:t>private int age;</a:t>
            </a:r>
            <a:endParaRPr sz="1100">
              <a:latin typeface="Courier New"/>
              <a:ea typeface="Courier New"/>
              <a:cs typeface="Courier New"/>
              <a:sym typeface="Courier New"/>
            </a:endParaRPr>
          </a:p>
          <a:p>
            <a:pPr indent="457200" lvl="0" marL="0" rtl="0">
              <a:spcBef>
                <a:spcPts val="0"/>
              </a:spcBef>
              <a:spcAft>
                <a:spcPts val="0"/>
              </a:spcAft>
              <a:buNone/>
            </a:pPr>
            <a:r>
              <a:rPr lang="en" sz="1100">
                <a:latin typeface="Courier New"/>
                <a:ea typeface="Courier New"/>
                <a:cs typeface="Courier New"/>
                <a:sym typeface="Courier New"/>
              </a:rPr>
              <a:t>public SmartLevel intellect;</a:t>
            </a:r>
            <a:endParaRPr sz="1100">
              <a:latin typeface="Courier New"/>
              <a:ea typeface="Courier New"/>
              <a:cs typeface="Courier New"/>
              <a:sym typeface="Courier New"/>
            </a:endParaRPr>
          </a:p>
          <a:p>
            <a:pPr indent="0" lvl="0" marL="0">
              <a:spcBef>
                <a:spcPts val="0"/>
              </a:spcBef>
              <a:spcAft>
                <a:spcPts val="0"/>
              </a:spcAft>
              <a:buNone/>
            </a:pPr>
            <a:r>
              <a:rPr lang="en" sz="1100">
                <a:latin typeface="Courier New"/>
                <a:ea typeface="Courier New"/>
                <a:cs typeface="Courier New"/>
                <a:sym typeface="Courier New"/>
              </a:rPr>
              <a:t>	Softness softness;</a:t>
            </a:r>
            <a:endParaRPr sz="1100">
              <a:latin typeface="Courier New"/>
              <a:ea typeface="Courier New"/>
              <a:cs typeface="Courier New"/>
              <a:sym typeface="Courier New"/>
            </a:endParaRPr>
          </a:p>
          <a:p>
            <a:pPr indent="0" lvl="0" marL="0" rtl="0">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spcBef>
                <a:spcPts val="0"/>
              </a:spcBef>
              <a:spcAft>
                <a:spcPts val="0"/>
              </a:spcAft>
              <a:buNone/>
            </a:pPr>
            <a:r>
              <a:t/>
            </a:r>
            <a:endParaRPr sz="1100">
              <a:latin typeface="Courier New"/>
              <a:ea typeface="Courier New"/>
              <a:cs typeface="Courier New"/>
              <a:sym typeface="Courier New"/>
            </a:endParaRPr>
          </a:p>
          <a:p>
            <a:pPr indent="0" lvl="0" marL="0" rtl="0">
              <a:spcBef>
                <a:spcPts val="0"/>
              </a:spcBef>
              <a:spcAft>
                <a:spcPts val="0"/>
              </a:spcAft>
              <a:buNone/>
            </a:pPr>
            <a:r>
              <a:rPr lang="en" sz="1100">
                <a:latin typeface="Courier New"/>
                <a:ea typeface="Courier New"/>
                <a:cs typeface="Courier New"/>
                <a:sym typeface="Courier New"/>
              </a:rPr>
              <a:t>public class MonkeyManager {</a:t>
            </a:r>
            <a:endParaRPr sz="1100">
              <a:latin typeface="Courier New"/>
              <a:ea typeface="Courier New"/>
              <a:cs typeface="Courier New"/>
              <a:sym typeface="Courier New"/>
            </a:endParaRPr>
          </a:p>
          <a:p>
            <a:pPr indent="0" lvl="0" marL="0" rtl="0">
              <a:spcBef>
                <a:spcPts val="0"/>
              </a:spcBef>
              <a:spcAft>
                <a:spcPts val="0"/>
              </a:spcAft>
              <a:buNone/>
            </a:pPr>
            <a:r>
              <a:rPr lang="en" sz="1100">
                <a:latin typeface="Courier New"/>
                <a:ea typeface="Courier New"/>
                <a:cs typeface="Courier New"/>
                <a:sym typeface="Courier New"/>
              </a:rPr>
              <a:t>	Monkey isaac = new Monkey();</a:t>
            </a:r>
            <a:endParaRPr sz="1100">
              <a:latin typeface="Courier New"/>
              <a:ea typeface="Courier New"/>
              <a:cs typeface="Courier New"/>
              <a:sym typeface="Courier New"/>
            </a:endParaRPr>
          </a:p>
          <a:p>
            <a:pPr indent="0" lvl="0" marL="0" rtl="0">
              <a:spcBef>
                <a:spcPts val="0"/>
              </a:spcBef>
              <a:spcAft>
                <a:spcPts val="0"/>
              </a:spcAft>
              <a:buNone/>
            </a:pPr>
            <a:r>
              <a:rPr lang="en" sz="1100">
                <a:latin typeface="Courier New"/>
                <a:ea typeface="Courier New"/>
                <a:cs typeface="Courier New"/>
                <a:sym typeface="Courier New"/>
              </a:rPr>
              <a:t>	isaac.age = 21(?);</a:t>
            </a:r>
            <a:endParaRPr sz="1100">
              <a:latin typeface="Courier New"/>
              <a:ea typeface="Courier New"/>
              <a:cs typeface="Courier New"/>
              <a:sym typeface="Courier New"/>
            </a:endParaRPr>
          </a:p>
          <a:p>
            <a:pPr indent="0" lvl="0" marL="0" rtl="0">
              <a:spcBef>
                <a:spcPts val="0"/>
              </a:spcBef>
              <a:spcAft>
                <a:spcPts val="0"/>
              </a:spcAft>
              <a:buNone/>
            </a:pPr>
            <a:r>
              <a:rPr lang="en" sz="1100">
                <a:latin typeface="Courier New"/>
                <a:ea typeface="Courier New"/>
                <a:cs typeface="Courier New"/>
                <a:sym typeface="Courier New"/>
              </a:rPr>
              <a:t>	isaac.smartness = SmartLevel.HIGH;</a:t>
            </a:r>
            <a:endParaRPr sz="1100">
              <a:latin typeface="Courier New"/>
              <a:ea typeface="Courier New"/>
              <a:cs typeface="Courier New"/>
              <a:sym typeface="Courier New"/>
            </a:endParaRPr>
          </a:p>
          <a:p>
            <a:pPr indent="0" lvl="0" marL="0" rtl="0">
              <a:spcBef>
                <a:spcPts val="0"/>
              </a:spcBef>
              <a:spcAft>
                <a:spcPts val="0"/>
              </a:spcAft>
              <a:buNone/>
            </a:pPr>
            <a:r>
              <a:rPr lang="en" sz="1100">
                <a:latin typeface="Courier New"/>
                <a:ea typeface="Courier New"/>
                <a:cs typeface="Courier New"/>
                <a:sym typeface="Courier New"/>
              </a:rPr>
              <a:t>	isaac.softness = Softness.ULTRASOFT;</a:t>
            </a:r>
            <a:endParaRPr sz="1100">
              <a:latin typeface="Courier New"/>
              <a:ea typeface="Courier New"/>
              <a:cs typeface="Courier New"/>
              <a:sym typeface="Courier New"/>
            </a:endParaRPr>
          </a:p>
          <a:p>
            <a:pPr indent="0" lvl="0" marL="0" rtl="0">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spcBef>
                <a:spcPts val="0"/>
              </a:spcBef>
              <a:spcAft>
                <a:spcPts val="0"/>
              </a:spcAft>
              <a:buNone/>
            </a:pPr>
            <a:r>
              <a:t/>
            </a:r>
            <a:endParaRPr sz="1100">
              <a:latin typeface="Courier New"/>
              <a:ea typeface="Courier New"/>
              <a:cs typeface="Courier New"/>
              <a:sym typeface="Courier New"/>
            </a:endParaRPr>
          </a:p>
          <a:p>
            <a:pPr indent="0" lvl="0" marL="0" rtl="0">
              <a:spcBef>
                <a:spcPts val="0"/>
              </a:spcBef>
              <a:spcAft>
                <a:spcPts val="0"/>
              </a:spcAft>
              <a:buNone/>
            </a:pPr>
            <a:r>
              <a:rPr lang="en" sz="1100">
                <a:latin typeface="Courier New"/>
                <a:ea typeface="Courier New"/>
                <a:cs typeface="Courier New"/>
                <a:sym typeface="Courier New"/>
              </a:rPr>
              <a:t>public enum SmartLevel { LOW, MEDIUM, HIGH }</a:t>
            </a:r>
            <a:endParaRPr sz="1100">
              <a:latin typeface="Courier New"/>
              <a:ea typeface="Courier New"/>
              <a:cs typeface="Courier New"/>
              <a:sym typeface="Courier New"/>
            </a:endParaRPr>
          </a:p>
          <a:p>
            <a:pPr indent="0" lvl="0" marL="0" rtl="0">
              <a:spcBef>
                <a:spcPts val="0"/>
              </a:spcBef>
              <a:spcAft>
                <a:spcPts val="0"/>
              </a:spcAft>
              <a:buNone/>
            </a:pPr>
            <a:r>
              <a:t/>
            </a:r>
            <a:endParaRPr sz="1100">
              <a:latin typeface="Courier New"/>
              <a:ea typeface="Courier New"/>
              <a:cs typeface="Courier New"/>
              <a:sym typeface="Courier New"/>
            </a:endParaRPr>
          </a:p>
          <a:p>
            <a:pPr indent="0" lvl="0" marL="0">
              <a:spcBef>
                <a:spcPts val="0"/>
              </a:spcBef>
              <a:spcAft>
                <a:spcPts val="0"/>
              </a:spcAft>
              <a:buNone/>
            </a:pPr>
            <a:r>
              <a:rPr lang="en" sz="1100">
                <a:latin typeface="Courier New"/>
                <a:ea typeface="Courier New"/>
                <a:cs typeface="Courier New"/>
                <a:sym typeface="Courier New"/>
              </a:rPr>
              <a:t>public enum Softness {NOT SOFT, SOFT, VERYSOFT ULTRASOFT}</a:t>
            </a:r>
            <a:endParaRPr sz="1100">
              <a:latin typeface="Courier New"/>
              <a:ea typeface="Courier New"/>
              <a:cs typeface="Courier New"/>
              <a:sym typeface="Courier New"/>
            </a:endParaRPr>
          </a:p>
        </p:txBody>
      </p:sp>
      <p:sp>
        <p:nvSpPr>
          <p:cNvPr id="159" name="Shape 159"/>
          <p:cNvSpPr txBox="1"/>
          <p:nvPr/>
        </p:nvSpPr>
        <p:spPr>
          <a:xfrm>
            <a:off x="4911275" y="4283425"/>
            <a:ext cx="4099800" cy="35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900"/>
              <a:t>P.S. Isaac is so going to kill me for this</a:t>
            </a:r>
            <a:endParaRPr sz="900"/>
          </a:p>
        </p:txBody>
      </p:sp>
      <p:sp>
        <p:nvSpPr>
          <p:cNvPr id="160" name="Shape 160"/>
          <p:cNvSpPr txBox="1"/>
          <p:nvPr/>
        </p:nvSpPr>
        <p:spPr>
          <a:xfrm>
            <a:off x="4911275" y="4512025"/>
            <a:ext cx="4099800" cy="35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900"/>
              <a:t>P.P.S. Isaac is ultra soft</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Instance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Instance Data</a:t>
            </a:r>
            <a:endParaRPr/>
          </a:p>
        </p:txBody>
      </p:sp>
      <p:sp>
        <p:nvSpPr>
          <p:cNvPr id="171" name="Shape 17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Storing what defines a particular object</a:t>
            </a:r>
            <a:endParaRPr/>
          </a:p>
        </p:txBody>
      </p:sp>
      <p:sp>
        <p:nvSpPr>
          <p:cNvPr id="172" name="Shape 17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Most objects have some information that defines them (properties of the object)</a:t>
            </a:r>
            <a:endParaRPr sz="1400"/>
          </a:p>
          <a:p>
            <a:pPr indent="-317500" lvl="0" marL="457200" rtl="0">
              <a:spcBef>
                <a:spcPts val="0"/>
              </a:spcBef>
              <a:spcAft>
                <a:spcPts val="0"/>
              </a:spcAft>
              <a:buSzPts val="1400"/>
              <a:buChar char="●"/>
            </a:pPr>
            <a:r>
              <a:rPr lang="en" sz="1400"/>
              <a:t>We call these instance data</a:t>
            </a:r>
            <a:endParaRPr sz="1400"/>
          </a:p>
          <a:p>
            <a:pPr indent="-317500" lvl="0" marL="457200" rtl="0">
              <a:spcBef>
                <a:spcPts val="0"/>
              </a:spcBef>
              <a:spcAft>
                <a:spcPts val="0"/>
              </a:spcAft>
              <a:buSzPts val="1400"/>
              <a:buChar char="●"/>
            </a:pPr>
            <a:r>
              <a:rPr lang="en" sz="1400"/>
              <a:t>Should really be defined first thing in the class</a:t>
            </a:r>
            <a:endParaRPr sz="1400"/>
          </a:p>
          <a:p>
            <a:pPr indent="-317500" lvl="0" marL="457200">
              <a:spcBef>
                <a:spcPts val="0"/>
              </a:spcBef>
              <a:spcAft>
                <a:spcPts val="0"/>
              </a:spcAft>
              <a:buSzPts val="1400"/>
              <a:buChar char="●"/>
            </a:pPr>
            <a:r>
              <a:rPr lang="en" sz="1400"/>
              <a:t>You should always define as </a:t>
            </a:r>
            <a:r>
              <a:rPr lang="en" sz="1400">
                <a:latin typeface="Courier New"/>
                <a:ea typeface="Courier New"/>
                <a:cs typeface="Courier New"/>
                <a:sym typeface="Courier New"/>
              </a:rPr>
              <a:t>private</a:t>
            </a:r>
            <a:r>
              <a:rPr lang="en" sz="1400"/>
              <a:t>/</a:t>
            </a:r>
            <a:r>
              <a:rPr lang="en" sz="1400">
                <a:latin typeface="Courier New"/>
                <a:ea typeface="Courier New"/>
                <a:cs typeface="Courier New"/>
                <a:sym typeface="Courier New"/>
              </a:rPr>
              <a:t>protected</a:t>
            </a:r>
            <a:r>
              <a:rPr lang="en" sz="1400"/>
              <a:t> unless absolutely necessary</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Instance Data</a:t>
            </a:r>
            <a:endParaRPr/>
          </a:p>
        </p:txBody>
      </p:sp>
      <p:sp>
        <p:nvSpPr>
          <p:cNvPr id="178" name="Shape 178"/>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Storing what defines a particular object</a:t>
            </a:r>
            <a:endParaRPr/>
          </a:p>
        </p:txBody>
      </p:sp>
      <p:sp>
        <p:nvSpPr>
          <p:cNvPr id="179" name="Shape 17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Courier New"/>
                <a:ea typeface="Courier New"/>
                <a:cs typeface="Courier New"/>
                <a:sym typeface="Courier New"/>
              </a:rPr>
              <a:t>public class Student {</a:t>
            </a:r>
            <a:endParaRPr sz="1400">
              <a:latin typeface="Courier New"/>
              <a:ea typeface="Courier New"/>
              <a:cs typeface="Courier New"/>
              <a:sym typeface="Courier New"/>
            </a:endParaRPr>
          </a:p>
          <a:p>
            <a:pPr indent="457200" lvl="0" marL="0" rtl="0">
              <a:spcBef>
                <a:spcPts val="1600"/>
              </a:spcBef>
              <a:spcAft>
                <a:spcPts val="0"/>
              </a:spcAft>
              <a:buNone/>
            </a:pPr>
            <a:r>
              <a:rPr lang="en" sz="1400">
                <a:latin typeface="Courier New"/>
                <a:ea typeface="Courier New"/>
                <a:cs typeface="Courier New"/>
                <a:sym typeface="Courier New"/>
              </a:rPr>
              <a:t>private String name;</a:t>
            </a:r>
            <a:endParaRPr sz="1400">
              <a:latin typeface="Courier New"/>
              <a:ea typeface="Courier New"/>
              <a:cs typeface="Courier New"/>
              <a:sym typeface="Courier New"/>
            </a:endParaRPr>
          </a:p>
          <a:p>
            <a:pPr indent="457200" lvl="0" marL="0" rtl="0">
              <a:spcBef>
                <a:spcPts val="1600"/>
              </a:spcBef>
              <a:spcAft>
                <a:spcPts val="0"/>
              </a:spcAft>
              <a:buNone/>
            </a:pPr>
            <a:r>
              <a:rPr lang="en" sz="1400">
                <a:latin typeface="Courier New"/>
                <a:ea typeface="Courier New"/>
                <a:cs typeface="Courier New"/>
                <a:sym typeface="Courier New"/>
              </a:rPr>
              <a:t>private int gtID;</a:t>
            </a:r>
            <a:endParaRPr sz="1400">
              <a:latin typeface="Courier New"/>
              <a:ea typeface="Courier New"/>
              <a:cs typeface="Courier New"/>
              <a:sym typeface="Courier New"/>
            </a:endParaRPr>
          </a:p>
          <a:p>
            <a:pPr indent="0" lvl="0" marL="0" rtl="0">
              <a:spcBef>
                <a:spcPts val="1600"/>
              </a:spcBef>
              <a:spcAft>
                <a:spcPts val="0"/>
              </a:spcAft>
              <a:buNone/>
            </a:pPr>
            <a:r>
              <a:t/>
            </a:r>
            <a:endParaRPr sz="1400">
              <a:latin typeface="Courier New"/>
              <a:ea typeface="Courier New"/>
              <a:cs typeface="Courier New"/>
              <a:sym typeface="Courier New"/>
            </a:endParaRPr>
          </a:p>
          <a:p>
            <a:pPr indent="0" lvl="0" marL="0" rtl="0">
              <a:spcBef>
                <a:spcPts val="1600"/>
              </a:spcBef>
              <a:spcAft>
                <a:spcPts val="0"/>
              </a:spcAft>
              <a:buNone/>
            </a:pPr>
            <a:r>
              <a:rPr lang="en" sz="1400">
                <a:latin typeface="Courier New"/>
                <a:ea typeface="Courier New"/>
                <a:cs typeface="Courier New"/>
                <a:sym typeface="Courier New"/>
              </a:rPr>
              <a:t>	public void doStuff(){}</a:t>
            </a:r>
            <a:endParaRPr sz="1400">
              <a:latin typeface="Courier New"/>
              <a:ea typeface="Courier New"/>
              <a:cs typeface="Courier New"/>
              <a:sym typeface="Courier New"/>
            </a:endParaRPr>
          </a:p>
          <a:p>
            <a:pPr indent="0" lvl="0" marL="0" rtl="0">
              <a:spcBef>
                <a:spcPts val="1600"/>
              </a:spcBef>
              <a:spcAft>
                <a:spcPts val="16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Constructors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Constructors!</a:t>
            </a:r>
            <a:endParaRPr/>
          </a:p>
        </p:txBody>
      </p:sp>
      <p:sp>
        <p:nvSpPr>
          <p:cNvPr id="190" name="Shape 190"/>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txBox="1"/>
          <p:nvPr>
            <p:ph idx="2" type="body"/>
          </p:nvPr>
        </p:nvSpPr>
        <p:spPr>
          <a:xfrm>
            <a:off x="5174225" y="743025"/>
            <a:ext cx="3374400" cy="4006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solidFill>
                  <a:srgbClr val="222222"/>
                </a:solidFill>
                <a:highlight>
                  <a:srgbClr val="FFFFFF"/>
                </a:highlight>
              </a:rPr>
              <a:t>a special method of a class or structure that </a:t>
            </a:r>
            <a:r>
              <a:rPr b="1" lang="en" sz="1600">
                <a:solidFill>
                  <a:srgbClr val="222222"/>
                </a:solidFill>
                <a:highlight>
                  <a:srgbClr val="FFFFFF"/>
                </a:highlight>
              </a:rPr>
              <a:t>initializes</a:t>
            </a:r>
            <a:r>
              <a:rPr lang="en" sz="1600">
                <a:solidFill>
                  <a:srgbClr val="222222"/>
                </a:solidFill>
                <a:highlight>
                  <a:srgbClr val="FFFFFF"/>
                </a:highlight>
              </a:rPr>
              <a:t> an object of that type</a:t>
            </a:r>
            <a:endParaRPr sz="1600">
              <a:solidFill>
                <a:srgbClr val="222222"/>
              </a:solidFill>
              <a:highlight>
                <a:srgbClr val="FFFFFF"/>
              </a:highlight>
            </a:endParaRPr>
          </a:p>
          <a:p>
            <a:pPr indent="0" lvl="0" marL="0" rtl="0">
              <a:spcBef>
                <a:spcPts val="0"/>
              </a:spcBef>
              <a:spcAft>
                <a:spcPts val="0"/>
              </a:spcAft>
              <a:buNone/>
            </a:pPr>
            <a:r>
              <a:t/>
            </a:r>
            <a:endParaRPr sz="1600">
              <a:solidFill>
                <a:srgbClr val="222222"/>
              </a:solidFill>
              <a:highlight>
                <a:srgbClr val="FFFFFF"/>
              </a:highlight>
            </a:endParaRPr>
          </a:p>
          <a:p>
            <a:pPr indent="-330200" lvl="0" marL="457200" rtl="0">
              <a:spcBef>
                <a:spcPts val="0"/>
              </a:spcBef>
              <a:spcAft>
                <a:spcPts val="0"/>
              </a:spcAft>
              <a:buClr>
                <a:srgbClr val="222222"/>
              </a:buClr>
              <a:buSzPts val="1600"/>
              <a:buChar char="●"/>
            </a:pPr>
            <a:r>
              <a:rPr lang="en" sz="1600">
                <a:solidFill>
                  <a:srgbClr val="222222"/>
                </a:solidFill>
                <a:highlight>
                  <a:srgbClr val="FFFFFF"/>
                </a:highlight>
                <a:latin typeface="Arial"/>
                <a:ea typeface="Arial"/>
                <a:cs typeface="Arial"/>
                <a:sym typeface="Arial"/>
              </a:rPr>
              <a:t>A constructor is an instance method that has the same name as the class</a:t>
            </a:r>
            <a:endParaRPr sz="1600">
              <a:solidFill>
                <a:srgbClr val="222222"/>
              </a:solidFill>
              <a:highlight>
                <a:srgbClr val="FFFFFF"/>
              </a:highlight>
              <a:latin typeface="Arial"/>
              <a:ea typeface="Arial"/>
              <a:cs typeface="Arial"/>
              <a:sym typeface="Arial"/>
            </a:endParaRPr>
          </a:p>
          <a:p>
            <a:pPr indent="0" lvl="0" marL="0" rtl="0">
              <a:spcBef>
                <a:spcPts val="0"/>
              </a:spcBef>
              <a:spcAft>
                <a:spcPts val="0"/>
              </a:spcAft>
              <a:buNone/>
            </a:pPr>
            <a:r>
              <a:t/>
            </a:r>
            <a:endParaRPr sz="1600">
              <a:solidFill>
                <a:srgbClr val="222222"/>
              </a:solidFill>
              <a:highlight>
                <a:srgbClr val="FFFFFF"/>
              </a:highlight>
              <a:latin typeface="Arial"/>
              <a:ea typeface="Arial"/>
              <a:cs typeface="Arial"/>
              <a:sym typeface="Arial"/>
            </a:endParaRPr>
          </a:p>
          <a:p>
            <a:pPr indent="-330200" lvl="0" marL="457200" rtl="0">
              <a:spcBef>
                <a:spcPts val="0"/>
              </a:spcBef>
              <a:spcAft>
                <a:spcPts val="0"/>
              </a:spcAft>
              <a:buClr>
                <a:srgbClr val="222222"/>
              </a:buClr>
              <a:buSzPts val="1600"/>
              <a:buFont typeface="Arial"/>
              <a:buChar char="●"/>
            </a:pPr>
            <a:r>
              <a:rPr lang="en" sz="1600">
                <a:solidFill>
                  <a:srgbClr val="222222"/>
                </a:solidFill>
                <a:highlight>
                  <a:srgbClr val="FFFFFF"/>
                </a:highlight>
                <a:latin typeface="Arial"/>
                <a:ea typeface="Arial"/>
                <a:cs typeface="Arial"/>
                <a:sym typeface="Arial"/>
              </a:rPr>
              <a:t>Should be used to </a:t>
            </a:r>
            <a:r>
              <a:rPr b="1" lang="en" sz="1600">
                <a:solidFill>
                  <a:srgbClr val="222222"/>
                </a:solidFill>
                <a:highlight>
                  <a:srgbClr val="FFFFFF"/>
                </a:highlight>
                <a:latin typeface="Arial"/>
                <a:ea typeface="Arial"/>
                <a:cs typeface="Arial"/>
                <a:sym typeface="Arial"/>
              </a:rPr>
              <a:t>initialize</a:t>
            </a:r>
            <a:r>
              <a:rPr lang="en" sz="1600">
                <a:solidFill>
                  <a:srgbClr val="222222"/>
                </a:solidFill>
                <a:highlight>
                  <a:srgbClr val="FFFFFF"/>
                </a:highlight>
                <a:latin typeface="Arial"/>
                <a:ea typeface="Arial"/>
                <a:cs typeface="Arial"/>
                <a:sym typeface="Arial"/>
              </a:rPr>
              <a:t> data</a:t>
            </a:r>
            <a:endParaRPr sz="1600">
              <a:solidFill>
                <a:srgbClr val="222222"/>
              </a:solidFill>
              <a:highlight>
                <a:srgbClr val="FFFFFF"/>
              </a:highlight>
              <a:latin typeface="Arial"/>
              <a:ea typeface="Arial"/>
              <a:cs typeface="Arial"/>
              <a:sym typeface="Arial"/>
            </a:endParaRPr>
          </a:p>
          <a:p>
            <a:pPr indent="0" lvl="0" marL="0" rtl="0">
              <a:spcBef>
                <a:spcPts val="0"/>
              </a:spcBef>
              <a:spcAft>
                <a:spcPts val="0"/>
              </a:spcAft>
              <a:buNone/>
            </a:pPr>
            <a:r>
              <a:rPr lang="en" sz="1600">
                <a:solidFill>
                  <a:srgbClr val="222222"/>
                </a:solidFill>
                <a:highlight>
                  <a:srgbClr val="FFFFFF"/>
                </a:highlight>
                <a:latin typeface="Arial"/>
                <a:ea typeface="Arial"/>
                <a:cs typeface="Arial"/>
                <a:sym typeface="Arial"/>
              </a:rPr>
              <a:t> </a:t>
            </a:r>
            <a:endParaRPr sz="1600">
              <a:solidFill>
                <a:srgbClr val="222222"/>
              </a:solidFill>
              <a:highlight>
                <a:srgbClr val="FFFFFF"/>
              </a:highlight>
              <a:latin typeface="Arial"/>
              <a:ea typeface="Arial"/>
              <a:cs typeface="Arial"/>
              <a:sym typeface="Arial"/>
            </a:endParaRPr>
          </a:p>
          <a:p>
            <a:pPr indent="-330200" lvl="0" marL="457200" rtl="0">
              <a:spcBef>
                <a:spcPts val="0"/>
              </a:spcBef>
              <a:spcAft>
                <a:spcPts val="0"/>
              </a:spcAft>
              <a:buClr>
                <a:srgbClr val="222222"/>
              </a:buClr>
              <a:buSzPts val="1600"/>
              <a:buFont typeface="Arial"/>
              <a:buChar char="●"/>
            </a:pPr>
            <a:r>
              <a:rPr lang="en" sz="1600">
                <a:solidFill>
                  <a:srgbClr val="222222"/>
                </a:solidFill>
                <a:highlight>
                  <a:srgbClr val="FFFFFF"/>
                </a:highlight>
                <a:latin typeface="Arial"/>
                <a:ea typeface="Arial"/>
                <a:cs typeface="Arial"/>
                <a:sym typeface="Arial"/>
              </a:rPr>
              <a:t>By default, a class comes with a constructor that has no parameters and does nothing.</a:t>
            </a:r>
            <a:endParaRPr sz="1600">
              <a:solidFill>
                <a:srgbClr val="222222"/>
              </a:solidFill>
              <a:highlight>
                <a:srgbClr val="FFFFFF"/>
              </a:highlight>
              <a:latin typeface="Arial"/>
              <a:ea typeface="Arial"/>
              <a:cs typeface="Arial"/>
              <a:sym typeface="Arial"/>
            </a:endParaRPr>
          </a:p>
          <a:p>
            <a:pPr indent="0" lvl="0" marL="0" rtl="0">
              <a:spcBef>
                <a:spcPts val="0"/>
              </a:spcBef>
              <a:spcAft>
                <a:spcPts val="0"/>
              </a:spcAft>
              <a:buNone/>
            </a:pPr>
            <a:r>
              <a:t/>
            </a:r>
            <a:endParaRPr sz="1600">
              <a:solidFill>
                <a:srgbClr val="222222"/>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729450" y="556650"/>
            <a:ext cx="76884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Creating a constructor</a:t>
            </a:r>
            <a:endParaRPr/>
          </a:p>
        </p:txBody>
      </p:sp>
      <p:sp>
        <p:nvSpPr>
          <p:cNvPr id="197" name="Shape 197"/>
          <p:cNvSpPr txBox="1"/>
          <p:nvPr>
            <p:ph idx="4294967295" type="body"/>
          </p:nvPr>
        </p:nvSpPr>
        <p:spPr>
          <a:xfrm>
            <a:off x="727650" y="1352625"/>
            <a:ext cx="7688700" cy="3534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latin typeface="Courier New"/>
                <a:ea typeface="Courier New"/>
                <a:cs typeface="Courier New"/>
                <a:sym typeface="Courier New"/>
              </a:rPr>
              <a:t>public class Monkey {</a:t>
            </a:r>
            <a:endParaRPr sz="1200">
              <a:latin typeface="Courier New"/>
              <a:ea typeface="Courier New"/>
              <a:cs typeface="Courier New"/>
              <a:sym typeface="Courier New"/>
            </a:endParaRPr>
          </a:p>
          <a:p>
            <a:pPr indent="457200" lvl="0" marL="0" rtl="0">
              <a:spcBef>
                <a:spcPts val="0"/>
              </a:spcBef>
              <a:spcAft>
                <a:spcPts val="0"/>
              </a:spcAft>
              <a:buNone/>
            </a:pPr>
            <a:r>
              <a:rPr lang="en" sz="1200">
                <a:latin typeface="Courier New"/>
                <a:ea typeface="Courier New"/>
                <a:cs typeface="Courier New"/>
                <a:sym typeface="Courier New"/>
              </a:rPr>
              <a:t>private int age;</a:t>
            </a:r>
            <a:endParaRPr sz="1200">
              <a:latin typeface="Courier New"/>
              <a:ea typeface="Courier New"/>
              <a:cs typeface="Courier New"/>
              <a:sym typeface="Courier New"/>
            </a:endParaRPr>
          </a:p>
          <a:p>
            <a:pPr indent="457200" lvl="0" marL="0" rtl="0">
              <a:spcBef>
                <a:spcPts val="0"/>
              </a:spcBef>
              <a:spcAft>
                <a:spcPts val="0"/>
              </a:spcAft>
              <a:buNone/>
            </a:pPr>
            <a:r>
              <a:rPr lang="en" sz="1200">
                <a:latin typeface="Courier New"/>
                <a:ea typeface="Courier New"/>
                <a:cs typeface="Courier New"/>
                <a:sym typeface="Courier New"/>
              </a:rPr>
              <a:t>private SmartLevel intellect;</a:t>
            </a:r>
            <a:endParaRPr sz="1200">
              <a:latin typeface="Courier New"/>
              <a:ea typeface="Courier New"/>
              <a:cs typeface="Courier New"/>
              <a:sym typeface="Courier New"/>
            </a:endParaRPr>
          </a:p>
          <a:p>
            <a:pPr indent="0" lvl="0" marL="0" rtl="0">
              <a:spcBef>
                <a:spcPts val="0"/>
              </a:spcBef>
              <a:spcAft>
                <a:spcPts val="0"/>
              </a:spcAft>
              <a:buNone/>
            </a:pPr>
            <a:r>
              <a:rPr lang="en" sz="1200">
                <a:latin typeface="Courier New"/>
                <a:ea typeface="Courier New"/>
                <a:cs typeface="Courier New"/>
                <a:sym typeface="Courier New"/>
              </a:rPr>
              <a:t>	private Softness softness;</a:t>
            </a:r>
            <a:endParaRPr sz="1200">
              <a:latin typeface="Courier New"/>
              <a:ea typeface="Courier New"/>
              <a:cs typeface="Courier New"/>
              <a:sym typeface="Courier New"/>
            </a:endParaRPr>
          </a:p>
          <a:p>
            <a:pPr indent="0" lvl="0" marL="0" rtl="0">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457200" lvl="0" marL="0" rtl="0">
              <a:spcBef>
                <a:spcPts val="0"/>
              </a:spcBef>
              <a:spcAft>
                <a:spcPts val="0"/>
              </a:spcAft>
              <a:buNone/>
            </a:pPr>
            <a:r>
              <a:rPr lang="en" sz="1200">
                <a:latin typeface="Courier New"/>
                <a:ea typeface="Courier New"/>
                <a:cs typeface="Courier New"/>
                <a:sym typeface="Courier New"/>
              </a:rPr>
              <a:t>public Monkey(int age) {</a:t>
            </a:r>
            <a:endParaRPr sz="1200">
              <a:latin typeface="Courier New"/>
              <a:ea typeface="Courier New"/>
              <a:cs typeface="Courier New"/>
              <a:sym typeface="Courier New"/>
            </a:endParaRPr>
          </a:p>
          <a:p>
            <a:pPr indent="457200" lvl="0" marL="457200" rtl="0">
              <a:spcBef>
                <a:spcPts val="0"/>
              </a:spcBef>
              <a:spcAft>
                <a:spcPts val="0"/>
              </a:spcAft>
              <a:buNone/>
            </a:pPr>
            <a:r>
              <a:rPr lang="en" sz="1200">
                <a:latin typeface="Courier New"/>
                <a:ea typeface="Courier New"/>
                <a:cs typeface="Courier New"/>
                <a:sym typeface="Courier New"/>
              </a:rPr>
              <a:t>this.age = age;</a:t>
            </a:r>
            <a:endParaRPr sz="1200">
              <a:latin typeface="Courier New"/>
              <a:ea typeface="Courier New"/>
              <a:cs typeface="Courier New"/>
              <a:sym typeface="Courier New"/>
            </a:endParaRPr>
          </a:p>
          <a:p>
            <a:pPr indent="457200" lvl="0" marL="0" rtl="0">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457200" lvl="0" marL="0" rtl="0">
              <a:spcBef>
                <a:spcPts val="0"/>
              </a:spcBef>
              <a:spcAft>
                <a:spcPts val="0"/>
              </a:spcAft>
              <a:buNone/>
            </a:pPr>
            <a:r>
              <a:t/>
            </a:r>
            <a:endParaRPr sz="1200">
              <a:latin typeface="Courier New"/>
              <a:ea typeface="Courier New"/>
              <a:cs typeface="Courier New"/>
              <a:sym typeface="Courier New"/>
            </a:endParaRPr>
          </a:p>
          <a:p>
            <a:pPr indent="0" lvl="0" marL="0" rtl="0">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spcBef>
                <a:spcPts val="0"/>
              </a:spcBef>
              <a:spcAft>
                <a:spcPts val="0"/>
              </a:spcAft>
              <a:buNone/>
            </a:pPr>
            <a:r>
              <a:rPr lang="en" sz="1200">
                <a:latin typeface="Courier New"/>
                <a:ea typeface="Courier New"/>
                <a:cs typeface="Courier New"/>
                <a:sym typeface="Courier New"/>
              </a:rPr>
              <a:t>public enum SmartLevel { LOW, MEDIUM, HIGH }</a:t>
            </a:r>
            <a:endParaRPr sz="1200">
              <a:latin typeface="Courier New"/>
              <a:ea typeface="Courier New"/>
              <a:cs typeface="Courier New"/>
              <a:sym typeface="Courier New"/>
            </a:endParaRPr>
          </a:p>
          <a:p>
            <a:pPr indent="0" lvl="0" marL="0" rtl="0">
              <a:spcBef>
                <a:spcPts val="0"/>
              </a:spcBef>
              <a:spcAft>
                <a:spcPts val="0"/>
              </a:spcAft>
              <a:buNone/>
            </a:pPr>
            <a:r>
              <a:rPr lang="en" sz="1200">
                <a:latin typeface="Courier New"/>
                <a:ea typeface="Courier New"/>
                <a:cs typeface="Courier New"/>
                <a:sym typeface="Courier New"/>
              </a:rPr>
              <a:t>public enum Softness {NOT SOFT, SOFT, VERYSOFT ULTRASOFT}</a:t>
            </a:r>
            <a:endParaRPr sz="1200">
              <a:latin typeface="Courier New"/>
              <a:ea typeface="Courier New"/>
              <a:cs typeface="Courier New"/>
              <a:sym typeface="Courier New"/>
            </a:endParaRPr>
          </a:p>
          <a:p>
            <a:pPr indent="0" lvl="0" marL="0" rtl="0">
              <a:spcBef>
                <a:spcPts val="0"/>
              </a:spcBef>
              <a:spcAft>
                <a:spcPts val="0"/>
              </a:spcAft>
              <a:buNone/>
            </a:pPr>
            <a:r>
              <a:t/>
            </a:r>
            <a:endParaRPr sz="1100">
              <a:latin typeface="Courier New"/>
              <a:ea typeface="Courier New"/>
              <a:cs typeface="Courier New"/>
              <a:sym typeface="Courier New"/>
            </a:endParaRPr>
          </a:p>
          <a:p>
            <a:pPr indent="-317500" lvl="0" marL="457200" rtl="0">
              <a:spcBef>
                <a:spcPts val="0"/>
              </a:spcBef>
              <a:spcAft>
                <a:spcPts val="0"/>
              </a:spcAft>
              <a:buClr>
                <a:srgbClr val="000000"/>
              </a:buClr>
              <a:buSzPts val="1400"/>
              <a:buChar char="●"/>
            </a:pPr>
            <a:r>
              <a:rPr lang="en" sz="1400">
                <a:solidFill>
                  <a:srgbClr val="000000"/>
                </a:solidFill>
              </a:rPr>
              <a:t>As you can see a constructor is a great place to initialize instance variables (instance data), since it is guaranteed to be called when the object is created.</a:t>
            </a:r>
            <a:endParaRPr sz="1400">
              <a:solidFill>
                <a:srgbClr val="000000"/>
              </a:solidFill>
            </a:endParaRPr>
          </a:p>
        </p:txBody>
      </p:sp>
      <p:cxnSp>
        <p:nvCxnSpPr>
          <p:cNvPr id="198" name="Shape 198"/>
          <p:cNvCxnSpPr/>
          <p:nvPr/>
        </p:nvCxnSpPr>
        <p:spPr>
          <a:xfrm flipH="1">
            <a:off x="3134475" y="2187000"/>
            <a:ext cx="1351500" cy="665100"/>
          </a:xfrm>
          <a:prstGeom prst="straightConnector1">
            <a:avLst/>
          </a:prstGeom>
          <a:noFill/>
          <a:ln cap="flat" cmpd="sng" w="9525">
            <a:solidFill>
              <a:srgbClr val="FF0000"/>
            </a:solidFill>
            <a:prstDash val="solid"/>
            <a:round/>
            <a:headEnd len="lg" w="lg" type="none"/>
            <a:tailEnd len="lg" w="lg" type="triangle"/>
          </a:ln>
        </p:spPr>
      </p:cxnSp>
      <p:sp>
        <p:nvSpPr>
          <p:cNvPr id="199" name="Shape 199"/>
          <p:cNvSpPr txBox="1"/>
          <p:nvPr/>
        </p:nvSpPr>
        <p:spPr>
          <a:xfrm>
            <a:off x="4485975" y="1695900"/>
            <a:ext cx="3939000" cy="98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300">
                <a:latin typeface="Lato"/>
                <a:ea typeface="Lato"/>
                <a:cs typeface="Lato"/>
                <a:sym typeface="Lato"/>
              </a:rPr>
              <a:t>this.age refers to the instance variable age, we are thus setting the instance variable age to the parameter also named age. This makes your code explicit, so the compiler knows which variable is which</a:t>
            </a:r>
            <a:endParaRPr sz="13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727650" y="589575"/>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Creating a constructor (and Constructor Chaining)</a:t>
            </a:r>
            <a:endParaRPr sz="2400"/>
          </a:p>
        </p:txBody>
      </p:sp>
      <p:sp>
        <p:nvSpPr>
          <p:cNvPr id="205" name="Shape 205"/>
          <p:cNvSpPr txBox="1"/>
          <p:nvPr>
            <p:ph idx="1" type="body"/>
          </p:nvPr>
        </p:nvSpPr>
        <p:spPr>
          <a:xfrm>
            <a:off x="727650" y="1278400"/>
            <a:ext cx="7688700" cy="3608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100">
                <a:latin typeface="Courier New"/>
                <a:ea typeface="Courier New"/>
                <a:cs typeface="Courier New"/>
                <a:sym typeface="Courier New"/>
              </a:rPr>
              <a:t>public class Monkey {</a:t>
            </a:r>
            <a:endParaRPr sz="1100">
              <a:latin typeface="Courier New"/>
              <a:ea typeface="Courier New"/>
              <a:cs typeface="Courier New"/>
              <a:sym typeface="Courier New"/>
            </a:endParaRPr>
          </a:p>
          <a:p>
            <a:pPr indent="457200" lvl="0" marL="0" rtl="0">
              <a:spcBef>
                <a:spcPts val="0"/>
              </a:spcBef>
              <a:spcAft>
                <a:spcPts val="0"/>
              </a:spcAft>
              <a:buNone/>
            </a:pPr>
            <a:r>
              <a:rPr lang="en" sz="1100">
                <a:latin typeface="Courier New"/>
                <a:ea typeface="Courier New"/>
                <a:cs typeface="Courier New"/>
                <a:sym typeface="Courier New"/>
              </a:rPr>
              <a:t>private int age;</a:t>
            </a:r>
            <a:endParaRPr sz="1100">
              <a:latin typeface="Courier New"/>
              <a:ea typeface="Courier New"/>
              <a:cs typeface="Courier New"/>
              <a:sym typeface="Courier New"/>
            </a:endParaRPr>
          </a:p>
          <a:p>
            <a:pPr indent="457200" lvl="0" marL="0" rtl="0">
              <a:spcBef>
                <a:spcPts val="0"/>
              </a:spcBef>
              <a:spcAft>
                <a:spcPts val="0"/>
              </a:spcAft>
              <a:buNone/>
            </a:pPr>
            <a:r>
              <a:rPr lang="en" sz="1100">
                <a:latin typeface="Courier New"/>
                <a:ea typeface="Courier New"/>
                <a:cs typeface="Courier New"/>
                <a:sym typeface="Courier New"/>
              </a:rPr>
              <a:t>private SmartLevel intellect;</a:t>
            </a:r>
            <a:endParaRPr sz="1100">
              <a:latin typeface="Courier New"/>
              <a:ea typeface="Courier New"/>
              <a:cs typeface="Courier New"/>
              <a:sym typeface="Courier New"/>
            </a:endParaRPr>
          </a:p>
          <a:p>
            <a:pPr indent="0" lvl="0" marL="0" rtl="0">
              <a:spcBef>
                <a:spcPts val="0"/>
              </a:spcBef>
              <a:spcAft>
                <a:spcPts val="0"/>
              </a:spcAft>
              <a:buNone/>
            </a:pPr>
            <a:r>
              <a:rPr lang="en" sz="1100">
                <a:latin typeface="Courier New"/>
                <a:ea typeface="Courier New"/>
                <a:cs typeface="Courier New"/>
                <a:sym typeface="Courier New"/>
              </a:rPr>
              <a:t>	private Softness softness;</a:t>
            </a:r>
            <a:endParaRPr sz="1100">
              <a:latin typeface="Courier New"/>
              <a:ea typeface="Courier New"/>
              <a:cs typeface="Courier New"/>
              <a:sym typeface="Courier New"/>
            </a:endParaRPr>
          </a:p>
          <a:p>
            <a:pPr indent="0" lvl="0" marL="0" rtl="0">
              <a:spcBef>
                <a:spcPts val="0"/>
              </a:spcBef>
              <a:spcAft>
                <a:spcPts val="0"/>
              </a:spcAft>
              <a:buNone/>
            </a:pPr>
            <a:r>
              <a:rPr lang="en" sz="1100">
                <a:latin typeface="Courier New"/>
                <a:ea typeface="Courier New"/>
                <a:cs typeface="Courier New"/>
                <a:sym typeface="Courier New"/>
              </a:rPr>
              <a:t>	public Monkey(int age) {</a:t>
            </a:r>
            <a:endParaRPr sz="1100">
              <a:latin typeface="Courier New"/>
              <a:ea typeface="Courier New"/>
              <a:cs typeface="Courier New"/>
              <a:sym typeface="Courier New"/>
            </a:endParaRPr>
          </a:p>
          <a:p>
            <a:pPr indent="457200" lvl="0" marL="457200" rtl="0">
              <a:spcBef>
                <a:spcPts val="0"/>
              </a:spcBef>
              <a:spcAft>
                <a:spcPts val="0"/>
              </a:spcAft>
              <a:buNone/>
            </a:pPr>
            <a:r>
              <a:rPr lang="en" sz="1100">
                <a:latin typeface="Courier New"/>
                <a:ea typeface="Courier New"/>
                <a:cs typeface="Courier New"/>
                <a:sym typeface="Courier New"/>
              </a:rPr>
              <a:t>this.age = age;</a:t>
            </a:r>
            <a:endParaRPr sz="1100">
              <a:latin typeface="Courier New"/>
              <a:ea typeface="Courier New"/>
              <a:cs typeface="Courier New"/>
              <a:sym typeface="Courier New"/>
            </a:endParaRPr>
          </a:p>
          <a:p>
            <a:pPr indent="457200" lvl="0" marL="0" rtl="0">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457200" lvl="0" marL="0" rtl="0">
              <a:spcBef>
                <a:spcPts val="0"/>
              </a:spcBef>
              <a:spcAft>
                <a:spcPts val="0"/>
              </a:spcAft>
              <a:buNone/>
            </a:pPr>
            <a:r>
              <a:rPr lang="en" sz="1100">
                <a:latin typeface="Courier New"/>
                <a:ea typeface="Courier New"/>
                <a:cs typeface="Courier New"/>
                <a:sym typeface="Courier New"/>
              </a:rPr>
              <a:t>public Monkey(SmartLevel smartness, int age) {</a:t>
            </a:r>
            <a:endParaRPr sz="1100">
              <a:latin typeface="Courier New"/>
              <a:ea typeface="Courier New"/>
              <a:cs typeface="Courier New"/>
              <a:sym typeface="Courier New"/>
            </a:endParaRPr>
          </a:p>
          <a:p>
            <a:pPr indent="457200" lvl="0" marL="0" rtl="0">
              <a:spcBef>
                <a:spcPts val="0"/>
              </a:spcBef>
              <a:spcAft>
                <a:spcPts val="0"/>
              </a:spcAft>
              <a:buNone/>
            </a:pPr>
            <a:r>
              <a:rPr lang="en" sz="1100">
                <a:latin typeface="Courier New"/>
                <a:ea typeface="Courier New"/>
                <a:cs typeface="Courier New"/>
                <a:sym typeface="Courier New"/>
              </a:rPr>
              <a:t>	this.intellect = smartness;</a:t>
            </a:r>
            <a:endParaRPr sz="1100">
              <a:latin typeface="Courier New"/>
              <a:ea typeface="Courier New"/>
              <a:cs typeface="Courier New"/>
              <a:sym typeface="Courier New"/>
            </a:endParaRPr>
          </a:p>
          <a:p>
            <a:pPr indent="457200" lvl="0" marL="0" rtl="0">
              <a:spcBef>
                <a:spcPts val="0"/>
              </a:spcBef>
              <a:spcAft>
                <a:spcPts val="0"/>
              </a:spcAft>
              <a:buNone/>
            </a:pPr>
            <a:r>
              <a:rPr lang="en" sz="1100">
                <a:latin typeface="Courier New"/>
                <a:ea typeface="Courier New"/>
                <a:cs typeface="Courier New"/>
                <a:sym typeface="Courier New"/>
              </a:rPr>
              <a:t>	this(age);</a:t>
            </a:r>
            <a:endParaRPr sz="1100">
              <a:latin typeface="Courier New"/>
              <a:ea typeface="Courier New"/>
              <a:cs typeface="Courier New"/>
              <a:sym typeface="Courier New"/>
            </a:endParaRPr>
          </a:p>
          <a:p>
            <a:pPr indent="457200" lvl="0" marL="0" rtl="0">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457200" lvl="0" marL="0" rtl="0">
              <a:spcBef>
                <a:spcPts val="0"/>
              </a:spcBef>
              <a:spcAft>
                <a:spcPts val="0"/>
              </a:spcAft>
              <a:buNone/>
            </a:pPr>
            <a:r>
              <a:rPr lang="en" sz="1100">
                <a:latin typeface="Courier New"/>
                <a:ea typeface="Courier New"/>
                <a:cs typeface="Courier New"/>
                <a:sym typeface="Courier New"/>
              </a:rPr>
              <a:t>public Monkey(SmartLevel smartness, int age, Softness softness) {</a:t>
            </a:r>
            <a:endParaRPr sz="1100">
              <a:latin typeface="Courier New"/>
              <a:ea typeface="Courier New"/>
              <a:cs typeface="Courier New"/>
              <a:sym typeface="Courier New"/>
            </a:endParaRPr>
          </a:p>
          <a:p>
            <a:pPr indent="457200" lvl="0" marL="0" rtl="0">
              <a:spcBef>
                <a:spcPts val="0"/>
              </a:spcBef>
              <a:spcAft>
                <a:spcPts val="0"/>
              </a:spcAft>
              <a:buNone/>
            </a:pPr>
            <a:r>
              <a:rPr lang="en" sz="1100">
                <a:latin typeface="Courier New"/>
                <a:ea typeface="Courier New"/>
                <a:cs typeface="Courier New"/>
                <a:sym typeface="Courier New"/>
              </a:rPr>
              <a:t>	this.softness = softness;</a:t>
            </a:r>
            <a:endParaRPr sz="1100">
              <a:latin typeface="Courier New"/>
              <a:ea typeface="Courier New"/>
              <a:cs typeface="Courier New"/>
              <a:sym typeface="Courier New"/>
            </a:endParaRPr>
          </a:p>
          <a:p>
            <a:pPr indent="457200" lvl="0" marL="0" rtl="0">
              <a:spcBef>
                <a:spcPts val="0"/>
              </a:spcBef>
              <a:spcAft>
                <a:spcPts val="0"/>
              </a:spcAft>
              <a:buNone/>
            </a:pPr>
            <a:r>
              <a:rPr lang="en" sz="1100">
                <a:latin typeface="Courier New"/>
                <a:ea typeface="Courier New"/>
                <a:cs typeface="Courier New"/>
                <a:sym typeface="Courier New"/>
              </a:rPr>
              <a:t>	this(smartness, age);</a:t>
            </a:r>
            <a:endParaRPr sz="1100">
              <a:latin typeface="Courier New"/>
              <a:ea typeface="Courier New"/>
              <a:cs typeface="Courier New"/>
              <a:sym typeface="Courier New"/>
            </a:endParaRPr>
          </a:p>
          <a:p>
            <a:pPr indent="457200" lvl="0" marL="0" rtl="0">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spcBef>
                <a:spcPts val="0"/>
              </a:spcBef>
              <a:spcAft>
                <a:spcPts val="0"/>
              </a:spcAft>
              <a:buNone/>
            </a:pPr>
            <a:r>
              <a:rPr lang="en" sz="1100">
                <a:latin typeface="Courier New"/>
                <a:ea typeface="Courier New"/>
                <a:cs typeface="Courier New"/>
                <a:sym typeface="Courier New"/>
              </a:rPr>
              <a:t>public enum SmartLevel { LOW, MEDIUM, HIGH }</a:t>
            </a:r>
            <a:endParaRPr sz="1100">
              <a:latin typeface="Courier New"/>
              <a:ea typeface="Courier New"/>
              <a:cs typeface="Courier New"/>
              <a:sym typeface="Courier New"/>
            </a:endParaRPr>
          </a:p>
          <a:p>
            <a:pPr indent="0" lvl="0" marL="0" rtl="0">
              <a:spcBef>
                <a:spcPts val="0"/>
              </a:spcBef>
              <a:spcAft>
                <a:spcPts val="0"/>
              </a:spcAft>
              <a:buNone/>
            </a:pPr>
            <a:r>
              <a:rPr lang="en" sz="1100">
                <a:latin typeface="Courier New"/>
                <a:ea typeface="Courier New"/>
                <a:cs typeface="Courier New"/>
                <a:sym typeface="Courier New"/>
              </a:rPr>
              <a:t>public enum Softness {NOT SOFT, SOFT, VERYSOFT ULTRASOFT}</a:t>
            </a:r>
            <a:endParaRPr sz="1100">
              <a:latin typeface="Courier New"/>
              <a:ea typeface="Courier New"/>
              <a:cs typeface="Courier New"/>
              <a:sym typeface="Courier New"/>
            </a:endParaRPr>
          </a:p>
        </p:txBody>
      </p:sp>
      <p:cxnSp>
        <p:nvCxnSpPr>
          <p:cNvPr id="206" name="Shape 206"/>
          <p:cNvCxnSpPr/>
          <p:nvPr/>
        </p:nvCxnSpPr>
        <p:spPr>
          <a:xfrm flipH="1">
            <a:off x="2714575" y="3165225"/>
            <a:ext cx="1346100" cy="31200"/>
          </a:xfrm>
          <a:prstGeom prst="straightConnector1">
            <a:avLst/>
          </a:prstGeom>
          <a:noFill/>
          <a:ln cap="flat" cmpd="sng" w="9525">
            <a:solidFill>
              <a:srgbClr val="FF0000"/>
            </a:solidFill>
            <a:prstDash val="solid"/>
            <a:round/>
            <a:headEnd len="lg" w="lg" type="none"/>
            <a:tailEnd len="lg" w="lg" type="triangle"/>
          </a:ln>
        </p:spPr>
      </p:cxnSp>
      <p:sp>
        <p:nvSpPr>
          <p:cNvPr id="207" name="Shape 207"/>
          <p:cNvSpPr txBox="1"/>
          <p:nvPr/>
        </p:nvSpPr>
        <p:spPr>
          <a:xfrm>
            <a:off x="4100300" y="2830550"/>
            <a:ext cx="4307700" cy="53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latin typeface="Lato"/>
                <a:ea typeface="Lato"/>
                <a:cs typeface="Lato"/>
                <a:sym typeface="Lato"/>
              </a:rPr>
              <a:t>this(age) is calling the previous constructor (Monkey(int age)). This is java’s notation for “chaining constructors”. Sorta equivalent to someone calling the constructor Monkey(age).</a:t>
            </a:r>
            <a:endParaRPr sz="1100">
              <a:latin typeface="Lato"/>
              <a:ea typeface="Lato"/>
              <a:cs typeface="Lato"/>
              <a:sym typeface="Lato"/>
            </a:endParaRPr>
          </a:p>
        </p:txBody>
      </p:sp>
      <p:cxnSp>
        <p:nvCxnSpPr>
          <p:cNvPr id="208" name="Shape 208"/>
          <p:cNvCxnSpPr/>
          <p:nvPr/>
        </p:nvCxnSpPr>
        <p:spPr>
          <a:xfrm rot="10800000">
            <a:off x="3555600" y="3956375"/>
            <a:ext cx="940500" cy="150600"/>
          </a:xfrm>
          <a:prstGeom prst="straightConnector1">
            <a:avLst/>
          </a:prstGeom>
          <a:noFill/>
          <a:ln cap="flat" cmpd="sng" w="9525">
            <a:solidFill>
              <a:srgbClr val="FF0000"/>
            </a:solidFill>
            <a:prstDash val="solid"/>
            <a:round/>
            <a:headEnd len="lg" w="lg" type="none"/>
            <a:tailEnd len="lg" w="lg" type="triangle"/>
          </a:ln>
        </p:spPr>
      </p:cxnSp>
      <p:sp>
        <p:nvSpPr>
          <p:cNvPr id="209" name="Shape 209"/>
          <p:cNvSpPr txBox="1"/>
          <p:nvPr/>
        </p:nvSpPr>
        <p:spPr>
          <a:xfrm>
            <a:off x="4419900" y="3807975"/>
            <a:ext cx="4815300" cy="53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latin typeface="Lato"/>
                <a:ea typeface="Lato"/>
                <a:cs typeface="Lato"/>
                <a:sym typeface="Lato"/>
              </a:rPr>
              <a:t>Same idea for constructor chaining here, except it is now calling Monkey(SmartLevel smartness, int age)</a:t>
            </a:r>
            <a:endParaRPr sz="12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Announcements: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Methods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Methods</a:t>
            </a:r>
            <a:endParaRPr/>
          </a:p>
        </p:txBody>
      </p:sp>
      <p:sp>
        <p:nvSpPr>
          <p:cNvPr id="220" name="Shape 220"/>
          <p:cNvSpPr txBox="1"/>
          <p:nvPr>
            <p:ph idx="2" type="body"/>
          </p:nvPr>
        </p:nvSpPr>
        <p:spPr>
          <a:xfrm>
            <a:off x="5174225" y="971625"/>
            <a:ext cx="3374400" cy="30255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Represent things that a class can do! Ex. a class’s behavior.</a:t>
            </a:r>
            <a:endParaRPr sz="1400"/>
          </a:p>
          <a:p>
            <a:pPr indent="0" lvl="0" marL="0" rtl="0">
              <a:spcBef>
                <a:spcPts val="1600"/>
              </a:spcBef>
              <a:spcAft>
                <a:spcPts val="0"/>
              </a:spcAft>
              <a:buNone/>
            </a:pPr>
            <a:r>
              <a:t/>
            </a:r>
            <a:endParaRPr sz="1400"/>
          </a:p>
          <a:p>
            <a:pPr indent="-317500" lvl="0" marL="457200" rtl="0">
              <a:spcBef>
                <a:spcPts val="1600"/>
              </a:spcBef>
              <a:spcAft>
                <a:spcPts val="0"/>
              </a:spcAft>
              <a:buSzPts val="1400"/>
              <a:buChar char="●"/>
            </a:pPr>
            <a:r>
              <a:rPr lang="en" sz="1400"/>
              <a:t>Equivalent to functions/procedures</a:t>
            </a:r>
            <a:endParaRPr sz="1400"/>
          </a:p>
          <a:p>
            <a:pPr indent="0" lvl="0" marL="0" rtl="0">
              <a:spcBef>
                <a:spcPts val="1600"/>
              </a:spcBef>
              <a:spcAft>
                <a:spcPts val="0"/>
              </a:spcAft>
              <a:buNone/>
            </a:pPr>
            <a:r>
              <a:t/>
            </a:r>
            <a:endParaRPr sz="1400"/>
          </a:p>
          <a:p>
            <a:pPr indent="-317500" lvl="0" marL="457200" rtl="0">
              <a:spcBef>
                <a:spcPts val="1600"/>
              </a:spcBef>
              <a:spcAft>
                <a:spcPts val="0"/>
              </a:spcAft>
              <a:buSzPts val="1400"/>
              <a:buChar char="●"/>
            </a:pPr>
            <a:r>
              <a:rPr lang="en" sz="1400"/>
              <a:t>Public methods are known as the </a:t>
            </a:r>
            <a:r>
              <a:rPr b="1" lang="en" sz="1400"/>
              <a:t>“client interface”</a:t>
            </a:r>
            <a:endParaRPr b="1" sz="1400"/>
          </a:p>
          <a:p>
            <a:pPr indent="-311150" lvl="1" marL="914400" rtl="0">
              <a:spcBef>
                <a:spcPts val="0"/>
              </a:spcBef>
              <a:spcAft>
                <a:spcPts val="0"/>
              </a:spcAft>
              <a:buSzPts val="1300"/>
              <a:buChar char="○"/>
            </a:pPr>
            <a:r>
              <a:rPr lang="en" sz="1300"/>
              <a:t>Clients don’t need to know the details of a method, just what the method does! This is the basis of abstraction</a:t>
            </a:r>
            <a:endParaRPr sz="1300"/>
          </a:p>
          <a:p>
            <a:pPr indent="0" lvl="0" marL="0" rtl="0">
              <a:spcBef>
                <a:spcPts val="1600"/>
              </a:spcBef>
              <a:spcAft>
                <a:spcPts val="0"/>
              </a:spcAft>
              <a:buNone/>
            </a:pPr>
            <a:r>
              <a:t/>
            </a:r>
            <a:endParaRPr sz="1400"/>
          </a:p>
          <a:p>
            <a:pPr indent="0" lvl="0" marL="0">
              <a:spcBef>
                <a:spcPts val="1600"/>
              </a:spcBef>
              <a:spcAft>
                <a:spcPts val="1600"/>
              </a:spcAft>
              <a:buNone/>
            </a:pPr>
            <a:r>
              <a:t/>
            </a:r>
            <a:endParaRPr sz="1400"/>
          </a:p>
        </p:txBody>
      </p:sp>
      <p:sp>
        <p:nvSpPr>
          <p:cNvPr id="221" name="Shape 2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Some Basics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Methods</a:t>
            </a:r>
            <a:endParaRPr/>
          </a:p>
        </p:txBody>
      </p:sp>
      <p:sp>
        <p:nvSpPr>
          <p:cNvPr id="227" name="Shape 227"/>
          <p:cNvSpPr txBox="1"/>
          <p:nvPr>
            <p:ph idx="1" type="body"/>
          </p:nvPr>
        </p:nvSpPr>
        <p:spPr>
          <a:xfrm>
            <a:off x="729450" y="1240675"/>
            <a:ext cx="7688700" cy="3833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latin typeface="Courier New"/>
                <a:ea typeface="Courier New"/>
                <a:cs typeface="Courier New"/>
                <a:sym typeface="Courier New"/>
              </a:rPr>
              <a:t>public class Monkey {</a:t>
            </a:r>
            <a:endParaRPr sz="1200">
              <a:latin typeface="Courier New"/>
              <a:ea typeface="Courier New"/>
              <a:cs typeface="Courier New"/>
              <a:sym typeface="Courier New"/>
            </a:endParaRPr>
          </a:p>
          <a:p>
            <a:pPr indent="457200" lvl="0" marL="0" rtl="0">
              <a:spcBef>
                <a:spcPts val="0"/>
              </a:spcBef>
              <a:spcAft>
                <a:spcPts val="0"/>
              </a:spcAft>
              <a:buNone/>
            </a:pPr>
            <a:r>
              <a:rPr lang="en" sz="1200">
                <a:latin typeface="Courier New"/>
                <a:ea typeface="Courier New"/>
                <a:cs typeface="Courier New"/>
                <a:sym typeface="Courier New"/>
              </a:rPr>
              <a:t>private int age;</a:t>
            </a:r>
            <a:endParaRPr sz="1200">
              <a:latin typeface="Courier New"/>
              <a:ea typeface="Courier New"/>
              <a:cs typeface="Courier New"/>
              <a:sym typeface="Courier New"/>
            </a:endParaRPr>
          </a:p>
          <a:p>
            <a:pPr indent="457200" lvl="0" marL="0" rtl="0">
              <a:spcBef>
                <a:spcPts val="0"/>
              </a:spcBef>
              <a:spcAft>
                <a:spcPts val="0"/>
              </a:spcAft>
              <a:buNone/>
            </a:pPr>
            <a:r>
              <a:rPr lang="en" sz="1200">
                <a:latin typeface="Courier New"/>
                <a:ea typeface="Courier New"/>
                <a:cs typeface="Courier New"/>
                <a:sym typeface="Courier New"/>
              </a:rPr>
              <a:t>private SmartLevel intellect;</a:t>
            </a:r>
            <a:endParaRPr sz="1200">
              <a:latin typeface="Courier New"/>
              <a:ea typeface="Courier New"/>
              <a:cs typeface="Courier New"/>
              <a:sym typeface="Courier New"/>
            </a:endParaRPr>
          </a:p>
          <a:p>
            <a:pPr indent="0" lvl="0" marL="0" rtl="0">
              <a:spcBef>
                <a:spcPts val="0"/>
              </a:spcBef>
              <a:spcAft>
                <a:spcPts val="0"/>
              </a:spcAft>
              <a:buNone/>
            </a:pPr>
            <a:r>
              <a:rPr lang="en" sz="1200">
                <a:latin typeface="Courier New"/>
                <a:ea typeface="Courier New"/>
                <a:cs typeface="Courier New"/>
                <a:sym typeface="Courier New"/>
              </a:rPr>
              <a:t>	private Softness softness;</a:t>
            </a:r>
            <a:endParaRPr sz="1200">
              <a:latin typeface="Courier New"/>
              <a:ea typeface="Courier New"/>
              <a:cs typeface="Courier New"/>
              <a:sym typeface="Courier New"/>
            </a:endParaRPr>
          </a:p>
          <a:p>
            <a:pPr indent="0" lvl="0" marL="0" rtl="0">
              <a:spcBef>
                <a:spcPts val="0"/>
              </a:spcBef>
              <a:spcAft>
                <a:spcPts val="0"/>
              </a:spcAft>
              <a:buNone/>
            </a:pPr>
            <a:r>
              <a:t/>
            </a:r>
            <a:endParaRPr sz="1200">
              <a:latin typeface="Courier New"/>
              <a:ea typeface="Courier New"/>
              <a:cs typeface="Courier New"/>
              <a:sym typeface="Courier New"/>
            </a:endParaRPr>
          </a:p>
          <a:p>
            <a:pPr indent="457200" lvl="0" marL="0" rtl="0">
              <a:spcBef>
                <a:spcPts val="0"/>
              </a:spcBef>
              <a:spcAft>
                <a:spcPts val="0"/>
              </a:spcAft>
              <a:buNone/>
            </a:pPr>
            <a:r>
              <a:rPr lang="en" sz="1200">
                <a:latin typeface="Courier New"/>
                <a:ea typeface="Courier New"/>
                <a:cs typeface="Courier New"/>
                <a:sym typeface="Courier New"/>
              </a:rPr>
              <a:t>public Monkey(int age) {</a:t>
            </a:r>
            <a:endParaRPr sz="1200">
              <a:latin typeface="Courier New"/>
              <a:ea typeface="Courier New"/>
              <a:cs typeface="Courier New"/>
              <a:sym typeface="Courier New"/>
            </a:endParaRPr>
          </a:p>
          <a:p>
            <a:pPr indent="457200" lvl="0" marL="457200" rtl="0">
              <a:spcBef>
                <a:spcPts val="0"/>
              </a:spcBef>
              <a:spcAft>
                <a:spcPts val="0"/>
              </a:spcAft>
              <a:buNone/>
            </a:pPr>
            <a:r>
              <a:rPr lang="en" sz="1200">
                <a:latin typeface="Courier New"/>
                <a:ea typeface="Courier New"/>
                <a:cs typeface="Courier New"/>
                <a:sym typeface="Courier New"/>
              </a:rPr>
              <a:t>this.age = age;</a:t>
            </a:r>
            <a:endParaRPr sz="1200">
              <a:latin typeface="Courier New"/>
              <a:ea typeface="Courier New"/>
              <a:cs typeface="Courier New"/>
              <a:sym typeface="Courier New"/>
            </a:endParaRPr>
          </a:p>
          <a:p>
            <a:pPr indent="457200" lvl="0" marL="0" rtl="0">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457200" lvl="0" marL="0" rtl="0">
              <a:spcBef>
                <a:spcPts val="0"/>
              </a:spcBef>
              <a:spcAft>
                <a:spcPts val="0"/>
              </a:spcAft>
              <a:buNone/>
            </a:pPr>
            <a:r>
              <a:rPr lang="en" sz="1200">
                <a:latin typeface="Courier New"/>
                <a:ea typeface="Courier New"/>
                <a:cs typeface="Courier New"/>
                <a:sym typeface="Courier New"/>
              </a:rPr>
              <a:t>public int getAge() {</a:t>
            </a:r>
            <a:endParaRPr sz="1200">
              <a:latin typeface="Courier New"/>
              <a:ea typeface="Courier New"/>
              <a:cs typeface="Courier New"/>
              <a:sym typeface="Courier New"/>
            </a:endParaRPr>
          </a:p>
          <a:p>
            <a:pPr indent="457200" lvl="0" marL="0" rtl="0">
              <a:spcBef>
                <a:spcPts val="0"/>
              </a:spcBef>
              <a:spcAft>
                <a:spcPts val="0"/>
              </a:spcAft>
              <a:buNone/>
            </a:pPr>
            <a:r>
              <a:rPr lang="en" sz="1200">
                <a:latin typeface="Courier New"/>
                <a:ea typeface="Courier New"/>
                <a:cs typeface="Courier New"/>
                <a:sym typeface="Courier New"/>
              </a:rPr>
              <a:t>	return this.age;</a:t>
            </a:r>
            <a:endParaRPr sz="1200">
              <a:latin typeface="Courier New"/>
              <a:ea typeface="Courier New"/>
              <a:cs typeface="Courier New"/>
              <a:sym typeface="Courier New"/>
            </a:endParaRPr>
          </a:p>
          <a:p>
            <a:pPr indent="457200" lvl="0" marL="0" rtl="0">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457200" lvl="0" marL="0" rtl="0">
              <a:spcBef>
                <a:spcPts val="0"/>
              </a:spcBef>
              <a:spcAft>
                <a:spcPts val="0"/>
              </a:spcAft>
              <a:buNone/>
            </a:pPr>
            <a:r>
              <a:rPr lang="en" sz="1200">
                <a:latin typeface="Courier New"/>
                <a:ea typeface="Courier New"/>
                <a:cs typeface="Courier New"/>
                <a:sym typeface="Courier New"/>
              </a:rPr>
              <a:t>public SmartLevel intellect() {</a:t>
            </a:r>
            <a:br>
              <a:rPr lang="en" sz="1200">
                <a:latin typeface="Courier New"/>
                <a:ea typeface="Courier New"/>
                <a:cs typeface="Courier New"/>
                <a:sym typeface="Courier New"/>
              </a:rPr>
            </a:br>
            <a:r>
              <a:rPr lang="en" sz="1200">
                <a:latin typeface="Courier New"/>
                <a:ea typeface="Courier New"/>
                <a:cs typeface="Courier New"/>
                <a:sym typeface="Courier New"/>
              </a:rPr>
              <a:t>		Return this.intellect;</a:t>
            </a:r>
            <a:endParaRPr sz="1200">
              <a:latin typeface="Courier New"/>
              <a:ea typeface="Courier New"/>
              <a:cs typeface="Courier New"/>
              <a:sym typeface="Courier New"/>
            </a:endParaRPr>
          </a:p>
          <a:p>
            <a:pPr indent="457200" lvl="0" marL="0" rtl="0">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457200" lvl="0" marL="0" rtl="0">
              <a:spcBef>
                <a:spcPts val="0"/>
              </a:spcBef>
              <a:spcAft>
                <a:spcPts val="0"/>
              </a:spcAft>
              <a:buNone/>
            </a:pPr>
            <a:r>
              <a:rPr lang="en" sz="1200">
                <a:latin typeface="Courier New"/>
                <a:ea typeface="Courier New"/>
                <a:cs typeface="Courier New"/>
                <a:sym typeface="Courier New"/>
              </a:rPr>
              <a:t>public int calculateIntelligenceByAge() {</a:t>
            </a:r>
            <a:endParaRPr sz="1200">
              <a:latin typeface="Courier New"/>
              <a:ea typeface="Courier New"/>
              <a:cs typeface="Courier New"/>
              <a:sym typeface="Courier New"/>
            </a:endParaRPr>
          </a:p>
          <a:p>
            <a:pPr indent="457200" lvl="0" marL="0" rtl="0">
              <a:spcBef>
                <a:spcPts val="0"/>
              </a:spcBef>
              <a:spcAft>
                <a:spcPts val="0"/>
              </a:spcAft>
              <a:buNone/>
            </a:pPr>
            <a:r>
              <a:rPr lang="en" sz="1200">
                <a:latin typeface="Courier New"/>
                <a:ea typeface="Courier New"/>
                <a:cs typeface="Courier New"/>
                <a:sym typeface="Courier New"/>
              </a:rPr>
              <a:t>	return age/(intellect.ordinal() + 1);</a:t>
            </a:r>
            <a:endParaRPr sz="1200">
              <a:latin typeface="Courier New"/>
              <a:ea typeface="Courier New"/>
              <a:cs typeface="Courier New"/>
              <a:sym typeface="Courier New"/>
            </a:endParaRPr>
          </a:p>
          <a:p>
            <a:pPr indent="457200" lvl="0" marL="0" rtl="0">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spcBef>
                <a:spcPts val="0"/>
              </a:spcBef>
              <a:spcAft>
                <a:spcPts val="0"/>
              </a:spcAft>
              <a:buNone/>
            </a:pPr>
            <a:r>
              <a:rPr lang="en" sz="1200">
                <a:latin typeface="Courier New"/>
                <a:ea typeface="Courier New"/>
                <a:cs typeface="Courier New"/>
                <a:sym typeface="Courier New"/>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Encapsulation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Encapsulation</a:t>
            </a:r>
            <a:endParaRPr/>
          </a:p>
        </p:txBody>
      </p:sp>
      <p:sp>
        <p:nvSpPr>
          <p:cNvPr id="238" name="Shape 2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Keeping things private and controlling values through getters/setters</a:t>
            </a:r>
            <a:endParaRPr sz="1400"/>
          </a:p>
          <a:p>
            <a:pPr indent="-317500" lvl="0" marL="457200" rtl="0">
              <a:spcBef>
                <a:spcPts val="0"/>
              </a:spcBef>
              <a:spcAft>
                <a:spcPts val="0"/>
              </a:spcAft>
              <a:buSzPts val="1400"/>
              <a:buChar char="●"/>
            </a:pPr>
            <a:r>
              <a:rPr lang="en" sz="1400"/>
              <a:t>Particularly, setting restrictions in the setter methods allows for greater flexibility</a:t>
            </a:r>
            <a:endParaRPr sz="1400"/>
          </a:p>
          <a:p>
            <a:pPr indent="0" lvl="0" marL="0" rtl="0">
              <a:spcBef>
                <a:spcPts val="1600"/>
              </a:spcBef>
              <a:spcAft>
                <a:spcPts val="0"/>
              </a:spcAft>
              <a:buNone/>
            </a:pPr>
            <a:r>
              <a:rPr lang="en" sz="1400">
                <a:latin typeface="Courier New"/>
                <a:ea typeface="Courier New"/>
                <a:cs typeface="Courier New"/>
                <a:sym typeface="Courier New"/>
              </a:rPr>
              <a:t>public void setGrade(int grade) {</a:t>
            </a:r>
            <a:endParaRPr sz="1400">
              <a:latin typeface="Courier New"/>
              <a:ea typeface="Courier New"/>
              <a:cs typeface="Courier New"/>
              <a:sym typeface="Courier New"/>
            </a:endParaRPr>
          </a:p>
          <a:p>
            <a:pPr indent="0" lvl="0" marL="0" rtl="0">
              <a:spcBef>
                <a:spcPts val="1600"/>
              </a:spcBef>
              <a:spcAft>
                <a:spcPts val="0"/>
              </a:spcAft>
              <a:buNone/>
            </a:pPr>
            <a:r>
              <a:rPr lang="en" sz="1400">
                <a:latin typeface="Courier New"/>
                <a:ea typeface="Courier New"/>
                <a:cs typeface="Courier New"/>
                <a:sym typeface="Courier New"/>
              </a:rPr>
              <a:t>	if (grade &lt; 0) this.grade = 0;</a:t>
            </a:r>
            <a:endParaRPr sz="1400">
              <a:latin typeface="Courier New"/>
              <a:ea typeface="Courier New"/>
              <a:cs typeface="Courier New"/>
              <a:sym typeface="Courier New"/>
            </a:endParaRPr>
          </a:p>
          <a:p>
            <a:pPr indent="0" lvl="0" marL="0" rtl="0">
              <a:spcBef>
                <a:spcPts val="1600"/>
              </a:spcBef>
              <a:spcAft>
                <a:spcPts val="0"/>
              </a:spcAft>
              <a:buNone/>
            </a:pPr>
            <a:r>
              <a:rPr lang="en" sz="1400">
                <a:latin typeface="Courier New"/>
                <a:ea typeface="Courier New"/>
                <a:cs typeface="Courier New"/>
                <a:sym typeface="Courier New"/>
              </a:rPr>
              <a:t>	else this.grade = grade;</a:t>
            </a:r>
            <a:endParaRPr sz="1400">
              <a:latin typeface="Courier New"/>
              <a:ea typeface="Courier New"/>
              <a:cs typeface="Courier New"/>
              <a:sym typeface="Courier New"/>
            </a:endParaRPr>
          </a:p>
          <a:p>
            <a:pPr indent="0" lvl="0" marL="0">
              <a:spcBef>
                <a:spcPts val="1600"/>
              </a:spcBef>
              <a:spcAft>
                <a:spcPts val="160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Coding 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Homework 2</a:t>
            </a:r>
            <a:endParaRPr/>
          </a:p>
        </p:txBody>
      </p:sp>
      <p:sp>
        <p:nvSpPr>
          <p:cNvPr id="98" name="Shape 9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Grades are out!</a:t>
            </a:r>
            <a:endParaRPr sz="1400"/>
          </a:p>
          <a:p>
            <a:pPr indent="-317500" lvl="0" marL="457200" rtl="0">
              <a:spcBef>
                <a:spcPts val="0"/>
              </a:spcBef>
              <a:spcAft>
                <a:spcPts val="0"/>
              </a:spcAft>
              <a:buSzPts val="1400"/>
              <a:buChar char="●"/>
            </a:pPr>
            <a:r>
              <a:rPr lang="en" sz="1400"/>
              <a:t>Usual regrade rules apply</a:t>
            </a:r>
            <a:endParaRPr sz="1400"/>
          </a:p>
          <a:p>
            <a:pPr indent="-317500" lvl="0" marL="457200">
              <a:spcBef>
                <a:spcPts val="0"/>
              </a:spcBef>
              <a:spcAft>
                <a:spcPts val="0"/>
              </a:spcAft>
              <a:buSzPts val="1400"/>
              <a:buChar char="●"/>
            </a:pPr>
            <a:r>
              <a:rPr lang="en" sz="1400"/>
              <a:t>Exam Grades should be out around Friday</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Homework 3/4</a:t>
            </a:r>
            <a:endParaRPr/>
          </a:p>
        </p:txBody>
      </p:sp>
      <p:sp>
        <p:nvSpPr>
          <p:cNvPr id="104" name="Shape 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A couple of typos were updated as of 1PM yesterday</a:t>
            </a:r>
            <a:endParaRPr sz="1400"/>
          </a:p>
          <a:p>
            <a:pPr indent="-317500" lvl="0" marL="457200" rtl="0">
              <a:spcBef>
                <a:spcPts val="0"/>
              </a:spcBef>
              <a:spcAft>
                <a:spcPts val="0"/>
              </a:spcAft>
              <a:buSzPts val="1400"/>
              <a:buChar char="●"/>
            </a:pPr>
            <a:r>
              <a:rPr lang="en" sz="1400"/>
              <a:t>Checkstyle is 15 points, don't forget to check!</a:t>
            </a:r>
            <a:endParaRPr sz="1400"/>
          </a:p>
          <a:p>
            <a:pPr indent="-317500" lvl="1" marL="914400" rtl="0">
              <a:spcBef>
                <a:spcPts val="0"/>
              </a:spcBef>
              <a:spcAft>
                <a:spcPts val="0"/>
              </a:spcAft>
              <a:buSzPts val="1400"/>
              <a:buChar char="○"/>
            </a:pPr>
            <a:r>
              <a:rPr lang="en" sz="1400"/>
              <a:t>Don't worry about JavaDoc comments</a:t>
            </a:r>
            <a:endParaRPr sz="1400"/>
          </a:p>
          <a:p>
            <a:pPr indent="-317500" lvl="0" marL="457200">
              <a:spcBef>
                <a:spcPts val="0"/>
              </a:spcBef>
              <a:spcAft>
                <a:spcPts val="0"/>
              </a:spcAft>
              <a:buSzPts val="1400"/>
              <a:buChar char="●"/>
            </a:pPr>
            <a:r>
              <a:rPr lang="en" sz="1400"/>
              <a:t>Homework 4 will be released on Thursday</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Object Oriented Programming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Objects</a:t>
            </a:r>
            <a:endParaRPr/>
          </a:p>
        </p:txBody>
      </p:sp>
      <p:sp>
        <p:nvSpPr>
          <p:cNvPr id="115" name="Shape 115"/>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They put the "O" in OOP.</a:t>
            </a:r>
            <a:endParaRPr/>
          </a:p>
        </p:txBody>
      </p:sp>
      <p:sp>
        <p:nvSpPr>
          <p:cNvPr id="116" name="Shape 116"/>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t>What are they?</a:t>
            </a:r>
            <a:endParaRPr sz="1400"/>
          </a:p>
          <a:p>
            <a:pPr indent="0" lvl="0" marL="0" rtl="0">
              <a:lnSpc>
                <a:spcPct val="100000"/>
              </a:lnSpc>
              <a:spcBef>
                <a:spcPts val="1600"/>
              </a:spcBef>
              <a:spcAft>
                <a:spcPts val="0"/>
              </a:spcAft>
              <a:buNone/>
            </a:pPr>
            <a:r>
              <a:rPr lang="en" sz="1400"/>
              <a:t>What do they represent?</a:t>
            </a:r>
            <a:endParaRPr sz="1400"/>
          </a:p>
          <a:p>
            <a:pPr indent="0" lvl="0" marL="0" rtl="0">
              <a:lnSpc>
                <a:spcPct val="100000"/>
              </a:lnSpc>
              <a:spcBef>
                <a:spcPts val="1600"/>
              </a:spcBef>
              <a:spcAft>
                <a:spcPts val="0"/>
              </a:spcAft>
              <a:buNone/>
            </a:pPr>
            <a:r>
              <a:rPr lang="en" sz="1400"/>
              <a:t>What do they contain?</a:t>
            </a:r>
            <a:endParaRPr sz="1400"/>
          </a:p>
          <a:p>
            <a:pPr indent="0" lvl="0" marL="0" rtl="0">
              <a:lnSpc>
                <a:spcPct val="100000"/>
              </a:lnSpc>
              <a:spcBef>
                <a:spcPts val="1600"/>
              </a:spcBef>
              <a:spcAft>
                <a:spcPts val="0"/>
              </a:spcAft>
              <a:buNone/>
            </a:pPr>
            <a:r>
              <a:t/>
            </a:r>
            <a:endParaRPr b="1" sz="1400"/>
          </a:p>
          <a:p>
            <a:pPr indent="0" lvl="0" marL="0" rtl="0">
              <a:lnSpc>
                <a:spcPct val="100000"/>
              </a:lnSpc>
              <a:spcBef>
                <a:spcPts val="1600"/>
              </a:spcBef>
              <a:spcAft>
                <a:spcPts val="1600"/>
              </a:spcAft>
              <a:buNone/>
            </a:pPr>
            <a:r>
              <a:rPr b="1" lang="en" sz="1400"/>
              <a:t>Instance</a:t>
            </a:r>
            <a:r>
              <a:rPr lang="en" sz="1400"/>
              <a:t> - a single object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Classes</a:t>
            </a:r>
            <a:endParaRPr/>
          </a:p>
        </p:txBody>
      </p:sp>
      <p:sp>
        <p:nvSpPr>
          <p:cNvPr id="122" name="Shape 12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High Level: </a:t>
            </a:r>
            <a:r>
              <a:rPr lang="en" sz="1800"/>
              <a:t>Classes are a blueprints for objects!</a:t>
            </a:r>
            <a:endParaRPr sz="1800"/>
          </a:p>
          <a:p>
            <a:pPr indent="0" lvl="0" marL="0" rtl="0">
              <a:spcBef>
                <a:spcPts val="1600"/>
              </a:spcBef>
              <a:spcAft>
                <a:spcPts val="0"/>
              </a:spcAft>
              <a:buNone/>
            </a:pPr>
            <a:r>
              <a:t/>
            </a:r>
            <a:endParaRPr sz="1800"/>
          </a:p>
          <a:p>
            <a:pPr indent="-342900" lvl="0" marL="457200" rtl="0">
              <a:spcBef>
                <a:spcPts val="1600"/>
              </a:spcBef>
              <a:spcAft>
                <a:spcPts val="0"/>
              </a:spcAft>
              <a:buSzPts val="1800"/>
              <a:buChar char="●"/>
            </a:pPr>
            <a:r>
              <a:rPr lang="en" sz="1800"/>
              <a:t>Essentially a Class describes what an object can do and what kind of components it can have.</a:t>
            </a:r>
            <a:endParaRPr sz="1800"/>
          </a:p>
          <a:p>
            <a:pPr indent="0" lvl="0" marL="0">
              <a:spcBef>
                <a:spcPts val="1600"/>
              </a:spcBef>
              <a:spcAft>
                <a:spcPts val="1600"/>
              </a:spcAft>
              <a:buNone/>
            </a:pPr>
            <a:r>
              <a:t/>
            </a:r>
            <a:endParaRPr sz="1800"/>
          </a:p>
        </p:txBody>
      </p:sp>
      <p:sp>
        <p:nvSpPr>
          <p:cNvPr id="123" name="Shape 12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a Class?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730000" y="249225"/>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Creating a Class	</a:t>
            </a:r>
            <a:endParaRPr/>
          </a:p>
        </p:txBody>
      </p:sp>
      <p:sp>
        <p:nvSpPr>
          <p:cNvPr id="129" name="Shape 129"/>
          <p:cNvSpPr txBox="1"/>
          <p:nvPr>
            <p:ph idx="2" type="body"/>
          </p:nvPr>
        </p:nvSpPr>
        <p:spPr>
          <a:xfrm>
            <a:off x="5174225" y="1330200"/>
            <a:ext cx="3374400" cy="302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Courier New"/>
                <a:ea typeface="Courier New"/>
                <a:cs typeface="Courier New"/>
                <a:sym typeface="Courier New"/>
              </a:rPr>
              <a:t>p</a:t>
            </a:r>
            <a:r>
              <a:rPr lang="en">
                <a:latin typeface="Courier New"/>
                <a:ea typeface="Courier New"/>
                <a:cs typeface="Courier New"/>
                <a:sym typeface="Courier New"/>
              </a:rPr>
              <a:t>ublic class Monkey {</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a:spcBef>
                <a:spcPts val="160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indent="-311150" lvl="0" marL="457200">
              <a:spcBef>
                <a:spcPts val="1600"/>
              </a:spcBef>
              <a:spcAft>
                <a:spcPts val="0"/>
              </a:spcAft>
              <a:buSzPts val="1300"/>
              <a:buChar char="●"/>
            </a:pPr>
            <a:r>
              <a:rPr lang="en"/>
              <a:t>This creates a class named Monkey that is public</a:t>
            </a:r>
            <a:endParaRPr/>
          </a:p>
        </p:txBody>
      </p:sp>
      <p:sp>
        <p:nvSpPr>
          <p:cNvPr id="130" name="Shape 130"/>
          <p:cNvSpPr txBox="1"/>
          <p:nvPr/>
        </p:nvSpPr>
        <p:spPr>
          <a:xfrm>
            <a:off x="930838" y="4545550"/>
            <a:ext cx="2505900" cy="67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accent1"/>
                </a:solidFill>
                <a:latin typeface="Lato"/>
                <a:ea typeface="Lato"/>
                <a:cs typeface="Lato"/>
                <a:sym typeface="Lato"/>
              </a:rPr>
              <a:t>me chillin’ with a snow monkey</a:t>
            </a:r>
            <a:endParaRPr sz="1600">
              <a:solidFill>
                <a:schemeClr val="accent1"/>
              </a:solidFill>
              <a:latin typeface="Lato"/>
              <a:ea typeface="Lato"/>
              <a:cs typeface="Lato"/>
              <a:sym typeface="Lato"/>
            </a:endParaRPr>
          </a:p>
          <a:p>
            <a:pPr indent="0" lvl="0" marL="0" algn="ctr">
              <a:spcBef>
                <a:spcPts val="0"/>
              </a:spcBef>
              <a:spcAft>
                <a:spcPts val="0"/>
              </a:spcAft>
              <a:buNone/>
            </a:pPr>
            <a:r>
              <a:t/>
            </a:r>
            <a:endParaRPr>
              <a:latin typeface="Lato"/>
              <a:ea typeface="Lato"/>
              <a:cs typeface="Lato"/>
              <a:sym typeface="Lato"/>
            </a:endParaRPr>
          </a:p>
        </p:txBody>
      </p:sp>
      <p:pic>
        <p:nvPicPr>
          <p:cNvPr id="131" name="Shape 131"/>
          <p:cNvPicPr preferRelativeResize="0"/>
          <p:nvPr/>
        </p:nvPicPr>
        <p:blipFill rotWithShape="1">
          <a:blip r:embed="rId3">
            <a:alphaModFix/>
          </a:blip>
          <a:srcRect b="0" l="0" r="0" t="17101"/>
          <a:stretch/>
        </p:blipFill>
        <p:spPr>
          <a:xfrm>
            <a:off x="674588" y="1327575"/>
            <a:ext cx="3018428" cy="3336278"/>
          </a:xfrm>
          <a:prstGeom prst="rect">
            <a:avLst/>
          </a:prstGeom>
          <a:noFill/>
          <a:ln>
            <a:noFill/>
          </a:ln>
        </p:spPr>
      </p:pic>
      <p:sp>
        <p:nvSpPr>
          <p:cNvPr id="132" name="Shape 132"/>
          <p:cNvSpPr txBox="1"/>
          <p:nvPr/>
        </p:nvSpPr>
        <p:spPr>
          <a:xfrm>
            <a:off x="5174225" y="1028625"/>
            <a:ext cx="3374400" cy="39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Lato"/>
                <a:ea typeface="Lato"/>
                <a:cs typeface="Lato"/>
                <a:sym typeface="Lato"/>
              </a:rPr>
              <a:t>In case you forgot:</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a:t>
            </a:r>
            <a:endParaRPr/>
          </a:p>
        </p:txBody>
      </p:sp>
      <p:sp>
        <p:nvSpPr>
          <p:cNvPr id="138" name="Shape 138"/>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reasons why OOP is so widely used</a:t>
            </a:r>
            <a:endParaRPr/>
          </a:p>
        </p:txBody>
      </p:sp>
      <p:sp>
        <p:nvSpPr>
          <p:cNvPr id="139" name="Shape 13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Modularity</a:t>
            </a:r>
            <a:endParaRPr sz="1400"/>
          </a:p>
          <a:p>
            <a:pPr indent="-317500" lvl="0" marL="457200" rtl="0">
              <a:spcBef>
                <a:spcPts val="0"/>
              </a:spcBef>
              <a:spcAft>
                <a:spcPts val="0"/>
              </a:spcAft>
              <a:buSzPts val="1400"/>
              <a:buChar char="●"/>
            </a:pPr>
            <a:r>
              <a:rPr lang="en" sz="1400"/>
              <a:t>Information-hiding</a:t>
            </a:r>
            <a:endParaRPr sz="1400"/>
          </a:p>
          <a:p>
            <a:pPr indent="-317500" lvl="0" marL="457200" rtl="0">
              <a:spcBef>
                <a:spcPts val="0"/>
              </a:spcBef>
              <a:spcAft>
                <a:spcPts val="0"/>
              </a:spcAft>
              <a:buSzPts val="1400"/>
              <a:buChar char="●"/>
            </a:pPr>
            <a:r>
              <a:rPr lang="en" sz="1400"/>
              <a:t>Code re-use</a:t>
            </a:r>
            <a:endParaRPr sz="1400"/>
          </a:p>
          <a:p>
            <a:pPr indent="-317500" lvl="0" marL="457200" rtl="0">
              <a:spcBef>
                <a:spcPts val="0"/>
              </a:spcBef>
              <a:spcAft>
                <a:spcPts val="0"/>
              </a:spcAft>
              <a:buSzPts val="1400"/>
              <a:buChar char="●"/>
            </a:pPr>
            <a:r>
              <a:rPr lang="en" sz="1400"/>
              <a:t>Pluggability/Debug-ability</a:t>
            </a:r>
            <a:endParaRPr sz="1400"/>
          </a:p>
          <a:p>
            <a:pPr indent="0" lvl="0" marL="0">
              <a:spcBef>
                <a:spcPts val="1600"/>
              </a:spcBef>
              <a:spcAft>
                <a:spcPts val="1600"/>
              </a:spcAft>
              <a:buNone/>
            </a:pPr>
            <a:r>
              <a:rPr lang="en" sz="1400"/>
              <a:t>What do we do in real life? Do you know what's inside your car? Computer? What do we do to fix them?</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