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1941" r:id="rId6"/>
    <p:sldId id="1942" r:id="rId7"/>
    <p:sldId id="1943" r:id="rId8"/>
    <p:sldId id="261" r:id="rId9"/>
    <p:sldId id="262" r:id="rId10"/>
    <p:sldId id="263" r:id="rId11"/>
    <p:sldId id="1944" r:id="rId12"/>
    <p:sldId id="1945" r:id="rId13"/>
    <p:sldId id="294" r:id="rId14"/>
    <p:sldId id="1946" r:id="rId15"/>
    <p:sldId id="1947" r:id="rId16"/>
    <p:sldId id="1949" r:id="rId17"/>
    <p:sldId id="278" r:id="rId18"/>
  </p:sldIdLst>
  <p:sldSz cx="9144000" cy="5143500" type="screen16x9"/>
  <p:notesSz cx="6858000" cy="9144000"/>
  <p:embeddedFontLst>
    <p:embeddedFont>
      <p:font typeface="Abadi" panose="020B0604020202020204" pitchFamily="34" charset="0"/>
      <p:regular r:id="rId20"/>
    </p:embeddedFont>
    <p:embeddedFont>
      <p:font typeface="Abadi Extra Light" panose="020B0604020202020204" pitchFamily="34" charset="0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Raleway" pitchFamily="2" charset="0"/>
      <p:regular r:id="rId34"/>
      <p:bold r:id="rId35"/>
      <p:italic r:id="rId36"/>
      <p:bold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85C5"/>
    <a:srgbClr val="6774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480" autoAdjust="0"/>
  </p:normalViewPr>
  <p:slideViewPr>
    <p:cSldViewPr snapToGrid="0">
      <p:cViewPr varScale="1">
        <p:scale>
          <a:sx n="93" d="100"/>
          <a:sy n="93" d="100"/>
        </p:scale>
        <p:origin x="115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99F072-6F7E-44CF-B346-9A0E0ABBDD8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15C36A-01F1-4A1C-ADC4-D520009A8967}">
      <dgm:prSet phldrT="[Text]"/>
      <dgm:spPr/>
      <dgm:t>
        <a:bodyPr/>
        <a:lstStyle/>
        <a:p>
          <a:r>
            <a:rPr lang="en-US"/>
            <a:t>Modern languages (C#)</a:t>
          </a:r>
        </a:p>
      </dgm:t>
    </dgm:pt>
    <dgm:pt modelId="{D51B28E8-4FB1-4F23-BCC4-D78D12DB7E10}" type="parTrans" cxnId="{6EBECE21-66CE-4FF9-9292-2A44C8205E26}">
      <dgm:prSet/>
      <dgm:spPr/>
      <dgm:t>
        <a:bodyPr/>
        <a:lstStyle/>
        <a:p>
          <a:endParaRPr lang="en-US"/>
        </a:p>
      </dgm:t>
    </dgm:pt>
    <dgm:pt modelId="{09834ABF-B4B6-484C-809F-4BCB65DE92ED}" type="sibTrans" cxnId="{6EBECE21-66CE-4FF9-9292-2A44C8205E26}">
      <dgm:prSet/>
      <dgm:spPr/>
      <dgm:t>
        <a:bodyPr/>
        <a:lstStyle/>
        <a:p>
          <a:endParaRPr lang="en-US"/>
        </a:p>
      </dgm:t>
    </dgm:pt>
    <dgm:pt modelId="{A78EF209-735C-4A84-B768-C9E773F0EEC2}">
      <dgm:prSet/>
      <dgm:spPr/>
      <dgm:t>
        <a:bodyPr/>
        <a:lstStyle/>
        <a:p>
          <a:r>
            <a:rPr lang="en-US"/>
            <a:t>.NET ecosystem</a:t>
          </a:r>
        </a:p>
      </dgm:t>
    </dgm:pt>
    <dgm:pt modelId="{442BAD92-F658-405A-B5FE-A4C5CAE26626}" type="parTrans" cxnId="{3BDB96B3-D343-4C84-B462-110301717F12}">
      <dgm:prSet/>
      <dgm:spPr/>
      <dgm:t>
        <a:bodyPr/>
        <a:lstStyle/>
        <a:p>
          <a:endParaRPr lang="en-US"/>
        </a:p>
      </dgm:t>
    </dgm:pt>
    <dgm:pt modelId="{AAC1707E-E6AA-453C-85FC-577C8FE7FC61}" type="sibTrans" cxnId="{3BDB96B3-D343-4C84-B462-110301717F12}">
      <dgm:prSet/>
      <dgm:spPr/>
      <dgm:t>
        <a:bodyPr/>
        <a:lstStyle/>
        <a:p>
          <a:endParaRPr lang="en-US"/>
        </a:p>
      </dgm:t>
    </dgm:pt>
    <dgm:pt modelId="{287630D6-69B1-47E1-860A-2E51EA569EFB}">
      <dgm:prSet/>
      <dgm:spPr/>
      <dgm:t>
        <a:bodyPr/>
        <a:lstStyle/>
        <a:p>
          <a:r>
            <a:rPr lang="en-US"/>
            <a:t>Performance</a:t>
          </a:r>
        </a:p>
      </dgm:t>
    </dgm:pt>
    <dgm:pt modelId="{296FE7D6-0EF0-42D9-9142-BB2F469D8F0A}" type="parTrans" cxnId="{1C4A99AE-8476-40F3-9312-C9BDB6BBD56C}">
      <dgm:prSet/>
      <dgm:spPr/>
      <dgm:t>
        <a:bodyPr/>
        <a:lstStyle/>
        <a:p>
          <a:endParaRPr lang="en-US"/>
        </a:p>
      </dgm:t>
    </dgm:pt>
    <dgm:pt modelId="{2045F83E-DB1F-4E5D-A452-F5D1A9A8118E}" type="sibTrans" cxnId="{1C4A99AE-8476-40F3-9312-C9BDB6BBD56C}">
      <dgm:prSet/>
      <dgm:spPr/>
      <dgm:t>
        <a:bodyPr/>
        <a:lstStyle/>
        <a:p>
          <a:endParaRPr lang="en-US"/>
        </a:p>
      </dgm:t>
    </dgm:pt>
    <dgm:pt modelId="{035E5A88-DC3F-44A8-B9B1-F3C54301E760}">
      <dgm:prSet/>
      <dgm:spPr/>
      <dgm:t>
        <a:bodyPr/>
        <a:lstStyle/>
        <a:p>
          <a:r>
            <a:rPr lang="en-US"/>
            <a:t>Full-stack</a:t>
          </a:r>
        </a:p>
      </dgm:t>
    </dgm:pt>
    <dgm:pt modelId="{ACF708DB-F3B5-4B95-B462-25452982123B}" type="parTrans" cxnId="{2780A877-8ABA-4412-A43D-27BC8DC528C3}">
      <dgm:prSet/>
      <dgm:spPr/>
      <dgm:t>
        <a:bodyPr/>
        <a:lstStyle/>
        <a:p>
          <a:endParaRPr lang="en-US"/>
        </a:p>
      </dgm:t>
    </dgm:pt>
    <dgm:pt modelId="{8AB94670-EC57-4DC8-97FF-A8885BF1AD34}" type="sibTrans" cxnId="{2780A877-8ABA-4412-A43D-27BC8DC528C3}">
      <dgm:prSet/>
      <dgm:spPr/>
      <dgm:t>
        <a:bodyPr/>
        <a:lstStyle/>
        <a:p>
          <a:endParaRPr lang="en-US"/>
        </a:p>
      </dgm:t>
    </dgm:pt>
    <dgm:pt modelId="{1570B8FA-8A3F-4B9C-A436-A8342D585323}">
      <dgm:prSet/>
      <dgm:spPr/>
      <dgm:t>
        <a:bodyPr/>
        <a:lstStyle/>
        <a:p>
          <a:r>
            <a:rPr lang="en-US"/>
            <a:t>Tools</a:t>
          </a:r>
        </a:p>
      </dgm:t>
    </dgm:pt>
    <dgm:pt modelId="{A55B5EB7-4284-4210-AE07-59AE71C81FD3}" type="parTrans" cxnId="{3138A3B5-56D9-4714-A4EA-14CFC3025D16}">
      <dgm:prSet/>
      <dgm:spPr/>
      <dgm:t>
        <a:bodyPr/>
        <a:lstStyle/>
        <a:p>
          <a:endParaRPr lang="en-US"/>
        </a:p>
      </dgm:t>
    </dgm:pt>
    <dgm:pt modelId="{6F55EAFB-BC46-4B61-962F-E07B3E0A5A28}" type="sibTrans" cxnId="{3138A3B5-56D9-4714-A4EA-14CFC3025D16}">
      <dgm:prSet/>
      <dgm:spPr/>
      <dgm:t>
        <a:bodyPr/>
        <a:lstStyle/>
        <a:p>
          <a:endParaRPr lang="en-US"/>
        </a:p>
      </dgm:t>
    </dgm:pt>
    <dgm:pt modelId="{4AFAC511-1F08-4A28-B6BD-9318C019F085}">
      <dgm:prSet/>
      <dgm:spPr/>
      <dgm:t>
        <a:bodyPr/>
        <a:lstStyle/>
        <a:p>
          <a:r>
            <a:rPr lang="en-US"/>
            <a:t>Stable &amp; mature</a:t>
          </a:r>
        </a:p>
      </dgm:t>
    </dgm:pt>
    <dgm:pt modelId="{EC6C73A6-F202-44F5-BCB6-831EA77A2E65}" type="parTrans" cxnId="{3F23991D-A17F-40CB-9731-1656E4320691}">
      <dgm:prSet/>
      <dgm:spPr/>
      <dgm:t>
        <a:bodyPr/>
        <a:lstStyle/>
        <a:p>
          <a:endParaRPr lang="en-US"/>
        </a:p>
      </dgm:t>
    </dgm:pt>
    <dgm:pt modelId="{6024C282-864E-459C-9DA3-B2754D201426}" type="sibTrans" cxnId="{3F23991D-A17F-40CB-9731-1656E4320691}">
      <dgm:prSet/>
      <dgm:spPr/>
      <dgm:t>
        <a:bodyPr/>
        <a:lstStyle/>
        <a:p>
          <a:endParaRPr lang="en-US"/>
        </a:p>
      </dgm:t>
    </dgm:pt>
    <dgm:pt modelId="{CAF962D1-55B7-4474-B49B-A9A542FA2524}" type="pres">
      <dgm:prSet presAssocID="{5499F072-6F7E-44CF-B346-9A0E0ABBDD8B}" presName="diagram" presStyleCnt="0">
        <dgm:presLayoutVars>
          <dgm:dir/>
          <dgm:resizeHandles val="exact"/>
        </dgm:presLayoutVars>
      </dgm:prSet>
      <dgm:spPr/>
    </dgm:pt>
    <dgm:pt modelId="{93B64078-975F-49C9-93F3-F32BE664B8BC}" type="pres">
      <dgm:prSet presAssocID="{3215C36A-01F1-4A1C-ADC4-D520009A8967}" presName="node" presStyleLbl="node1" presStyleIdx="0" presStyleCnt="6">
        <dgm:presLayoutVars>
          <dgm:bulletEnabled val="1"/>
        </dgm:presLayoutVars>
      </dgm:prSet>
      <dgm:spPr/>
    </dgm:pt>
    <dgm:pt modelId="{9FDBC892-5A17-4EB9-A7B5-80F9B5297E76}" type="pres">
      <dgm:prSet presAssocID="{09834ABF-B4B6-484C-809F-4BCB65DE92ED}" presName="sibTrans" presStyleCnt="0"/>
      <dgm:spPr/>
    </dgm:pt>
    <dgm:pt modelId="{6535CDD4-5F8F-4C78-A1F0-FBAACD450472}" type="pres">
      <dgm:prSet presAssocID="{A78EF209-735C-4A84-B768-C9E773F0EEC2}" presName="node" presStyleLbl="node1" presStyleIdx="1" presStyleCnt="6">
        <dgm:presLayoutVars>
          <dgm:bulletEnabled val="1"/>
        </dgm:presLayoutVars>
      </dgm:prSet>
      <dgm:spPr/>
    </dgm:pt>
    <dgm:pt modelId="{42DB97E8-8AC1-482E-B1B9-380508EF62F0}" type="pres">
      <dgm:prSet presAssocID="{AAC1707E-E6AA-453C-85FC-577C8FE7FC61}" presName="sibTrans" presStyleCnt="0"/>
      <dgm:spPr/>
    </dgm:pt>
    <dgm:pt modelId="{BD4EF731-2CC3-45DD-BE12-8CA27499D833}" type="pres">
      <dgm:prSet presAssocID="{287630D6-69B1-47E1-860A-2E51EA569EFB}" presName="node" presStyleLbl="node1" presStyleIdx="2" presStyleCnt="6">
        <dgm:presLayoutVars>
          <dgm:bulletEnabled val="1"/>
        </dgm:presLayoutVars>
      </dgm:prSet>
      <dgm:spPr/>
    </dgm:pt>
    <dgm:pt modelId="{4BC4F662-DA3A-4103-AD48-ED9020AD3DCD}" type="pres">
      <dgm:prSet presAssocID="{2045F83E-DB1F-4E5D-A452-F5D1A9A8118E}" presName="sibTrans" presStyleCnt="0"/>
      <dgm:spPr/>
    </dgm:pt>
    <dgm:pt modelId="{43A24FF4-9583-4954-9DAB-43845F94772D}" type="pres">
      <dgm:prSet presAssocID="{035E5A88-DC3F-44A8-B9B1-F3C54301E760}" presName="node" presStyleLbl="node1" presStyleIdx="3" presStyleCnt="6">
        <dgm:presLayoutVars>
          <dgm:bulletEnabled val="1"/>
        </dgm:presLayoutVars>
      </dgm:prSet>
      <dgm:spPr/>
    </dgm:pt>
    <dgm:pt modelId="{60EE5196-F6AA-4BD2-BF2E-821FA232ECBD}" type="pres">
      <dgm:prSet presAssocID="{8AB94670-EC57-4DC8-97FF-A8885BF1AD34}" presName="sibTrans" presStyleCnt="0"/>
      <dgm:spPr/>
    </dgm:pt>
    <dgm:pt modelId="{874E14D0-6FCE-4B70-966F-F981E0DDFB56}" type="pres">
      <dgm:prSet presAssocID="{1570B8FA-8A3F-4B9C-A436-A8342D585323}" presName="node" presStyleLbl="node1" presStyleIdx="4" presStyleCnt="6">
        <dgm:presLayoutVars>
          <dgm:bulletEnabled val="1"/>
        </dgm:presLayoutVars>
      </dgm:prSet>
      <dgm:spPr/>
    </dgm:pt>
    <dgm:pt modelId="{CBBFEB33-4274-46D0-BFEA-50CB84C2036C}" type="pres">
      <dgm:prSet presAssocID="{6F55EAFB-BC46-4B61-962F-E07B3E0A5A28}" presName="sibTrans" presStyleCnt="0"/>
      <dgm:spPr/>
    </dgm:pt>
    <dgm:pt modelId="{FC2A4175-A014-4BA9-A308-1178449BB809}" type="pres">
      <dgm:prSet presAssocID="{4AFAC511-1F08-4A28-B6BD-9318C019F085}" presName="node" presStyleLbl="node1" presStyleIdx="5" presStyleCnt="6">
        <dgm:presLayoutVars>
          <dgm:bulletEnabled val="1"/>
        </dgm:presLayoutVars>
      </dgm:prSet>
      <dgm:spPr/>
    </dgm:pt>
  </dgm:ptLst>
  <dgm:cxnLst>
    <dgm:cxn modelId="{7DF0371D-ECA7-487B-A844-871D499F0389}" type="presOf" srcId="{A78EF209-735C-4A84-B768-C9E773F0EEC2}" destId="{6535CDD4-5F8F-4C78-A1F0-FBAACD450472}" srcOrd="0" destOrd="0" presId="urn:microsoft.com/office/officeart/2005/8/layout/default"/>
    <dgm:cxn modelId="{3F23991D-A17F-40CB-9731-1656E4320691}" srcId="{5499F072-6F7E-44CF-B346-9A0E0ABBDD8B}" destId="{4AFAC511-1F08-4A28-B6BD-9318C019F085}" srcOrd="5" destOrd="0" parTransId="{EC6C73A6-F202-44F5-BCB6-831EA77A2E65}" sibTransId="{6024C282-864E-459C-9DA3-B2754D201426}"/>
    <dgm:cxn modelId="{22D4271E-769C-41AE-BE6C-17BCD5E2D037}" type="presOf" srcId="{4AFAC511-1F08-4A28-B6BD-9318C019F085}" destId="{FC2A4175-A014-4BA9-A308-1178449BB809}" srcOrd="0" destOrd="0" presId="urn:microsoft.com/office/officeart/2005/8/layout/default"/>
    <dgm:cxn modelId="{7D8EB620-3E4A-4034-9A0D-734CF17568BB}" type="presOf" srcId="{3215C36A-01F1-4A1C-ADC4-D520009A8967}" destId="{93B64078-975F-49C9-93F3-F32BE664B8BC}" srcOrd="0" destOrd="0" presId="urn:microsoft.com/office/officeart/2005/8/layout/default"/>
    <dgm:cxn modelId="{6EBECE21-66CE-4FF9-9292-2A44C8205E26}" srcId="{5499F072-6F7E-44CF-B346-9A0E0ABBDD8B}" destId="{3215C36A-01F1-4A1C-ADC4-D520009A8967}" srcOrd="0" destOrd="0" parTransId="{D51B28E8-4FB1-4F23-BCC4-D78D12DB7E10}" sibTransId="{09834ABF-B4B6-484C-809F-4BCB65DE92ED}"/>
    <dgm:cxn modelId="{EF2C3239-949C-41A9-AFEC-68449B1732C2}" type="presOf" srcId="{287630D6-69B1-47E1-860A-2E51EA569EFB}" destId="{BD4EF731-2CC3-45DD-BE12-8CA27499D833}" srcOrd="0" destOrd="0" presId="urn:microsoft.com/office/officeart/2005/8/layout/default"/>
    <dgm:cxn modelId="{902E3745-2E3E-44AE-8A3C-2F7467A27AE2}" type="presOf" srcId="{5499F072-6F7E-44CF-B346-9A0E0ABBDD8B}" destId="{CAF962D1-55B7-4474-B49B-A9A542FA2524}" srcOrd="0" destOrd="0" presId="urn:microsoft.com/office/officeart/2005/8/layout/default"/>
    <dgm:cxn modelId="{2780A877-8ABA-4412-A43D-27BC8DC528C3}" srcId="{5499F072-6F7E-44CF-B346-9A0E0ABBDD8B}" destId="{035E5A88-DC3F-44A8-B9B1-F3C54301E760}" srcOrd="3" destOrd="0" parTransId="{ACF708DB-F3B5-4B95-B462-25452982123B}" sibTransId="{8AB94670-EC57-4DC8-97FF-A8885BF1AD34}"/>
    <dgm:cxn modelId="{29335599-95C1-4214-90F6-A3F0AFC17162}" type="presOf" srcId="{035E5A88-DC3F-44A8-B9B1-F3C54301E760}" destId="{43A24FF4-9583-4954-9DAB-43845F94772D}" srcOrd="0" destOrd="0" presId="urn:microsoft.com/office/officeart/2005/8/layout/default"/>
    <dgm:cxn modelId="{1C4A99AE-8476-40F3-9312-C9BDB6BBD56C}" srcId="{5499F072-6F7E-44CF-B346-9A0E0ABBDD8B}" destId="{287630D6-69B1-47E1-860A-2E51EA569EFB}" srcOrd="2" destOrd="0" parTransId="{296FE7D6-0EF0-42D9-9142-BB2F469D8F0A}" sibTransId="{2045F83E-DB1F-4E5D-A452-F5D1A9A8118E}"/>
    <dgm:cxn modelId="{3BDB96B3-D343-4C84-B462-110301717F12}" srcId="{5499F072-6F7E-44CF-B346-9A0E0ABBDD8B}" destId="{A78EF209-735C-4A84-B768-C9E773F0EEC2}" srcOrd="1" destOrd="0" parTransId="{442BAD92-F658-405A-B5FE-A4C5CAE26626}" sibTransId="{AAC1707E-E6AA-453C-85FC-577C8FE7FC61}"/>
    <dgm:cxn modelId="{3138A3B5-56D9-4714-A4EA-14CFC3025D16}" srcId="{5499F072-6F7E-44CF-B346-9A0E0ABBDD8B}" destId="{1570B8FA-8A3F-4B9C-A436-A8342D585323}" srcOrd="4" destOrd="0" parTransId="{A55B5EB7-4284-4210-AE07-59AE71C81FD3}" sibTransId="{6F55EAFB-BC46-4B61-962F-E07B3E0A5A28}"/>
    <dgm:cxn modelId="{6CB8BAE4-1A55-4D1B-8752-70873503D930}" type="presOf" srcId="{1570B8FA-8A3F-4B9C-A436-A8342D585323}" destId="{874E14D0-6FCE-4B70-966F-F981E0DDFB56}" srcOrd="0" destOrd="0" presId="urn:microsoft.com/office/officeart/2005/8/layout/default"/>
    <dgm:cxn modelId="{EF478BB4-B65B-48B4-ADCA-8A421CDB03B1}" type="presParOf" srcId="{CAF962D1-55B7-4474-B49B-A9A542FA2524}" destId="{93B64078-975F-49C9-93F3-F32BE664B8BC}" srcOrd="0" destOrd="0" presId="urn:microsoft.com/office/officeart/2005/8/layout/default"/>
    <dgm:cxn modelId="{6371D01D-AE10-46A1-8718-82F5CE6CF749}" type="presParOf" srcId="{CAF962D1-55B7-4474-B49B-A9A542FA2524}" destId="{9FDBC892-5A17-4EB9-A7B5-80F9B5297E76}" srcOrd="1" destOrd="0" presId="urn:microsoft.com/office/officeart/2005/8/layout/default"/>
    <dgm:cxn modelId="{B757BBEF-9653-4553-B31C-B1EC3BF507A9}" type="presParOf" srcId="{CAF962D1-55B7-4474-B49B-A9A542FA2524}" destId="{6535CDD4-5F8F-4C78-A1F0-FBAACD450472}" srcOrd="2" destOrd="0" presId="urn:microsoft.com/office/officeart/2005/8/layout/default"/>
    <dgm:cxn modelId="{B29502E4-B7F8-45DD-9380-0DC36A57392E}" type="presParOf" srcId="{CAF962D1-55B7-4474-B49B-A9A542FA2524}" destId="{42DB97E8-8AC1-482E-B1B9-380508EF62F0}" srcOrd="3" destOrd="0" presId="urn:microsoft.com/office/officeart/2005/8/layout/default"/>
    <dgm:cxn modelId="{5C3D0125-394F-406E-9E7D-84D7DD084F2B}" type="presParOf" srcId="{CAF962D1-55B7-4474-B49B-A9A542FA2524}" destId="{BD4EF731-2CC3-45DD-BE12-8CA27499D833}" srcOrd="4" destOrd="0" presId="urn:microsoft.com/office/officeart/2005/8/layout/default"/>
    <dgm:cxn modelId="{BFAFCA58-AA88-41FC-8774-F85A4196D6F6}" type="presParOf" srcId="{CAF962D1-55B7-4474-B49B-A9A542FA2524}" destId="{4BC4F662-DA3A-4103-AD48-ED9020AD3DCD}" srcOrd="5" destOrd="0" presId="urn:microsoft.com/office/officeart/2005/8/layout/default"/>
    <dgm:cxn modelId="{14293604-B359-456D-A808-47DDE031E6C5}" type="presParOf" srcId="{CAF962D1-55B7-4474-B49B-A9A542FA2524}" destId="{43A24FF4-9583-4954-9DAB-43845F94772D}" srcOrd="6" destOrd="0" presId="urn:microsoft.com/office/officeart/2005/8/layout/default"/>
    <dgm:cxn modelId="{4B61F25D-5ADE-4563-AAB7-6D5664129929}" type="presParOf" srcId="{CAF962D1-55B7-4474-B49B-A9A542FA2524}" destId="{60EE5196-F6AA-4BD2-BF2E-821FA232ECBD}" srcOrd="7" destOrd="0" presId="urn:microsoft.com/office/officeart/2005/8/layout/default"/>
    <dgm:cxn modelId="{6D9A163A-3809-48C6-BAFF-34E1A9BD9F6D}" type="presParOf" srcId="{CAF962D1-55B7-4474-B49B-A9A542FA2524}" destId="{874E14D0-6FCE-4B70-966F-F981E0DDFB56}" srcOrd="8" destOrd="0" presId="urn:microsoft.com/office/officeart/2005/8/layout/default"/>
    <dgm:cxn modelId="{B5E23ACC-AC72-4D03-AB29-8DFC91A5350E}" type="presParOf" srcId="{CAF962D1-55B7-4474-B49B-A9A542FA2524}" destId="{CBBFEB33-4274-46D0-BFEA-50CB84C2036C}" srcOrd="9" destOrd="0" presId="urn:microsoft.com/office/officeart/2005/8/layout/default"/>
    <dgm:cxn modelId="{06071F4C-F757-4ABD-BDF6-5464FF13DE8A}" type="presParOf" srcId="{CAF962D1-55B7-4474-B49B-A9A542FA2524}" destId="{FC2A4175-A014-4BA9-A308-1178449BB80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64078-975F-49C9-93F3-F32BE664B8BC}">
      <dsp:nvSpPr>
        <dsp:cNvPr id="0" name=""/>
        <dsp:cNvSpPr/>
      </dsp:nvSpPr>
      <dsp:spPr>
        <a:xfrm>
          <a:off x="342175" y="856"/>
          <a:ext cx="2368597" cy="1421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Modern languages (C#)</a:t>
          </a:r>
        </a:p>
      </dsp:txBody>
      <dsp:txXfrm>
        <a:off x="342175" y="856"/>
        <a:ext cx="2368597" cy="1421158"/>
      </dsp:txXfrm>
    </dsp:sp>
    <dsp:sp modelId="{6535CDD4-5F8F-4C78-A1F0-FBAACD450472}">
      <dsp:nvSpPr>
        <dsp:cNvPr id="0" name=""/>
        <dsp:cNvSpPr/>
      </dsp:nvSpPr>
      <dsp:spPr>
        <a:xfrm>
          <a:off x="2947633" y="856"/>
          <a:ext cx="2368597" cy="1421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.NET ecosystem</a:t>
          </a:r>
        </a:p>
      </dsp:txBody>
      <dsp:txXfrm>
        <a:off x="2947633" y="856"/>
        <a:ext cx="2368597" cy="1421158"/>
      </dsp:txXfrm>
    </dsp:sp>
    <dsp:sp modelId="{BD4EF731-2CC3-45DD-BE12-8CA27499D833}">
      <dsp:nvSpPr>
        <dsp:cNvPr id="0" name=""/>
        <dsp:cNvSpPr/>
      </dsp:nvSpPr>
      <dsp:spPr>
        <a:xfrm>
          <a:off x="5553090" y="856"/>
          <a:ext cx="2368597" cy="1421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Performance</a:t>
          </a:r>
        </a:p>
      </dsp:txBody>
      <dsp:txXfrm>
        <a:off x="5553090" y="856"/>
        <a:ext cx="2368597" cy="1421158"/>
      </dsp:txXfrm>
    </dsp:sp>
    <dsp:sp modelId="{43A24FF4-9583-4954-9DAB-43845F94772D}">
      <dsp:nvSpPr>
        <dsp:cNvPr id="0" name=""/>
        <dsp:cNvSpPr/>
      </dsp:nvSpPr>
      <dsp:spPr>
        <a:xfrm>
          <a:off x="342175" y="1658874"/>
          <a:ext cx="2368597" cy="14211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Full-stack</a:t>
          </a:r>
        </a:p>
      </dsp:txBody>
      <dsp:txXfrm>
        <a:off x="342175" y="1658874"/>
        <a:ext cx="2368597" cy="1421158"/>
      </dsp:txXfrm>
    </dsp:sp>
    <dsp:sp modelId="{874E14D0-6FCE-4B70-966F-F981E0DDFB56}">
      <dsp:nvSpPr>
        <dsp:cNvPr id="0" name=""/>
        <dsp:cNvSpPr/>
      </dsp:nvSpPr>
      <dsp:spPr>
        <a:xfrm>
          <a:off x="2947633" y="1658874"/>
          <a:ext cx="2368597" cy="14211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Tools</a:t>
          </a:r>
        </a:p>
      </dsp:txBody>
      <dsp:txXfrm>
        <a:off x="2947633" y="1658874"/>
        <a:ext cx="2368597" cy="1421158"/>
      </dsp:txXfrm>
    </dsp:sp>
    <dsp:sp modelId="{FC2A4175-A014-4BA9-A308-1178449BB809}">
      <dsp:nvSpPr>
        <dsp:cNvPr id="0" name=""/>
        <dsp:cNvSpPr/>
      </dsp:nvSpPr>
      <dsp:spPr>
        <a:xfrm>
          <a:off x="5553090" y="1658874"/>
          <a:ext cx="2368597" cy="1421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Stable &amp; mature</a:t>
          </a:r>
        </a:p>
      </dsp:txBody>
      <dsp:txXfrm>
        <a:off x="5553090" y="1658874"/>
        <a:ext cx="2368597" cy="142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paration_of_concer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ckoverflow.com/questions/3058/what-is-inversion-of-control" TargetMode="External"/><Relationship Id="rId4" Type="http://schemas.openxmlformats.org/officeDocument/2006/relationships/hyperlink" Target="https://en.wikipedia.org/wiki/Test-driven_developmen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443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758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862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124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time, VB6 was dying, Windows Forms was the predominant way to build .NET apps.</a:t>
            </a:r>
          </a:p>
          <a:p>
            <a:endParaRPr lang="en-US" dirty="0"/>
          </a:p>
          <a:p>
            <a:r>
              <a:rPr lang="en-US" dirty="0"/>
              <a:t>The ability to drag and drop visual elements inside Visual Studio was an impressive developer experience at the time. </a:t>
            </a:r>
          </a:p>
          <a:p>
            <a:endParaRPr lang="en-US" dirty="0"/>
          </a:p>
          <a:p>
            <a:r>
              <a:rPr lang="en-US" dirty="0"/>
              <a:t>Web Forms was created to be a similar design experience as WinForms, but for the web</a:t>
            </a:r>
          </a:p>
          <a:p>
            <a:endParaRPr lang="en-US" dirty="0"/>
          </a:p>
          <a:p>
            <a:r>
              <a:rPr lang="en-US" dirty="0"/>
              <a:t>Follow Page/Controller pattern</a:t>
            </a:r>
          </a:p>
          <a:p>
            <a:endParaRPr lang="en-US" dirty="0"/>
          </a:p>
          <a:p>
            <a:r>
              <a:rPr lang="en-US" dirty="0"/>
              <a:t>Fixed set of provided controls with fired up </a:t>
            </a:r>
            <a:r>
              <a:rPr lang="en-US" dirty="0" err="1"/>
              <a:t>postback</a:t>
            </a:r>
            <a:r>
              <a:rPr lang="en-US" dirty="0"/>
              <a:t> experiences</a:t>
            </a:r>
          </a:p>
          <a:p>
            <a:endParaRPr lang="en-US" dirty="0"/>
          </a:p>
          <a:p>
            <a:r>
              <a:rPr lang="en-US" dirty="0"/>
              <a:t>Built in State Management and life cycle hooks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168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early 2000s, more and more websites began to focus on user experience (limiting trips to server)</a:t>
            </a:r>
          </a:p>
          <a:p>
            <a:endParaRPr lang="en-US" dirty="0"/>
          </a:p>
          <a:p>
            <a:r>
              <a:rPr lang="en-US" dirty="0"/>
              <a:t>HTML, CSS and </a:t>
            </a:r>
            <a:r>
              <a:rPr lang="en-US" dirty="0" err="1"/>
              <a:t>Javascript</a:t>
            </a:r>
            <a:r>
              <a:rPr lang="en-US" dirty="0"/>
              <a:t> begin to experience hyper growth</a:t>
            </a:r>
          </a:p>
          <a:p>
            <a:endParaRPr lang="en-US" dirty="0"/>
          </a:p>
          <a:p>
            <a:r>
              <a:rPr lang="en-US" dirty="0"/>
              <a:t>ASP.NET introduced “script callbacks” (allowing server side methods to be called through an </a:t>
            </a:r>
            <a:r>
              <a:rPr lang="en-US" dirty="0" err="1"/>
              <a:t>XMLHttpRequest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term AJAX (</a:t>
            </a:r>
            <a:r>
              <a:rPr lang="en-US" dirty="0" err="1"/>
              <a:t>Asynchronus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and HTML) became more and more prevalent</a:t>
            </a:r>
          </a:p>
          <a:p>
            <a:endParaRPr lang="en-US" dirty="0"/>
          </a:p>
          <a:p>
            <a:r>
              <a:rPr lang="en-US" dirty="0"/>
              <a:t>AJAX Toolkit introduced for </a:t>
            </a:r>
            <a:r>
              <a:rPr lang="en-US" dirty="0" err="1"/>
              <a:t>WebForms</a:t>
            </a:r>
            <a:r>
              <a:rPr lang="en-US" dirty="0"/>
              <a:t> in 2007 (on </a:t>
            </a:r>
            <a:r>
              <a:rPr lang="en-US" dirty="0" err="1"/>
              <a:t>Codeplex</a:t>
            </a:r>
            <a:r>
              <a:rPr lang="en-US" dirty="0"/>
              <a:t>!!!!), bringing drag and </a:t>
            </a:r>
            <a:r>
              <a:rPr lang="en-US" dirty="0" err="1"/>
              <a:t>dropable</a:t>
            </a:r>
            <a:r>
              <a:rPr lang="en-US" dirty="0"/>
              <a:t> controls to bring Web 2.0 experiences (like </a:t>
            </a:r>
            <a:r>
              <a:rPr lang="en-US" dirty="0" err="1"/>
              <a:t>datepickers</a:t>
            </a:r>
            <a:r>
              <a:rPr lang="en-US" dirty="0"/>
              <a:t>, </a:t>
            </a:r>
            <a:r>
              <a:rPr lang="en-US" dirty="0" err="1"/>
              <a:t>accordians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And later in 2007, with .NET Framework 3.5 , Microsoft AJAX was included in the box</a:t>
            </a:r>
          </a:p>
          <a:p>
            <a:endParaRPr lang="en-US" dirty="0"/>
          </a:p>
          <a:p>
            <a:r>
              <a:rPr lang="en-US" dirty="0"/>
              <a:t>What else came out in 3.5 that changed our lives as developers? (LINQ)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8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Web 2.0 began, the web started moving fast.</a:t>
            </a:r>
          </a:p>
          <a:p>
            <a:endParaRPr lang="en-US" dirty="0"/>
          </a:p>
          <a:p>
            <a:r>
              <a:rPr lang="en-US" dirty="0"/>
              <a:t>Web Forms, though easy to get started, hid a TON from developers, and was not flexible in a lot of cases</a:t>
            </a:r>
          </a:p>
          <a:p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integration was becoming a requirement, not a nice to have</a:t>
            </a:r>
          </a:p>
          <a:p>
            <a:endParaRPr lang="en-US" dirty="0"/>
          </a:p>
          <a:p>
            <a:r>
              <a:rPr lang="en-US" dirty="0"/>
              <a:t>JSON passes XML as the predominant way to send AJAX requests, and using ASMX or WCF, though still very popular, did not play well</a:t>
            </a:r>
          </a:p>
          <a:p>
            <a:endParaRPr lang="en-US" dirty="0"/>
          </a:p>
          <a:p>
            <a:r>
              <a:rPr lang="en-US" dirty="0"/>
              <a:t>ASP.NET MVC was announced in late 2007 and was going to be open source and followed certain principals</a:t>
            </a:r>
          </a:p>
          <a:p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Follows the 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3"/>
              </a:rPr>
              <a:t>separation of concerns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design principle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Grants full control over the generated HTML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Provides first class support for TDD (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4"/>
              </a:rPr>
              <a:t>test driven development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Integrates with existing ASP.NET infrastructure (Caching, Session, Modules, Handlers, IIS hosting, etc.)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Pluggable. Appropriate hooks to be provided so components like the controller factory or the view engine can be replaced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Uses the ASPX view engine (without View State or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postbacks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 by default, but allows other view engines to be used like the one from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MonoRail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Supports IoC (</a:t>
            </a:r>
            <a:r>
              <a:rPr lang="en-US" b="0" i="1" u="none" strike="noStrike" dirty="0">
                <a:solidFill>
                  <a:srgbClr val="337AB7"/>
                </a:solidFill>
                <a:effectLst/>
                <a:latin typeface="Lato" panose="020F0502020204030203" pitchFamily="34" charset="0"/>
                <a:hlinkClick r:id="rId5"/>
              </a:rPr>
              <a:t>inversion of control</a:t>
            </a: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 containers for controller creation and dependency injection on the controllers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Provides complete control over URLs and navigation</a:t>
            </a:r>
          </a:p>
          <a:p>
            <a:endParaRPr lang="en-US" dirty="0"/>
          </a:p>
          <a:p>
            <a:r>
              <a:rPr lang="en-US" dirty="0"/>
              <a:t>Followed well known Model View Controller pattern with goal to not hide the inner workings to developers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always, developers began to ask “Web Forms or MVC” </a:t>
            </a:r>
          </a:p>
          <a:p>
            <a:endParaRPr lang="en-US" dirty="0"/>
          </a:p>
          <a:p>
            <a:r>
              <a:rPr lang="en-US" dirty="0"/>
              <a:t>jQuery released in 2006 and quickly becomes the standard for AJAX and is bundled in with .NET Framework</a:t>
            </a:r>
          </a:p>
          <a:p>
            <a:endParaRPr lang="en-US" dirty="0"/>
          </a:p>
          <a:p>
            <a:r>
              <a:rPr lang="en-US" dirty="0"/>
              <a:t>By 2010, we also see the emergence of </a:t>
            </a:r>
            <a:r>
              <a:rPr lang="en-US" dirty="0" err="1"/>
              <a:t>javascript</a:t>
            </a:r>
            <a:r>
              <a:rPr lang="en-US" dirty="0"/>
              <a:t> frameworks, like backbone, knockout, and angular 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 the next few years, the release of </a:t>
            </a:r>
            <a:r>
              <a:rPr lang="en-US" dirty="0" err="1"/>
              <a:t>Nuget</a:t>
            </a:r>
            <a:r>
              <a:rPr lang="en-US" dirty="0"/>
              <a:t> makes it much easier for .NET developers to get 3</a:t>
            </a:r>
            <a:r>
              <a:rPr lang="en-US" baseline="30000" dirty="0"/>
              <a:t>rd</a:t>
            </a:r>
            <a:r>
              <a:rPr lang="en-US" dirty="0"/>
              <a:t> party dependencies and we also get Web API, which to the developer used the VC of MVC to house REST-based web services</a:t>
            </a:r>
          </a:p>
          <a:p>
            <a:endParaRPr lang="en-US" dirty="0"/>
          </a:p>
          <a:p>
            <a:r>
              <a:rPr lang="en-US" dirty="0"/>
              <a:t>At this time, we have the One ASP.NET idea, meaning all the different ways to build for the web in one product, and life is great</a:t>
            </a:r>
          </a:p>
          <a:p>
            <a:endParaRPr lang="en-US" dirty="0"/>
          </a:p>
          <a:p>
            <a:r>
              <a:rPr lang="en-US" dirty="0"/>
              <a:t>Than NodeJS and NPM showed up, React arrives in 2013, the MEAN stack becomes heavily favored over the “bloated, Windows only” ASP.NET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0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Well .NET lost of JS frameworks… now what?</a:t>
            </a:r>
          </a:p>
          <a:p>
            <a:endParaRPr lang="en-US" dirty="0"/>
          </a:p>
          <a:p>
            <a:r>
              <a:rPr lang="en-US" dirty="0"/>
              <a:t>.NET was nearly 12 years old at this point, and One ASP.NET had been achieved but the team saw the horizon, so ASP.NET </a:t>
            </a:r>
            <a:r>
              <a:rPr lang="en-US" dirty="0" err="1"/>
              <a:t>vNext</a:t>
            </a:r>
            <a:r>
              <a:rPr lang="en-US" dirty="0"/>
              <a:t> work began</a:t>
            </a:r>
          </a:p>
          <a:p>
            <a:endParaRPr lang="en-US" dirty="0"/>
          </a:p>
          <a:p>
            <a:r>
              <a:rPr lang="en-US" dirty="0"/>
              <a:t>So what was ASP.NET </a:t>
            </a:r>
            <a:r>
              <a:rPr lang="en-US" dirty="0" err="1"/>
              <a:t>vNext</a:t>
            </a:r>
            <a:r>
              <a:rPr lang="en-US" dirty="0"/>
              <a:t>? Simply to have a version of ASP.NET that ran on *nix and </a:t>
            </a:r>
            <a:r>
              <a:rPr lang="en-US" dirty="0" err="1"/>
              <a:t>osx</a:t>
            </a:r>
            <a:r>
              <a:rPr lang="en-US" dirty="0"/>
              <a:t> environments, similar to the very popular Mono project, which was community driven</a:t>
            </a:r>
          </a:p>
          <a:p>
            <a:endParaRPr lang="en-US" dirty="0"/>
          </a:p>
          <a:p>
            <a:r>
              <a:rPr lang="en-US" dirty="0"/>
              <a:t>The roots of the next evolution of ASP.NET was seen in things like Project </a:t>
            </a:r>
            <a:r>
              <a:rPr lang="en-US" dirty="0" err="1"/>
              <a:t>Kitana</a:t>
            </a:r>
            <a:r>
              <a:rPr lang="en-US" dirty="0"/>
              <a:t> and OWIN (open web interface for .NET) where the goal was to be “less bloated, nimble”</a:t>
            </a:r>
          </a:p>
          <a:p>
            <a:endParaRPr lang="en-US" dirty="0"/>
          </a:p>
          <a:p>
            <a:r>
              <a:rPr lang="en-US" dirty="0"/>
              <a:t>One additional thing that was a tenant of ASP.NET </a:t>
            </a:r>
            <a:r>
              <a:rPr lang="en-US" dirty="0" err="1"/>
              <a:t>vNext</a:t>
            </a:r>
            <a:r>
              <a:rPr lang="en-US" dirty="0"/>
              <a:t> was it being completely OSS, even more so than MVC, where all work would be done in the open and on GitHub.com</a:t>
            </a:r>
          </a:p>
          <a:p>
            <a:endParaRPr lang="en-US" dirty="0"/>
          </a:p>
          <a:p>
            <a:r>
              <a:rPr lang="en-US" dirty="0"/>
              <a:t>This involved basically rewriting the entire hosting stack and request pipeline, allowing for more modular delivery of functionality and the ability to configure PER target</a:t>
            </a:r>
          </a:p>
          <a:p>
            <a:endParaRPr lang="en-US" dirty="0"/>
          </a:p>
          <a:p>
            <a:r>
              <a:rPr lang="en-US" dirty="0"/>
              <a:t>ASP.NET Core 1.0 launches in June 2016, after 2 years of development. And a year later in August 2017 the 2</a:t>
            </a:r>
            <a:r>
              <a:rPr lang="en-US" baseline="30000" dirty="0"/>
              <a:t>nd</a:t>
            </a:r>
            <a:r>
              <a:rPr lang="en-US" dirty="0"/>
              <a:t> version was released (I was at Build when Preview 1 was announced)</a:t>
            </a:r>
          </a:p>
          <a:p>
            <a:endParaRPr lang="en-US" dirty="0"/>
          </a:p>
          <a:p>
            <a:r>
              <a:rPr lang="en-US" dirty="0"/>
              <a:t>2.0 was the first showing of Razor Pages, which brought a Page Controller pattern to ASP.NET Core. This was built on top of MVC and allowed the ability to use the MVVM pattern </a:t>
            </a:r>
          </a:p>
          <a:p>
            <a:endParaRPr lang="en-US" dirty="0"/>
          </a:p>
          <a:p>
            <a:r>
              <a:rPr lang="en-US" dirty="0"/>
              <a:t>V 3.0 came out in September 2019 and finally 3.1 at the end of that year</a:t>
            </a:r>
          </a:p>
          <a:p>
            <a:endParaRPr lang="en-US" dirty="0"/>
          </a:p>
          <a:p>
            <a:r>
              <a:rPr lang="en-US" dirty="0"/>
              <a:t>Than a problem appeared. Naming the next version NET Core 4 is a terrible idea for obvious reasons. The team decided to drop the Core nomenclature and skip to v 5. Now we are at version 7 and a new version will come out in November every year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5E32E-DC6B-46CC-87D3-CBF9F4B260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96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F685-D00E-46D2-B3D2-7876D02DEA59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A8C57-EF2C-48D3-9326-3EE6CF569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9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632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7" r:id="rId6"/>
    <p:sldLayoutId id="2147483659" r:id="rId7"/>
    <p:sldLayoutId id="2147483660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MiLAE6HMr10?start=1955&amp;feature=oembed" TargetMode="Externa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Running ASP.NET Core Apps with a server? WHAT?!?!?!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893700" y="72033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 WASM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408DF0-7DCA-69CA-405F-0BBAD8E3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15" y="1789826"/>
            <a:ext cx="5497569" cy="26842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title"/>
          </p:nvPr>
        </p:nvSpPr>
        <p:spPr>
          <a:xfrm>
            <a:off x="915171" y="149032"/>
            <a:ext cx="7048258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how do I use WASM with .NET</a:t>
            </a:r>
            <a:endParaRPr dirty="0"/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E8312E1-062F-26B1-0C93-1082910018B0}"/>
              </a:ext>
            </a:extLst>
          </p:cNvPr>
          <p:cNvGrpSpPr/>
          <p:nvPr/>
        </p:nvGrpSpPr>
        <p:grpSpPr>
          <a:xfrm>
            <a:off x="3159358" y="1128393"/>
            <a:ext cx="2843157" cy="3668646"/>
            <a:chOff x="6763966" y="1195735"/>
            <a:chExt cx="4748598" cy="4582318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6FEC875-FCED-3E9B-061A-2A796DAD4AE3}"/>
                </a:ext>
              </a:extLst>
            </p:cNvPr>
            <p:cNvSpPr/>
            <p:nvPr/>
          </p:nvSpPr>
          <p:spPr>
            <a:xfrm>
              <a:off x="6763966" y="1195735"/>
              <a:ext cx="4748598" cy="4582318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2032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F4A23F2-66CB-2E69-21B7-33598302BD9C}"/>
                </a:ext>
              </a:extLst>
            </p:cNvPr>
            <p:cNvSpPr/>
            <p:nvPr/>
          </p:nvSpPr>
          <p:spPr>
            <a:xfrm>
              <a:off x="6763966" y="1195735"/>
              <a:ext cx="4748598" cy="1004505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185BF941-5AB3-28DA-E85C-9F2D6D3D365C}"/>
                </a:ext>
              </a:extLst>
            </p:cNvPr>
            <p:cNvSpPr/>
            <p:nvPr/>
          </p:nvSpPr>
          <p:spPr>
            <a:xfrm>
              <a:off x="7263320" y="1573391"/>
              <a:ext cx="3774150" cy="418165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https://...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7059EA13-2F50-787F-A5E1-F136C28DF0CD}"/>
                </a:ext>
              </a:extLst>
            </p:cNvPr>
            <p:cNvSpPr/>
            <p:nvPr/>
          </p:nvSpPr>
          <p:spPr>
            <a:xfrm>
              <a:off x="11116043" y="1195735"/>
              <a:ext cx="396521" cy="278268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AAD7A56-D9EF-EBC4-B696-DFF706D58D06}"/>
                </a:ext>
              </a:extLst>
            </p:cNvPr>
            <p:cNvSpPr/>
            <p:nvPr/>
          </p:nvSpPr>
          <p:spPr>
            <a:xfrm>
              <a:off x="10659232" y="1195735"/>
              <a:ext cx="396521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EF441DA-789E-7E7F-BA65-79123B774E11}"/>
                </a:ext>
              </a:extLst>
            </p:cNvPr>
            <p:cNvSpPr/>
            <p:nvPr/>
          </p:nvSpPr>
          <p:spPr>
            <a:xfrm>
              <a:off x="10197388" y="1195735"/>
              <a:ext cx="396521" cy="278268"/>
            </a:xfrm>
            <a:prstGeom prst="rect">
              <a:avLst/>
            </a:prstGeom>
            <a:solidFill>
              <a:sysClr val="windowText" lastClr="000000">
                <a:lumMod val="65000"/>
                <a:lumOff val="3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0" name="Isosceles Triangle 189">
              <a:extLst>
                <a:ext uri="{FF2B5EF4-FFF2-40B4-BE49-F238E27FC236}">
                  <a16:creationId xmlns:a16="http://schemas.microsoft.com/office/drawing/2014/main" id="{5C5E4437-3623-1AEF-0651-4FFD87ADEA37}"/>
                </a:ext>
              </a:extLst>
            </p:cNvPr>
            <p:cNvSpPr/>
            <p:nvPr/>
          </p:nvSpPr>
          <p:spPr>
            <a:xfrm rot="16200000">
              <a:off x="6876308" y="1698472"/>
              <a:ext cx="255155" cy="159346"/>
            </a:xfrm>
            <a:prstGeom prst="triangle">
              <a:avLst/>
            </a:prstGeom>
            <a:solidFill>
              <a:sysClr val="windowText" lastClr="000000">
                <a:lumMod val="75000"/>
                <a:lumOff val="2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BDABDC74-036A-344C-14EB-E7912B8205AB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650567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31BEC3AF-AE9D-2C90-6AB3-27B3C7F13D7C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910364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FC837F6-292C-ADF5-AC6D-7939EB079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59" y="1780038"/>
              <a:ext cx="278938" cy="0"/>
            </a:xfrm>
            <a:prstGeom prst="line">
              <a:avLst/>
            </a:prstGeom>
            <a:noFill/>
            <a:ln w="41275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</a:ln>
            <a:effectLst/>
          </p:spPr>
        </p:cxn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1CBFCE9A-AEFE-B097-4302-0CB2B1BF2AF5}"/>
                </a:ext>
              </a:extLst>
            </p:cNvPr>
            <p:cNvGrpSpPr/>
            <p:nvPr/>
          </p:nvGrpSpPr>
          <p:grpSpPr>
            <a:xfrm>
              <a:off x="11231013" y="1272348"/>
              <a:ext cx="166584" cy="125041"/>
              <a:chOff x="7112262" y="1295498"/>
              <a:chExt cx="96702" cy="54274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3BBEDE4-E518-BCAF-F0E7-D9F4F711C676}"/>
                  </a:ext>
                </a:extLst>
              </p:cNvPr>
              <p:cNvCxnSpPr/>
              <p:nvPr/>
            </p:nvCxnSpPr>
            <p:spPr>
              <a:xfrm>
                <a:off x="7112262" y="129549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A0E3799B-6213-BC71-E910-FBA289AAE7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12262" y="1295498"/>
                <a:ext cx="96702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43B4D2E6-E571-EEEE-DD06-2786B35407E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853" y="1393086"/>
              <a:ext cx="21756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6CD2A242-CFBB-B1B7-BE11-4FB51D3351F2}"/>
                </a:ext>
              </a:extLst>
            </p:cNvPr>
            <p:cNvGrpSpPr/>
            <p:nvPr/>
          </p:nvGrpSpPr>
          <p:grpSpPr>
            <a:xfrm>
              <a:off x="10768068" y="1272348"/>
              <a:ext cx="198261" cy="120737"/>
              <a:chOff x="6731064" y="1250524"/>
              <a:chExt cx="126294" cy="56142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76B507F9-D1D8-B45E-740F-3A80675061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306666"/>
                <a:ext cx="12629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EB8C555-6E6B-8B3A-571A-1456432C79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1064" y="1252392"/>
                <a:ext cx="126294" cy="0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A2EE9A6-BE22-8681-EEBA-A1F36D1F6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420" y="125052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4636C542-0605-80B2-8A1C-11B6378613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4036" y="1250524"/>
                <a:ext cx="0" cy="54274"/>
              </a:xfrm>
              <a:prstGeom prst="line">
                <a:avLst/>
              </a:prstGeom>
              <a:noFill/>
              <a:ln w="254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D0C1D07-71AD-6C80-B446-E89C7A19C5DF}"/>
              </a:ext>
            </a:extLst>
          </p:cNvPr>
          <p:cNvGrpSpPr/>
          <p:nvPr/>
        </p:nvGrpSpPr>
        <p:grpSpPr>
          <a:xfrm>
            <a:off x="3620542" y="2140676"/>
            <a:ext cx="1859882" cy="1516178"/>
            <a:chOff x="981355" y="2208440"/>
            <a:chExt cx="1859882" cy="1516178"/>
          </a:xfrm>
        </p:grpSpPr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13AACDDC-624C-6C95-CA76-CD458E4502B3}"/>
                </a:ext>
              </a:extLst>
            </p:cNvPr>
            <p:cNvSpPr/>
            <p:nvPr/>
          </p:nvSpPr>
          <p:spPr>
            <a:xfrm>
              <a:off x="981355" y="2208440"/>
              <a:ext cx="1859882" cy="1516178"/>
            </a:xfrm>
            <a:prstGeom prst="roundRect">
              <a:avLst>
                <a:gd name="adj" fmla="val 6024"/>
              </a:avLst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E5B6B166-C765-FAA8-EB6E-71FEA12F03D9}"/>
                </a:ext>
              </a:extLst>
            </p:cNvPr>
            <p:cNvGrpSpPr/>
            <p:nvPr/>
          </p:nvGrpSpPr>
          <p:grpSpPr>
            <a:xfrm>
              <a:off x="1195144" y="2411601"/>
              <a:ext cx="1451875" cy="1115790"/>
              <a:chOff x="995488" y="2392797"/>
              <a:chExt cx="1976321" cy="1518835"/>
            </a:xfrm>
          </p:grpSpPr>
          <p:pic>
            <p:nvPicPr>
              <p:cNvPr id="206" name="Picture 205">
                <a:extLst>
                  <a:ext uri="{FF2B5EF4-FFF2-40B4-BE49-F238E27FC236}">
                    <a16:creationId xmlns:a16="http://schemas.microsoft.com/office/drawing/2014/main" id="{EE254E0C-C368-A1EF-4367-75BE99B987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7121" t="11142" r="36523" b="38511"/>
              <a:stretch/>
            </p:blipFill>
            <p:spPr>
              <a:xfrm>
                <a:off x="995488" y="3018602"/>
                <a:ext cx="899023" cy="893030"/>
              </a:xfrm>
              <a:prstGeom prst="rect">
                <a:avLst/>
              </a:prstGeom>
            </p:spPr>
          </p:pic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2B8F1122-A36B-A1BD-F459-CBFB817A1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6701" y="3099271"/>
                <a:ext cx="676403" cy="812361"/>
              </a:xfrm>
              <a:prstGeom prst="rect">
                <a:avLst/>
              </a:prstGeom>
            </p:spPr>
          </p:pic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95C29846-D306-7381-7BA7-A62ED68AEC06}"/>
                  </a:ext>
                </a:extLst>
              </p:cNvPr>
              <p:cNvGrpSpPr/>
              <p:nvPr/>
            </p:nvGrpSpPr>
            <p:grpSpPr>
              <a:xfrm>
                <a:off x="1008188" y="2392797"/>
                <a:ext cx="1963621" cy="461716"/>
                <a:chOff x="977953" y="2433131"/>
                <a:chExt cx="6182954" cy="1453829"/>
              </a:xfrm>
              <a:solidFill>
                <a:sysClr val="windowText" lastClr="000000"/>
              </a:solidFill>
              <a:effectLst/>
            </p:grpSpPr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27432A04-C67B-1DBD-62AB-FCDDD1EA5BD8}"/>
                    </a:ext>
                  </a:extLst>
                </p:cNvPr>
                <p:cNvSpPr/>
                <p:nvPr/>
              </p:nvSpPr>
              <p:spPr>
                <a:xfrm>
                  <a:off x="2256408" y="2433131"/>
                  <a:ext cx="290494" cy="1452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94" h="1452467">
                      <a:moveTo>
                        <a:pt x="0" y="0"/>
                      </a:moveTo>
                      <a:lnTo>
                        <a:pt x="290494" y="0"/>
                      </a:lnTo>
                      <a:lnTo>
                        <a:pt x="290494" y="1452467"/>
                      </a:lnTo>
                      <a:lnTo>
                        <a:pt x="0" y="145246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E777654F-D35A-3EF0-49C0-B67AF1D1C896}"/>
                    </a:ext>
                  </a:extLst>
                </p:cNvPr>
                <p:cNvSpPr/>
                <p:nvPr/>
              </p:nvSpPr>
              <p:spPr>
                <a:xfrm>
                  <a:off x="977953" y="2435236"/>
                  <a:ext cx="1159869" cy="1450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9" h="1450362">
                      <a:moveTo>
                        <a:pt x="0" y="0"/>
                      </a:moveTo>
                      <a:lnTo>
                        <a:pt x="290493" y="0"/>
                      </a:lnTo>
                      <a:lnTo>
                        <a:pt x="290493" y="366274"/>
                      </a:lnTo>
                      <a:cubicBezTo>
                        <a:pt x="355047" y="329787"/>
                        <a:pt x="421356" y="306281"/>
                        <a:pt x="489418" y="295756"/>
                      </a:cubicBezTo>
                      <a:cubicBezTo>
                        <a:pt x="557481" y="285231"/>
                        <a:pt x="623789" y="286283"/>
                        <a:pt x="688343" y="298914"/>
                      </a:cubicBezTo>
                      <a:cubicBezTo>
                        <a:pt x="752897" y="311544"/>
                        <a:pt x="813592" y="334348"/>
                        <a:pt x="870428" y="367327"/>
                      </a:cubicBezTo>
                      <a:cubicBezTo>
                        <a:pt x="927264" y="400306"/>
                        <a:pt x="977082" y="441704"/>
                        <a:pt x="1019885" y="491523"/>
                      </a:cubicBezTo>
                      <a:cubicBezTo>
                        <a:pt x="1062687" y="541342"/>
                        <a:pt x="1096718" y="598178"/>
                        <a:pt x="1121978" y="662030"/>
                      </a:cubicBezTo>
                      <a:cubicBezTo>
                        <a:pt x="1147239" y="725883"/>
                        <a:pt x="1159869" y="794998"/>
                        <a:pt x="1159869" y="869375"/>
                      </a:cubicBezTo>
                      <a:cubicBezTo>
                        <a:pt x="1159869" y="949366"/>
                        <a:pt x="1144783" y="1024796"/>
                        <a:pt x="1114611" y="1095666"/>
                      </a:cubicBezTo>
                      <a:cubicBezTo>
                        <a:pt x="1084439" y="1166535"/>
                        <a:pt x="1043040" y="1228282"/>
                        <a:pt x="990414" y="1280908"/>
                      </a:cubicBezTo>
                      <a:cubicBezTo>
                        <a:pt x="937789" y="1333533"/>
                        <a:pt x="876392" y="1374932"/>
                        <a:pt x="806225" y="1405104"/>
                      </a:cubicBezTo>
                      <a:cubicBezTo>
                        <a:pt x="736057" y="1435276"/>
                        <a:pt x="660978" y="1450362"/>
                        <a:pt x="580987" y="1450362"/>
                      </a:cubicBezTo>
                      <a:cubicBezTo>
                        <a:pt x="500996" y="1450362"/>
                        <a:pt x="425566" y="1435276"/>
                        <a:pt x="354697" y="1405104"/>
                      </a:cubicBezTo>
                      <a:cubicBezTo>
                        <a:pt x="283827" y="1374932"/>
                        <a:pt x="222080" y="1333533"/>
                        <a:pt x="169454" y="1280908"/>
                      </a:cubicBezTo>
                      <a:cubicBezTo>
                        <a:pt x="116829" y="1228282"/>
                        <a:pt x="75430" y="1166535"/>
                        <a:pt x="45258" y="1095666"/>
                      </a:cubicBezTo>
                      <a:cubicBezTo>
                        <a:pt x="15086" y="1024796"/>
                        <a:pt x="0" y="949366"/>
                        <a:pt x="0" y="869375"/>
                      </a:cubicBezTo>
                      <a:lnTo>
                        <a:pt x="0" y="0"/>
                      </a:lnTo>
                      <a:close/>
                      <a:moveTo>
                        <a:pt x="580987" y="578882"/>
                      </a:moveTo>
                      <a:cubicBezTo>
                        <a:pt x="540290" y="578882"/>
                        <a:pt x="502399" y="586600"/>
                        <a:pt x="467316" y="602037"/>
                      </a:cubicBezTo>
                      <a:cubicBezTo>
                        <a:pt x="432232" y="617474"/>
                        <a:pt x="401709" y="638173"/>
                        <a:pt x="375747" y="664135"/>
                      </a:cubicBezTo>
                      <a:cubicBezTo>
                        <a:pt x="349785" y="690097"/>
                        <a:pt x="329085" y="720971"/>
                        <a:pt x="313649" y="756756"/>
                      </a:cubicBezTo>
                      <a:cubicBezTo>
                        <a:pt x="298212" y="792542"/>
                        <a:pt x="290493" y="830081"/>
                        <a:pt x="290493" y="869375"/>
                      </a:cubicBezTo>
                      <a:cubicBezTo>
                        <a:pt x="290493" y="910073"/>
                        <a:pt x="298212" y="947963"/>
                        <a:pt x="313649" y="983047"/>
                      </a:cubicBezTo>
                      <a:cubicBezTo>
                        <a:pt x="329085" y="1018130"/>
                        <a:pt x="349785" y="1048653"/>
                        <a:pt x="375747" y="1074615"/>
                      </a:cubicBezTo>
                      <a:cubicBezTo>
                        <a:pt x="401709" y="1100577"/>
                        <a:pt x="432232" y="1121277"/>
                        <a:pt x="467316" y="1136713"/>
                      </a:cubicBezTo>
                      <a:cubicBezTo>
                        <a:pt x="502399" y="1152150"/>
                        <a:pt x="540290" y="1159869"/>
                        <a:pt x="580987" y="1159869"/>
                      </a:cubicBezTo>
                      <a:cubicBezTo>
                        <a:pt x="620281" y="1159869"/>
                        <a:pt x="657470" y="1152150"/>
                        <a:pt x="692553" y="1136713"/>
                      </a:cubicBezTo>
                      <a:cubicBezTo>
                        <a:pt x="727637" y="1121277"/>
                        <a:pt x="758511" y="1100577"/>
                        <a:pt x="785174" y="1074615"/>
                      </a:cubicBezTo>
                      <a:cubicBezTo>
                        <a:pt x="811838" y="1048653"/>
                        <a:pt x="832537" y="1018130"/>
                        <a:pt x="847273" y="983047"/>
                      </a:cubicBezTo>
                      <a:cubicBezTo>
                        <a:pt x="862008" y="947963"/>
                        <a:pt x="869375" y="910073"/>
                        <a:pt x="869375" y="869375"/>
                      </a:cubicBezTo>
                      <a:cubicBezTo>
                        <a:pt x="869375" y="830081"/>
                        <a:pt x="862008" y="792542"/>
                        <a:pt x="847273" y="756756"/>
                      </a:cubicBezTo>
                      <a:cubicBezTo>
                        <a:pt x="832537" y="720971"/>
                        <a:pt x="811838" y="690097"/>
                        <a:pt x="785174" y="664135"/>
                      </a:cubicBezTo>
                      <a:cubicBezTo>
                        <a:pt x="758511" y="638173"/>
                        <a:pt x="727637" y="617474"/>
                        <a:pt x="692553" y="602037"/>
                      </a:cubicBezTo>
                      <a:cubicBezTo>
                        <a:pt x="657470" y="586600"/>
                        <a:pt x="620281" y="578882"/>
                        <a:pt x="580987" y="578882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65D1AF76-87A8-C34B-0840-739F19AEABCC}"/>
                    </a:ext>
                  </a:extLst>
                </p:cNvPr>
                <p:cNvSpPr/>
                <p:nvPr/>
              </p:nvSpPr>
              <p:spPr>
                <a:xfrm>
                  <a:off x="6419938" y="2746780"/>
                  <a:ext cx="740969" cy="1138818"/>
                </a:xfrm>
                <a:custGeom>
                  <a:avLst/>
                  <a:gdLst>
                    <a:gd name="connsiteX0" fmla="*/ 452311 w 740969"/>
                    <a:gd name="connsiteY0" fmla="*/ 15642 h 1138818"/>
                    <a:gd name="connsiteX1" fmla="*/ 359571 w 740969"/>
                    <a:gd name="connsiteY1" fmla="*/ 44332 h 1138818"/>
                    <a:gd name="connsiteX2" fmla="*/ 426268 w 740969"/>
                    <a:gd name="connsiteY2" fmla="*/ 21049 h 1138818"/>
                    <a:gd name="connsiteX3" fmla="*/ 467481 w 740969"/>
                    <a:gd name="connsiteY3" fmla="*/ 12492 h 1138818"/>
                    <a:gd name="connsiteX4" fmla="*/ 452311 w 740969"/>
                    <a:gd name="connsiteY4" fmla="*/ 15642 h 1138818"/>
                    <a:gd name="connsiteX5" fmla="*/ 460211 w 740969"/>
                    <a:gd name="connsiteY5" fmla="*/ 13198 h 1138818"/>
                    <a:gd name="connsiteX6" fmla="*/ 580987 w 740969"/>
                    <a:gd name="connsiteY6" fmla="*/ 0 h 1138818"/>
                    <a:gd name="connsiteX7" fmla="*/ 740969 w 740969"/>
                    <a:gd name="connsiteY7" fmla="*/ 0 h 1138818"/>
                    <a:gd name="connsiteX8" fmla="*/ 740969 w 740969"/>
                    <a:gd name="connsiteY8" fmla="*/ 28121 h 1138818"/>
                    <a:gd name="connsiteX9" fmla="*/ 740969 w 740969"/>
                    <a:gd name="connsiteY9" fmla="*/ 290493 h 1138818"/>
                    <a:gd name="connsiteX10" fmla="*/ 580987 w 740969"/>
                    <a:gd name="connsiteY10" fmla="*/ 290493 h 1138818"/>
                    <a:gd name="connsiteX11" fmla="*/ 467315 w 740969"/>
                    <a:gd name="connsiteY11" fmla="*/ 313648 h 1138818"/>
                    <a:gd name="connsiteX12" fmla="*/ 464958 w 740969"/>
                    <a:gd name="connsiteY12" fmla="*/ 314947 h 1138818"/>
                    <a:gd name="connsiteX13" fmla="*/ 464954 w 740969"/>
                    <a:gd name="connsiteY13" fmla="*/ 314948 h 1138818"/>
                    <a:gd name="connsiteX14" fmla="*/ 459713 w 740969"/>
                    <a:gd name="connsiteY14" fmla="*/ 317835 h 1138818"/>
                    <a:gd name="connsiteX15" fmla="*/ 382297 w 740969"/>
                    <a:gd name="connsiteY15" fmla="*/ 370335 h 1138818"/>
                    <a:gd name="connsiteX16" fmla="*/ 375747 w 740969"/>
                    <a:gd name="connsiteY16" fmla="*/ 375746 h 1138818"/>
                    <a:gd name="connsiteX17" fmla="*/ 313648 w 740969"/>
                    <a:gd name="connsiteY17" fmla="*/ 468367 h 1138818"/>
                    <a:gd name="connsiteX18" fmla="*/ 290493 w 740969"/>
                    <a:gd name="connsiteY18" fmla="*/ 580986 h 1138818"/>
                    <a:gd name="connsiteX19" fmla="*/ 290493 w 740969"/>
                    <a:gd name="connsiteY19" fmla="*/ 624778 h 1138818"/>
                    <a:gd name="connsiteX20" fmla="*/ 286283 w 740969"/>
                    <a:gd name="connsiteY20" fmla="*/ 582871 h 1138818"/>
                    <a:gd name="connsiteX21" fmla="*/ 286283 w 740969"/>
                    <a:gd name="connsiteY21" fmla="*/ 582872 h 1138818"/>
                    <a:gd name="connsiteX22" fmla="*/ 290493 w 740969"/>
                    <a:gd name="connsiteY22" fmla="*/ 624779 h 1138818"/>
                    <a:gd name="connsiteX23" fmla="*/ 290493 w 740969"/>
                    <a:gd name="connsiteY23" fmla="*/ 1087903 h 1138818"/>
                    <a:gd name="connsiteX24" fmla="*/ 290493 w 740969"/>
                    <a:gd name="connsiteY24" fmla="*/ 1138818 h 1138818"/>
                    <a:gd name="connsiteX25" fmla="*/ 286283 w 740969"/>
                    <a:gd name="connsiteY25" fmla="*/ 1138818 h 1138818"/>
                    <a:gd name="connsiteX26" fmla="*/ 0 w 740969"/>
                    <a:gd name="connsiteY26" fmla="*/ 1138818 h 1138818"/>
                    <a:gd name="connsiteX27" fmla="*/ 0 w 740969"/>
                    <a:gd name="connsiteY27" fmla="*/ 580987 h 1138818"/>
                    <a:gd name="connsiteX28" fmla="*/ 0 w 740969"/>
                    <a:gd name="connsiteY28" fmla="*/ 539501 h 1138818"/>
                    <a:gd name="connsiteX29" fmla="*/ 7105 w 740969"/>
                    <a:gd name="connsiteY29" fmla="*/ 466306 h 1138818"/>
                    <a:gd name="connsiteX30" fmla="*/ 41048 w 740969"/>
                    <a:gd name="connsiteY30" fmla="*/ 356581 h 1138818"/>
                    <a:gd name="connsiteX31" fmla="*/ 165244 w 740969"/>
                    <a:gd name="connsiteY31" fmla="*/ 171339 h 1138818"/>
                    <a:gd name="connsiteX32" fmla="*/ 251024 w 740969"/>
                    <a:gd name="connsiteY32" fmla="*/ 100821 h 1138818"/>
                    <a:gd name="connsiteX33" fmla="*/ 329572 w 740969"/>
                    <a:gd name="connsiteY33" fmla="*/ 58430 h 1138818"/>
                    <a:gd name="connsiteX34" fmla="*/ 350487 w 740969"/>
                    <a:gd name="connsiteY34" fmla="*/ 47143 h 1138818"/>
                    <a:gd name="connsiteX35" fmla="*/ 359571 w 740969"/>
                    <a:gd name="connsiteY35" fmla="*/ 44333 h 1138818"/>
                    <a:gd name="connsiteX36" fmla="*/ 452311 w 740969"/>
                    <a:gd name="connsiteY36" fmla="*/ 15643 h 1138818"/>
                    <a:gd name="connsiteX37" fmla="*/ 467481 w 740969"/>
                    <a:gd name="connsiteY37" fmla="*/ 12493 h 1138818"/>
                    <a:gd name="connsiteX38" fmla="*/ 502311 w 740969"/>
                    <a:gd name="connsiteY38" fmla="*/ 5262 h 1138818"/>
                    <a:gd name="connsiteX39" fmla="*/ 580987 w 740969"/>
                    <a:gd name="connsiteY39" fmla="*/ 0 h 11388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740969" h="1138818">
                      <a:moveTo>
                        <a:pt x="452311" y="15642"/>
                      </a:moveTo>
                      <a:lnTo>
                        <a:pt x="359571" y="44332"/>
                      </a:lnTo>
                      <a:lnTo>
                        <a:pt x="426268" y="21049"/>
                      </a:lnTo>
                      <a:close/>
                      <a:moveTo>
                        <a:pt x="467481" y="12492"/>
                      </a:moveTo>
                      <a:lnTo>
                        <a:pt x="452311" y="15642"/>
                      </a:lnTo>
                      <a:lnTo>
                        <a:pt x="460211" y="13198"/>
                      </a:lnTo>
                      <a:close/>
                      <a:moveTo>
                        <a:pt x="580987" y="0"/>
                      </a:moveTo>
                      <a:lnTo>
                        <a:pt x="740969" y="0"/>
                      </a:lnTo>
                      <a:lnTo>
                        <a:pt x="740969" y="28121"/>
                      </a:lnTo>
                      <a:lnTo>
                        <a:pt x="740969" y="290493"/>
                      </a:lnTo>
                      <a:lnTo>
                        <a:pt x="580987" y="290493"/>
                      </a:lnTo>
                      <a:cubicBezTo>
                        <a:pt x="540289" y="290493"/>
                        <a:pt x="502399" y="298212"/>
                        <a:pt x="467315" y="313648"/>
                      </a:cubicBezTo>
                      <a:lnTo>
                        <a:pt x="464958" y="314947"/>
                      </a:lnTo>
                      <a:lnTo>
                        <a:pt x="464954" y="314948"/>
                      </a:lnTo>
                      <a:lnTo>
                        <a:pt x="459713" y="317835"/>
                      </a:lnTo>
                      <a:lnTo>
                        <a:pt x="382297" y="370335"/>
                      </a:lnTo>
                      <a:lnTo>
                        <a:pt x="375747" y="375746"/>
                      </a:lnTo>
                      <a:cubicBezTo>
                        <a:pt x="349784" y="401708"/>
                        <a:pt x="329085" y="432581"/>
                        <a:pt x="313648" y="468367"/>
                      </a:cubicBezTo>
                      <a:cubicBezTo>
                        <a:pt x="298211" y="504152"/>
                        <a:pt x="290493" y="541692"/>
                        <a:pt x="290493" y="580986"/>
                      </a:cubicBezTo>
                      <a:lnTo>
                        <a:pt x="290493" y="624778"/>
                      </a:lnTo>
                      <a:lnTo>
                        <a:pt x="286283" y="582871"/>
                      </a:lnTo>
                      <a:lnTo>
                        <a:pt x="286283" y="582872"/>
                      </a:lnTo>
                      <a:lnTo>
                        <a:pt x="290493" y="624779"/>
                      </a:lnTo>
                      <a:lnTo>
                        <a:pt x="290493" y="1087903"/>
                      </a:lnTo>
                      <a:lnTo>
                        <a:pt x="290493" y="1138818"/>
                      </a:lnTo>
                      <a:lnTo>
                        <a:pt x="286283" y="1138818"/>
                      </a:lnTo>
                      <a:lnTo>
                        <a:pt x="0" y="1138818"/>
                      </a:lnTo>
                      <a:lnTo>
                        <a:pt x="0" y="580987"/>
                      </a:lnTo>
                      <a:lnTo>
                        <a:pt x="0" y="539501"/>
                      </a:lnTo>
                      <a:lnTo>
                        <a:pt x="7105" y="466306"/>
                      </a:lnTo>
                      <a:cubicBezTo>
                        <a:pt x="14648" y="428591"/>
                        <a:pt x="25962" y="392016"/>
                        <a:pt x="41048" y="356581"/>
                      </a:cubicBezTo>
                      <a:cubicBezTo>
                        <a:pt x="71220" y="285712"/>
                        <a:pt x="112619" y="223965"/>
                        <a:pt x="165244" y="171339"/>
                      </a:cubicBezTo>
                      <a:cubicBezTo>
                        <a:pt x="191557" y="145027"/>
                        <a:pt x="220150" y="121521"/>
                        <a:pt x="251024" y="100821"/>
                      </a:cubicBezTo>
                      <a:lnTo>
                        <a:pt x="329572" y="58430"/>
                      </a:lnTo>
                      <a:lnTo>
                        <a:pt x="350487" y="47143"/>
                      </a:lnTo>
                      <a:lnTo>
                        <a:pt x="359571" y="44333"/>
                      </a:lnTo>
                      <a:lnTo>
                        <a:pt x="452311" y="15643"/>
                      </a:lnTo>
                      <a:lnTo>
                        <a:pt x="467481" y="12493"/>
                      </a:lnTo>
                      <a:lnTo>
                        <a:pt x="502311" y="5262"/>
                      </a:lnTo>
                      <a:cubicBezTo>
                        <a:pt x="528098" y="1754"/>
                        <a:pt x="554323" y="0"/>
                        <a:pt x="580987" y="0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8A4BE2D2-F364-7195-AE5D-329F8AD93CA6}"/>
                    </a:ext>
                  </a:extLst>
                </p:cNvPr>
                <p:cNvSpPr/>
                <p:nvPr/>
              </p:nvSpPr>
              <p:spPr>
                <a:xfrm>
                  <a:off x="3937123" y="2723624"/>
                  <a:ext cx="1138818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8818" h="1161974">
                      <a:moveTo>
                        <a:pt x="0" y="0"/>
                      </a:moveTo>
                      <a:lnTo>
                        <a:pt x="1138818" y="0"/>
                      </a:lnTo>
                      <a:lnTo>
                        <a:pt x="549411" y="871481"/>
                      </a:lnTo>
                      <a:lnTo>
                        <a:pt x="1138818" y="871481"/>
                      </a:lnTo>
                      <a:lnTo>
                        <a:pt x="1138818" y="1161974"/>
                      </a:lnTo>
                      <a:lnTo>
                        <a:pt x="0" y="1161974"/>
                      </a:lnTo>
                      <a:lnTo>
                        <a:pt x="591512" y="290494"/>
                      </a:lnTo>
                      <a:lnTo>
                        <a:pt x="0" y="29049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9B2A9095-7493-A586-F25D-9677E600A66C}"/>
                    </a:ext>
                  </a:extLst>
                </p:cNvPr>
                <p:cNvSpPr/>
                <p:nvPr/>
              </p:nvSpPr>
              <p:spPr>
                <a:xfrm>
                  <a:off x="5166953" y="2723624"/>
                  <a:ext cx="1157763" cy="11619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763" h="1161974">
                      <a:moveTo>
                        <a:pt x="578881" y="0"/>
                      </a:moveTo>
                      <a:cubicBezTo>
                        <a:pt x="654662" y="0"/>
                        <a:pt x="727286" y="14736"/>
                        <a:pt x="796751" y="44206"/>
                      </a:cubicBezTo>
                      <a:cubicBezTo>
                        <a:pt x="866217" y="73676"/>
                        <a:pt x="927965" y="114023"/>
                        <a:pt x="981993" y="165245"/>
                      </a:cubicBezTo>
                      <a:cubicBezTo>
                        <a:pt x="1036023" y="216467"/>
                        <a:pt x="1078825" y="277513"/>
                        <a:pt x="1110400" y="348382"/>
                      </a:cubicBezTo>
                      <a:cubicBezTo>
                        <a:pt x="1141975" y="419251"/>
                        <a:pt x="1157763" y="496786"/>
                        <a:pt x="1157763" y="580987"/>
                      </a:cubicBezTo>
                      <a:cubicBezTo>
                        <a:pt x="1157763" y="660978"/>
                        <a:pt x="1142677" y="736408"/>
                        <a:pt x="1112505" y="807278"/>
                      </a:cubicBezTo>
                      <a:cubicBezTo>
                        <a:pt x="1082333" y="878147"/>
                        <a:pt x="1040935" y="939894"/>
                        <a:pt x="988309" y="992520"/>
                      </a:cubicBezTo>
                      <a:cubicBezTo>
                        <a:pt x="935683" y="1045145"/>
                        <a:pt x="874287" y="1086544"/>
                        <a:pt x="804119" y="1116716"/>
                      </a:cubicBezTo>
                      <a:cubicBezTo>
                        <a:pt x="733952" y="1146888"/>
                        <a:pt x="658872" y="1161974"/>
                        <a:pt x="578881" y="1161974"/>
                      </a:cubicBezTo>
                      <a:cubicBezTo>
                        <a:pt x="503101" y="1161974"/>
                        <a:pt x="430477" y="1147239"/>
                        <a:pt x="361012" y="1117769"/>
                      </a:cubicBezTo>
                      <a:cubicBezTo>
                        <a:pt x="291546" y="1088298"/>
                        <a:pt x="229799" y="1047952"/>
                        <a:pt x="175769" y="996730"/>
                      </a:cubicBezTo>
                      <a:cubicBezTo>
                        <a:pt x="121740" y="945507"/>
                        <a:pt x="78938" y="884462"/>
                        <a:pt x="47363" y="813593"/>
                      </a:cubicBezTo>
                      <a:cubicBezTo>
                        <a:pt x="15788" y="742723"/>
                        <a:pt x="0" y="665188"/>
                        <a:pt x="0" y="580987"/>
                      </a:cubicBezTo>
                      <a:cubicBezTo>
                        <a:pt x="0" y="500996"/>
                        <a:pt x="15086" y="425917"/>
                        <a:pt x="45258" y="355750"/>
                      </a:cubicBezTo>
                      <a:cubicBezTo>
                        <a:pt x="75430" y="285582"/>
                        <a:pt x="116829" y="224186"/>
                        <a:pt x="169454" y="171560"/>
                      </a:cubicBezTo>
                      <a:cubicBezTo>
                        <a:pt x="222080" y="118934"/>
                        <a:pt x="283477" y="77185"/>
                        <a:pt x="353644" y="46311"/>
                      </a:cubicBezTo>
                      <a:cubicBezTo>
                        <a:pt x="423811" y="15437"/>
                        <a:pt x="498891" y="0"/>
                        <a:pt x="578881" y="0"/>
                      </a:cubicBezTo>
                      <a:close/>
                      <a:moveTo>
                        <a:pt x="578881" y="290494"/>
                      </a:moveTo>
                      <a:cubicBezTo>
                        <a:pt x="538184" y="290494"/>
                        <a:pt x="500294" y="298212"/>
                        <a:pt x="465210" y="313649"/>
                      </a:cubicBezTo>
                      <a:cubicBezTo>
                        <a:pt x="430126" y="329086"/>
                        <a:pt x="399604" y="349785"/>
                        <a:pt x="373642" y="375747"/>
                      </a:cubicBezTo>
                      <a:cubicBezTo>
                        <a:pt x="347680" y="401709"/>
                        <a:pt x="326980" y="432583"/>
                        <a:pt x="311544" y="468368"/>
                      </a:cubicBezTo>
                      <a:cubicBezTo>
                        <a:pt x="296107" y="504154"/>
                        <a:pt x="288388" y="541693"/>
                        <a:pt x="288388" y="580987"/>
                      </a:cubicBezTo>
                      <a:cubicBezTo>
                        <a:pt x="288388" y="621685"/>
                        <a:pt x="296107" y="659575"/>
                        <a:pt x="311544" y="694659"/>
                      </a:cubicBezTo>
                      <a:cubicBezTo>
                        <a:pt x="326980" y="729742"/>
                        <a:pt x="347680" y="760265"/>
                        <a:pt x="373642" y="786227"/>
                      </a:cubicBezTo>
                      <a:cubicBezTo>
                        <a:pt x="399604" y="812189"/>
                        <a:pt x="430126" y="832889"/>
                        <a:pt x="465210" y="848325"/>
                      </a:cubicBezTo>
                      <a:cubicBezTo>
                        <a:pt x="500294" y="863762"/>
                        <a:pt x="538184" y="871481"/>
                        <a:pt x="578881" y="871481"/>
                      </a:cubicBezTo>
                      <a:cubicBezTo>
                        <a:pt x="618175" y="871481"/>
                        <a:pt x="655364" y="863762"/>
                        <a:pt x="690448" y="848325"/>
                      </a:cubicBezTo>
                      <a:cubicBezTo>
                        <a:pt x="725532" y="832889"/>
                        <a:pt x="756405" y="812189"/>
                        <a:pt x="783069" y="786227"/>
                      </a:cubicBezTo>
                      <a:cubicBezTo>
                        <a:pt x="809732" y="760265"/>
                        <a:pt x="830432" y="729742"/>
                        <a:pt x="845167" y="694659"/>
                      </a:cubicBezTo>
                      <a:cubicBezTo>
                        <a:pt x="859902" y="659575"/>
                        <a:pt x="867270" y="621685"/>
                        <a:pt x="867270" y="580987"/>
                      </a:cubicBezTo>
                      <a:cubicBezTo>
                        <a:pt x="867270" y="541693"/>
                        <a:pt x="859902" y="504154"/>
                        <a:pt x="845167" y="468368"/>
                      </a:cubicBezTo>
                      <a:cubicBezTo>
                        <a:pt x="830432" y="432583"/>
                        <a:pt x="809732" y="401709"/>
                        <a:pt x="783069" y="375747"/>
                      </a:cubicBezTo>
                      <a:cubicBezTo>
                        <a:pt x="756405" y="349785"/>
                        <a:pt x="725532" y="329086"/>
                        <a:pt x="690448" y="313649"/>
                      </a:cubicBezTo>
                      <a:cubicBezTo>
                        <a:pt x="655364" y="298212"/>
                        <a:pt x="618175" y="290494"/>
                        <a:pt x="578881" y="290494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F488DD6C-A5A9-A621-A30C-535FF08BDC54}"/>
                    </a:ext>
                  </a:extLst>
                </p:cNvPr>
                <p:cNvSpPr/>
                <p:nvPr/>
              </p:nvSpPr>
              <p:spPr>
                <a:xfrm>
                  <a:off x="2662878" y="2724367"/>
                  <a:ext cx="1159868" cy="1162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868" h="1162593">
                      <a:moveTo>
                        <a:pt x="570462" y="310"/>
                      </a:moveTo>
                      <a:cubicBezTo>
                        <a:pt x="672906" y="-3199"/>
                        <a:pt x="772544" y="23114"/>
                        <a:pt x="869375" y="79248"/>
                      </a:cubicBezTo>
                      <a:lnTo>
                        <a:pt x="869375" y="1362"/>
                      </a:lnTo>
                      <a:lnTo>
                        <a:pt x="1159868" y="1362"/>
                      </a:lnTo>
                      <a:lnTo>
                        <a:pt x="1159868" y="1161231"/>
                      </a:lnTo>
                      <a:lnTo>
                        <a:pt x="869375" y="1161231"/>
                      </a:lnTo>
                      <a:lnTo>
                        <a:pt x="869375" y="1083345"/>
                      </a:lnTo>
                      <a:cubicBezTo>
                        <a:pt x="772544" y="1139479"/>
                        <a:pt x="672906" y="1165792"/>
                        <a:pt x="570462" y="1162284"/>
                      </a:cubicBezTo>
                      <a:cubicBezTo>
                        <a:pt x="468017" y="1158775"/>
                        <a:pt x="374343" y="1132813"/>
                        <a:pt x="289441" y="1084398"/>
                      </a:cubicBezTo>
                      <a:cubicBezTo>
                        <a:pt x="204538" y="1035982"/>
                        <a:pt x="135072" y="968271"/>
                        <a:pt x="81043" y="881263"/>
                      </a:cubicBezTo>
                      <a:cubicBezTo>
                        <a:pt x="27014" y="794255"/>
                        <a:pt x="0" y="694617"/>
                        <a:pt x="0" y="582349"/>
                      </a:cubicBezTo>
                      <a:cubicBezTo>
                        <a:pt x="0" y="470081"/>
                        <a:pt x="27014" y="370443"/>
                        <a:pt x="81043" y="283436"/>
                      </a:cubicBezTo>
                      <a:cubicBezTo>
                        <a:pt x="135072" y="196428"/>
                        <a:pt x="204538" y="128366"/>
                        <a:pt x="289441" y="79248"/>
                      </a:cubicBezTo>
                      <a:cubicBezTo>
                        <a:pt x="374343" y="30131"/>
                        <a:pt x="468017" y="3818"/>
                        <a:pt x="570462" y="310"/>
                      </a:cubicBezTo>
                      <a:close/>
                      <a:moveTo>
                        <a:pt x="578882" y="291856"/>
                      </a:moveTo>
                      <a:cubicBezTo>
                        <a:pt x="538185" y="291856"/>
                        <a:pt x="500294" y="299224"/>
                        <a:pt x="465210" y="313959"/>
                      </a:cubicBezTo>
                      <a:cubicBezTo>
                        <a:pt x="430127" y="328694"/>
                        <a:pt x="399604" y="349393"/>
                        <a:pt x="373642" y="376057"/>
                      </a:cubicBezTo>
                      <a:cubicBezTo>
                        <a:pt x="347680" y="402721"/>
                        <a:pt x="326980" y="433594"/>
                        <a:pt x="311544" y="468678"/>
                      </a:cubicBezTo>
                      <a:cubicBezTo>
                        <a:pt x="296107" y="503762"/>
                        <a:pt x="288388" y="541652"/>
                        <a:pt x="288388" y="582349"/>
                      </a:cubicBezTo>
                      <a:cubicBezTo>
                        <a:pt x="288388" y="623046"/>
                        <a:pt x="296107" y="660586"/>
                        <a:pt x="311544" y="694968"/>
                      </a:cubicBezTo>
                      <a:cubicBezTo>
                        <a:pt x="326980" y="729350"/>
                        <a:pt x="347680" y="759873"/>
                        <a:pt x="373642" y="786537"/>
                      </a:cubicBezTo>
                      <a:cubicBezTo>
                        <a:pt x="399604" y="813200"/>
                        <a:pt x="430127" y="833900"/>
                        <a:pt x="465210" y="848635"/>
                      </a:cubicBezTo>
                      <a:cubicBezTo>
                        <a:pt x="500294" y="863370"/>
                        <a:pt x="538185" y="870738"/>
                        <a:pt x="578882" y="870738"/>
                      </a:cubicBezTo>
                      <a:cubicBezTo>
                        <a:pt x="618176" y="870738"/>
                        <a:pt x="655013" y="863721"/>
                        <a:pt x="689395" y="849687"/>
                      </a:cubicBezTo>
                      <a:cubicBezTo>
                        <a:pt x="723778" y="835654"/>
                        <a:pt x="754300" y="816007"/>
                        <a:pt x="780964" y="790747"/>
                      </a:cubicBezTo>
                      <a:cubicBezTo>
                        <a:pt x="807628" y="765486"/>
                        <a:pt x="828678" y="736016"/>
                        <a:pt x="844115" y="702336"/>
                      </a:cubicBezTo>
                      <a:cubicBezTo>
                        <a:pt x="859552" y="668655"/>
                        <a:pt x="867972" y="632168"/>
                        <a:pt x="869375" y="592874"/>
                      </a:cubicBezTo>
                      <a:lnTo>
                        <a:pt x="869375" y="590769"/>
                      </a:lnTo>
                      <a:lnTo>
                        <a:pt x="869375" y="582349"/>
                      </a:lnTo>
                      <a:lnTo>
                        <a:pt x="869375" y="571824"/>
                      </a:lnTo>
                      <a:lnTo>
                        <a:pt x="869375" y="569719"/>
                      </a:lnTo>
                      <a:cubicBezTo>
                        <a:pt x="867972" y="530425"/>
                        <a:pt x="859552" y="493938"/>
                        <a:pt x="844115" y="460258"/>
                      </a:cubicBezTo>
                      <a:cubicBezTo>
                        <a:pt x="828678" y="426578"/>
                        <a:pt x="807628" y="397107"/>
                        <a:pt x="780964" y="371847"/>
                      </a:cubicBezTo>
                      <a:cubicBezTo>
                        <a:pt x="754300" y="346586"/>
                        <a:pt x="723778" y="326940"/>
                        <a:pt x="689395" y="312906"/>
                      </a:cubicBezTo>
                      <a:cubicBezTo>
                        <a:pt x="655013" y="298873"/>
                        <a:pt x="618176" y="291856"/>
                        <a:pt x="578882" y="291856"/>
                      </a:cubicBez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3D1F769-332F-F640-79BD-40A340FCF839}"/>
              </a:ext>
            </a:extLst>
          </p:cNvPr>
          <p:cNvSpPr/>
          <p:nvPr/>
        </p:nvSpPr>
        <p:spPr>
          <a:xfrm>
            <a:off x="4012554" y="3990339"/>
            <a:ext cx="982555" cy="584775"/>
          </a:xfrm>
          <a:prstGeom prst="rect">
            <a:avLst/>
          </a:prstGeom>
          <a:solidFill>
            <a:srgbClr val="E2C2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prstClr val="black">
                    <a:lumMod val="65000"/>
                    <a:lumOff val="35000"/>
                  </a:prstClr>
                </a:solidFill>
                <a:latin typeface="Consolas" panose="020B0609020204030204" pitchFamily="49" charset="0"/>
              </a:rPr>
              <a:t>DOM</a:t>
            </a:r>
            <a:endParaRPr lang="en-GB" sz="320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p:txBody>
      </p:sp>
      <p:pic>
        <p:nvPicPr>
          <p:cNvPr id="216" name="Graphic 215" descr="Line Arrow: Clockwise curve">
            <a:extLst>
              <a:ext uri="{FF2B5EF4-FFF2-40B4-BE49-F238E27FC236}">
                <a16:creationId xmlns:a16="http://schemas.microsoft.com/office/drawing/2014/main" id="{022AD049-8027-9C3C-4F34-945309F576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232608" flipH="1" flipV="1">
            <a:off x="4178168" y="3473821"/>
            <a:ext cx="351788" cy="575702"/>
          </a:xfrm>
          <a:prstGeom prst="rect">
            <a:avLst/>
          </a:prstGeom>
        </p:spPr>
      </p:pic>
      <p:pic>
        <p:nvPicPr>
          <p:cNvPr id="217" name="Graphic 216" descr="Line Arrow: Clockwise curve">
            <a:extLst>
              <a:ext uri="{FF2B5EF4-FFF2-40B4-BE49-F238E27FC236}">
                <a16:creationId xmlns:a16="http://schemas.microsoft.com/office/drawing/2014/main" id="{EC6A2405-3C91-0BD4-70E1-E5D8C8EA7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08291" flipH="1" flipV="1">
            <a:off x="4524205" y="3507884"/>
            <a:ext cx="351788" cy="575702"/>
          </a:xfrm>
          <a:prstGeom prst="rect">
            <a:avLst/>
          </a:prstGeom>
        </p:spPr>
      </p:pic>
      <p:sp>
        <p:nvSpPr>
          <p:cNvPr id="218" name="Speech Bubble: Rectangle with Corners Rounded 217">
            <a:extLst>
              <a:ext uri="{FF2B5EF4-FFF2-40B4-BE49-F238E27FC236}">
                <a16:creationId xmlns:a16="http://schemas.microsoft.com/office/drawing/2014/main" id="{93E8CDB0-F01C-7A6A-0FD7-2A452FB9391C}"/>
              </a:ext>
            </a:extLst>
          </p:cNvPr>
          <p:cNvSpPr/>
          <p:nvPr/>
        </p:nvSpPr>
        <p:spPr>
          <a:xfrm>
            <a:off x="192852" y="1927885"/>
            <a:ext cx="2355221" cy="1724245"/>
          </a:xfrm>
          <a:prstGeom prst="wedgeRoundRectCallout">
            <a:avLst>
              <a:gd name="adj1" fmla="val 71488"/>
              <a:gd name="adj2" fmla="val 23769"/>
              <a:gd name="adj3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21600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Pros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Thin client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Full runtime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Simpler arch.</a:t>
            </a:r>
          </a:p>
        </p:txBody>
      </p:sp>
      <p:sp>
        <p:nvSpPr>
          <p:cNvPr id="219" name="Speech Bubble: Rectangle with Corners Rounded 218">
            <a:extLst>
              <a:ext uri="{FF2B5EF4-FFF2-40B4-BE49-F238E27FC236}">
                <a16:creationId xmlns:a16="http://schemas.microsoft.com/office/drawing/2014/main" id="{5A4C6408-2F5B-74B5-6428-71306CB2B43F}"/>
              </a:ext>
            </a:extLst>
          </p:cNvPr>
          <p:cNvSpPr/>
          <p:nvPr/>
        </p:nvSpPr>
        <p:spPr>
          <a:xfrm>
            <a:off x="6561399" y="1888525"/>
            <a:ext cx="2435796" cy="1802968"/>
          </a:xfrm>
          <a:prstGeom prst="wedgeRoundRectCallout">
            <a:avLst>
              <a:gd name="adj1" fmla="val -69750"/>
              <a:gd name="adj2" fmla="val 24520"/>
              <a:gd name="adj3" fmla="val 1666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21600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Cons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No offline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Latency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badi Extra Light" panose="020B0204020104020204" pitchFamily="34" charset="0"/>
                <a:ea typeface="+mn-ea"/>
                <a:cs typeface="+mn-cs"/>
              </a:rPr>
              <a:t>&gt; Server resources</a:t>
            </a:r>
          </a:p>
        </p:txBody>
      </p:sp>
    </p:spTree>
    <p:extLst>
      <p:ext uri="{BB962C8B-B14F-4D97-AF65-F5344CB8AC3E}">
        <p14:creationId xmlns:p14="http://schemas.microsoft.com/office/powerpoint/2010/main" val="39798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218" grpId="1" animBg="1"/>
      <p:bldP spid="219" grpId="0" animBg="1"/>
      <p:bldP spid="21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I do this?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BD342-6267-A342-23FF-86D2F7228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7CE7538-EDD0-0FBD-9F45-002A319F8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769350"/>
              </p:ext>
            </p:extLst>
          </p:nvPr>
        </p:nvGraphicFramePr>
        <p:xfrm>
          <a:off x="440068" y="1497407"/>
          <a:ext cx="8263864" cy="30808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452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E68C90-0050-44B0-B3FA-13662D8E1886}"/>
              </a:ext>
            </a:extLst>
          </p:cNvPr>
          <p:cNvSpPr/>
          <p:nvPr/>
        </p:nvSpPr>
        <p:spPr>
          <a:xfrm>
            <a:off x="6034875" y="1707641"/>
            <a:ext cx="1713931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PUBLISHING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302C4-DEB6-45B3-8FEC-2DA0865606CA}"/>
              </a:ext>
            </a:extLst>
          </p:cNvPr>
          <p:cNvSpPr/>
          <p:nvPr/>
        </p:nvSpPr>
        <p:spPr>
          <a:xfrm>
            <a:off x="788778" y="1048493"/>
            <a:ext cx="2653290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AOT COMPLILATION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9F9BEE-A61B-4347-98A6-73ADAFD2D02D}"/>
              </a:ext>
            </a:extLst>
          </p:cNvPr>
          <p:cNvSpPr/>
          <p:nvPr/>
        </p:nvSpPr>
        <p:spPr>
          <a:xfrm>
            <a:off x="5702704" y="1048493"/>
            <a:ext cx="2914580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FORMS &amp; VALIDATION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DD7DFB-4A1A-4BE4-B8E5-E375BE4C25EA}"/>
              </a:ext>
            </a:extLst>
          </p:cNvPr>
          <p:cNvSpPr/>
          <p:nvPr/>
        </p:nvSpPr>
        <p:spPr>
          <a:xfrm>
            <a:off x="158954" y="389345"/>
            <a:ext cx="3913251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ASP.NET CORE EXPERIENCES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5BEBD0-7B89-41ED-A02B-6A627641FEE6}"/>
              </a:ext>
            </a:extLst>
          </p:cNvPr>
          <p:cNvSpPr/>
          <p:nvPr/>
        </p:nvSpPr>
        <p:spPr>
          <a:xfrm>
            <a:off x="6016947" y="3025937"/>
            <a:ext cx="2044149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AUTO REBUILD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AEDD0F-B28D-400E-A406-1037E915CAFA}"/>
              </a:ext>
            </a:extLst>
          </p:cNvPr>
          <p:cNvSpPr/>
          <p:nvPr/>
        </p:nvSpPr>
        <p:spPr>
          <a:xfrm>
            <a:off x="399096" y="3025937"/>
            <a:ext cx="2746265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SMALLER APP SIZES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469A1F-2797-48AE-A30D-4F20EEE8C558}"/>
              </a:ext>
            </a:extLst>
          </p:cNvPr>
          <p:cNvSpPr/>
          <p:nvPr/>
        </p:nvSpPr>
        <p:spPr>
          <a:xfrm>
            <a:off x="5753608" y="3685085"/>
            <a:ext cx="1981633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SVG SUPPORT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6163F2-BC77-45D7-8F4F-D80155848E35}"/>
              </a:ext>
            </a:extLst>
          </p:cNvPr>
          <p:cNvSpPr/>
          <p:nvPr/>
        </p:nvSpPr>
        <p:spPr>
          <a:xfrm>
            <a:off x="5135270" y="389345"/>
            <a:ext cx="3462807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SERVER-SIDE RENDERING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07FD72-8F65-4467-A44D-EAAA64F65230}"/>
              </a:ext>
            </a:extLst>
          </p:cNvPr>
          <p:cNvSpPr/>
          <p:nvPr/>
        </p:nvSpPr>
        <p:spPr>
          <a:xfrm>
            <a:off x="1328157" y="1707641"/>
            <a:ext cx="1805301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HOT RELOAD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F2F0E-44EC-4402-ADF6-245B12076152}"/>
              </a:ext>
            </a:extLst>
          </p:cNvPr>
          <p:cNvSpPr/>
          <p:nvPr/>
        </p:nvSpPr>
        <p:spPr>
          <a:xfrm>
            <a:off x="1315092" y="4344234"/>
            <a:ext cx="2795957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ERROR BOUNDARIES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64E1DF-497E-4192-AA1E-FD3E937E374C}"/>
              </a:ext>
            </a:extLst>
          </p:cNvPr>
          <p:cNvSpPr/>
          <p:nvPr/>
        </p:nvSpPr>
        <p:spPr>
          <a:xfrm>
            <a:off x="6333668" y="2366789"/>
            <a:ext cx="2012089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LOCALIZATION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42970B-2CA2-40DE-8105-FBCCF026169A}"/>
              </a:ext>
            </a:extLst>
          </p:cNvPr>
          <p:cNvSpPr/>
          <p:nvPr/>
        </p:nvSpPr>
        <p:spPr>
          <a:xfrm>
            <a:off x="874337" y="3685085"/>
            <a:ext cx="2621230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CUSTOM BUNDLING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8B2C71-56C4-4F01-9790-748D7C448AB9}"/>
              </a:ext>
            </a:extLst>
          </p:cNvPr>
          <p:cNvSpPr/>
          <p:nvPr/>
        </p:nvSpPr>
        <p:spPr>
          <a:xfrm>
            <a:off x="5098267" y="4344234"/>
            <a:ext cx="3796232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RENDER COMPONENTS IN JS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EF6729-13D6-45E8-88FD-1BE9C101D211}"/>
              </a:ext>
            </a:extLst>
          </p:cNvPr>
          <p:cNvSpPr/>
          <p:nvPr/>
        </p:nvSpPr>
        <p:spPr>
          <a:xfrm>
            <a:off x="168437" y="2366789"/>
            <a:ext cx="2666114" cy="3385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r" defTabSz="685800">
              <a:buClrTx/>
              <a:defRPr/>
            </a:pPr>
            <a:r>
              <a:rPr lang="en-GB" sz="1600" spc="225" dirty="0">
                <a:solidFill>
                  <a:prstClr val="white"/>
                </a:solidFill>
                <a:latin typeface="Abadi Extra Light" panose="020B0204020104020204" pitchFamily="34" charset="0"/>
                <a:ea typeface="+mn-ea"/>
                <a:cs typeface="Aharoni" panose="02010803020104030203" pitchFamily="2" charset="-79"/>
              </a:rPr>
              <a:t>CUSTOM ELEMENTS</a:t>
            </a:r>
            <a:endParaRPr lang="en-GB" sz="1600" kern="1200" spc="225" dirty="0">
              <a:solidFill>
                <a:prstClr val="black"/>
              </a:solidFill>
              <a:latin typeface="Abadi Extra Light" panose="020B0204020104020204" pitchFamily="34" charset="0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6B5B50-CA8C-4185-8DC1-135A3739B3C4}"/>
              </a:ext>
            </a:extLst>
          </p:cNvPr>
          <p:cNvCxnSpPr>
            <a:cxnSpLocks/>
          </p:cNvCxnSpPr>
          <p:nvPr/>
        </p:nvCxnSpPr>
        <p:spPr>
          <a:xfrm flipH="1">
            <a:off x="3014486" y="2586080"/>
            <a:ext cx="356244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5E145EF-6D68-4483-9F2B-2795A864D70C}"/>
              </a:ext>
            </a:extLst>
          </p:cNvPr>
          <p:cNvSpPr/>
          <p:nvPr/>
        </p:nvSpPr>
        <p:spPr>
          <a:xfrm>
            <a:off x="4204882" y="759503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95BE6D9-2067-4FC2-9FDF-D47632523ED1}"/>
              </a:ext>
            </a:extLst>
          </p:cNvPr>
          <p:cNvSpPr/>
          <p:nvPr/>
        </p:nvSpPr>
        <p:spPr>
          <a:xfrm>
            <a:off x="3575539" y="1397677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42ABEE0-1174-4A93-B213-B04FF6ECB957}"/>
              </a:ext>
            </a:extLst>
          </p:cNvPr>
          <p:cNvSpPr/>
          <p:nvPr/>
        </p:nvSpPr>
        <p:spPr>
          <a:xfrm>
            <a:off x="3259075" y="1961696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D171D1-87D6-44E9-B03E-5764CE693C25}"/>
              </a:ext>
            </a:extLst>
          </p:cNvPr>
          <p:cNvCxnSpPr>
            <a:cxnSpLocks/>
          </p:cNvCxnSpPr>
          <p:nvPr/>
        </p:nvCxnSpPr>
        <p:spPr>
          <a:xfrm>
            <a:off x="5767969" y="2587502"/>
            <a:ext cx="356244" cy="0"/>
          </a:xfrm>
          <a:prstGeom prst="line">
            <a:avLst/>
          </a:pr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DECC39B-A1DE-48F7-A57B-C28FEA88FA81}"/>
              </a:ext>
            </a:extLst>
          </p:cNvPr>
          <p:cNvSpPr/>
          <p:nvPr/>
        </p:nvSpPr>
        <p:spPr>
          <a:xfrm flipH="1">
            <a:off x="4565738" y="760926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CB46639-EC83-439F-AB17-8039777E93A3}"/>
              </a:ext>
            </a:extLst>
          </p:cNvPr>
          <p:cNvSpPr/>
          <p:nvPr/>
        </p:nvSpPr>
        <p:spPr>
          <a:xfrm flipH="1">
            <a:off x="4919768" y="1399100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5A01D044-52E3-47F5-9BF7-4884255AC7E0}"/>
              </a:ext>
            </a:extLst>
          </p:cNvPr>
          <p:cNvSpPr/>
          <p:nvPr/>
        </p:nvSpPr>
        <p:spPr>
          <a:xfrm flipH="1">
            <a:off x="5335165" y="1963119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115C0E4-BF84-4F26-A461-66325383A28B}"/>
              </a:ext>
            </a:extLst>
          </p:cNvPr>
          <p:cNvSpPr/>
          <p:nvPr/>
        </p:nvSpPr>
        <p:spPr>
          <a:xfrm flipV="1">
            <a:off x="4207533" y="3018250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1EE4C80-38FF-4128-9161-A67B5FB178D2}"/>
              </a:ext>
            </a:extLst>
          </p:cNvPr>
          <p:cNvSpPr/>
          <p:nvPr/>
        </p:nvSpPr>
        <p:spPr>
          <a:xfrm flipV="1">
            <a:off x="3578189" y="3018251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79AF22-6865-43A6-8A2C-05A0B7894A06}"/>
              </a:ext>
            </a:extLst>
          </p:cNvPr>
          <p:cNvSpPr/>
          <p:nvPr/>
        </p:nvSpPr>
        <p:spPr>
          <a:xfrm flipV="1">
            <a:off x="3261726" y="3018250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43FB9C9C-911A-4D2E-803C-973C2911A35E}"/>
              </a:ext>
            </a:extLst>
          </p:cNvPr>
          <p:cNvSpPr/>
          <p:nvPr/>
        </p:nvSpPr>
        <p:spPr>
          <a:xfrm flipH="1" flipV="1">
            <a:off x="4566579" y="3016828"/>
            <a:ext cx="369889" cy="1458152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185" h="1580962">
                <a:moveTo>
                  <a:pt x="493185" y="1580962"/>
                </a:moveTo>
                <a:cubicBezTo>
                  <a:pt x="492439" y="1138973"/>
                  <a:pt x="487683" y="836814"/>
                  <a:pt x="486937" y="394825"/>
                </a:cubicBezTo>
                <a:cubicBezTo>
                  <a:pt x="485450" y="302638"/>
                  <a:pt x="494637" y="204672"/>
                  <a:pt x="355833" y="13883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530AF4C-D670-440A-9E83-4AFFED65B7FE}"/>
              </a:ext>
            </a:extLst>
          </p:cNvPr>
          <p:cNvSpPr/>
          <p:nvPr/>
        </p:nvSpPr>
        <p:spPr>
          <a:xfrm flipH="1" flipV="1">
            <a:off x="4922419" y="3016828"/>
            <a:ext cx="643392" cy="819978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856" h="889039">
                <a:moveTo>
                  <a:pt x="857856" y="889039"/>
                </a:moveTo>
                <a:cubicBezTo>
                  <a:pt x="857110" y="447050"/>
                  <a:pt x="857797" y="975494"/>
                  <a:pt x="857051" y="533505"/>
                </a:cubicBezTo>
                <a:cubicBezTo>
                  <a:pt x="855564" y="441318"/>
                  <a:pt x="864751" y="343352"/>
                  <a:pt x="725947" y="277516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4D5631C-00B9-4700-A91B-5EC8314B634F}"/>
              </a:ext>
            </a:extLst>
          </p:cNvPr>
          <p:cNvSpPr/>
          <p:nvPr/>
        </p:nvSpPr>
        <p:spPr>
          <a:xfrm flipH="1" flipV="1">
            <a:off x="5337815" y="3016828"/>
            <a:ext cx="544460" cy="255959"/>
          </a:xfrm>
          <a:custGeom>
            <a:avLst/>
            <a:gdLst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0 w 382494"/>
              <a:gd name="connsiteY2" fmla="*/ 0 h 1822824"/>
              <a:gd name="connsiteX0" fmla="*/ 382494 w 382494"/>
              <a:gd name="connsiteY0" fmla="*/ 1822824 h 1822824"/>
              <a:gd name="connsiteX1" fmla="*/ 382494 w 382494"/>
              <a:gd name="connsiteY1" fmla="*/ 406400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82494 w 382494"/>
              <a:gd name="connsiteY2" fmla="*/ 406400 h 1822824"/>
              <a:gd name="connsiteX3" fmla="*/ 309465 w 382494"/>
              <a:gd name="connsiteY3" fmla="*/ 325775 h 1822824"/>
              <a:gd name="connsiteX4" fmla="*/ 0 w 382494"/>
              <a:gd name="connsiteY4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496857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382494 w 382494"/>
              <a:gd name="connsiteY0" fmla="*/ 1822824 h 1822824"/>
              <a:gd name="connsiteX1" fmla="*/ 380257 w 382494"/>
              <a:gd name="connsiteY1" fmla="*/ 558418 h 1822824"/>
              <a:gd name="connsiteX2" fmla="*/ 309465 w 382494"/>
              <a:gd name="connsiteY2" fmla="*/ 325775 h 1822824"/>
              <a:gd name="connsiteX3" fmla="*/ 0 w 382494"/>
              <a:gd name="connsiteY3" fmla="*/ 0 h 1822824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92345 w 565374"/>
              <a:gd name="connsiteY2" fmla="*/ 191533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374"/>
              <a:gd name="connsiteY0" fmla="*/ 1688582 h 1688582"/>
              <a:gd name="connsiteX1" fmla="*/ 563137 w 565374"/>
              <a:gd name="connsiteY1" fmla="*/ 424176 h 1688582"/>
              <a:gd name="connsiteX2" fmla="*/ 432033 w 565374"/>
              <a:gd name="connsiteY2" fmla="*/ 168187 h 1688582"/>
              <a:gd name="connsiteX3" fmla="*/ 0 w 565374"/>
              <a:gd name="connsiteY3" fmla="*/ 0 h 1688582"/>
              <a:gd name="connsiteX0" fmla="*/ 565374 w 565691"/>
              <a:gd name="connsiteY0" fmla="*/ 1688582 h 1688582"/>
              <a:gd name="connsiteX1" fmla="*/ 563137 w 565691"/>
              <a:gd name="connsiteY1" fmla="*/ 424176 h 1688582"/>
              <a:gd name="connsiteX2" fmla="*/ 432033 w 565691"/>
              <a:gd name="connsiteY2" fmla="*/ 168187 h 1688582"/>
              <a:gd name="connsiteX3" fmla="*/ 0 w 565691"/>
              <a:gd name="connsiteY3" fmla="*/ 0 h 1688582"/>
              <a:gd name="connsiteX0" fmla="*/ 489174 w 489491"/>
              <a:gd name="connsiteY0" fmla="*/ 1659231 h 1659231"/>
              <a:gd name="connsiteX1" fmla="*/ 486937 w 489491"/>
              <a:gd name="connsiteY1" fmla="*/ 394825 h 1659231"/>
              <a:gd name="connsiteX2" fmla="*/ 355833 w 489491"/>
              <a:gd name="connsiteY2" fmla="*/ 138836 h 1659231"/>
              <a:gd name="connsiteX3" fmla="*/ 0 w 489491"/>
              <a:gd name="connsiteY3" fmla="*/ 0 h 1659231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493185 w 493185"/>
              <a:gd name="connsiteY0" fmla="*/ 1580962 h 1580962"/>
              <a:gd name="connsiteX1" fmla="*/ 486937 w 493185"/>
              <a:gd name="connsiteY1" fmla="*/ 394825 h 1580962"/>
              <a:gd name="connsiteX2" fmla="*/ 355833 w 493185"/>
              <a:gd name="connsiteY2" fmla="*/ 138836 h 1580962"/>
              <a:gd name="connsiteX3" fmla="*/ 0 w 493185"/>
              <a:gd name="connsiteY3" fmla="*/ 0 h 1580962"/>
              <a:gd name="connsiteX0" fmla="*/ 863299 w 863299"/>
              <a:gd name="connsiteY0" fmla="*/ 1719642 h 1719642"/>
              <a:gd name="connsiteX1" fmla="*/ 857051 w 863299"/>
              <a:gd name="connsiteY1" fmla="*/ 533505 h 1719642"/>
              <a:gd name="connsiteX2" fmla="*/ 725947 w 863299"/>
              <a:gd name="connsiteY2" fmla="*/ 277516 h 1719642"/>
              <a:gd name="connsiteX3" fmla="*/ 0 w 863299"/>
              <a:gd name="connsiteY3" fmla="*/ 0 h 1719642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856 w 857856"/>
              <a:gd name="connsiteY0" fmla="*/ 889039 h 889039"/>
              <a:gd name="connsiteX1" fmla="*/ 857051 w 857856"/>
              <a:gd name="connsiteY1" fmla="*/ 533505 h 889039"/>
              <a:gd name="connsiteX2" fmla="*/ 725947 w 857856"/>
              <a:gd name="connsiteY2" fmla="*/ 277516 h 889039"/>
              <a:gd name="connsiteX3" fmla="*/ 0 w 857856"/>
              <a:gd name="connsiteY3" fmla="*/ 0 h 889039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7051"/>
              <a:gd name="connsiteY0" fmla="*/ 533505 h 533505"/>
              <a:gd name="connsiteX1" fmla="*/ 725947 w 857051"/>
              <a:gd name="connsiteY1" fmla="*/ 277516 h 533505"/>
              <a:gd name="connsiteX2" fmla="*/ 0 w 857051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857051 w 858043"/>
              <a:gd name="connsiteY0" fmla="*/ 533505 h 533505"/>
              <a:gd name="connsiteX1" fmla="*/ 725947 w 858043"/>
              <a:gd name="connsiteY1" fmla="*/ 277516 h 533505"/>
              <a:gd name="connsiteX2" fmla="*/ 0 w 858043"/>
              <a:gd name="connsiteY2" fmla="*/ 0 h 533505"/>
              <a:gd name="connsiteX0" fmla="*/ 725947 w 725947"/>
              <a:gd name="connsiteY0" fmla="*/ 277516 h 277516"/>
              <a:gd name="connsiteX1" fmla="*/ 0 w 725947"/>
              <a:gd name="connsiteY1" fmla="*/ 0 h 277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25947" h="277516">
                <a:moveTo>
                  <a:pt x="725947" y="27751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DB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buClrTx/>
              <a:defRPr/>
            </a:pPr>
            <a:endParaRPr lang="en-GB" sz="160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4EADF-54C6-4971-AD70-65A3E648D8E1}"/>
              </a:ext>
            </a:extLst>
          </p:cNvPr>
          <p:cNvSpPr txBox="1"/>
          <p:nvPr/>
        </p:nvSpPr>
        <p:spPr>
          <a:xfrm>
            <a:off x="3449761" y="2156541"/>
            <a:ext cx="2231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Blazor</a:t>
            </a:r>
          </a:p>
        </p:txBody>
      </p:sp>
    </p:spTree>
    <p:extLst>
      <p:ext uri="{BB962C8B-B14F-4D97-AF65-F5344CB8AC3E}">
        <p14:creationId xmlns:p14="http://schemas.microsoft.com/office/powerpoint/2010/main" val="317531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7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25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15" grpId="0"/>
      <p:bldP spid="16" grpId="0"/>
      <p:bldP spid="17" grpId="0"/>
      <p:bldP spid="18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6" grpId="0" animBg="1"/>
      <p:bldP spid="47" grpId="0" animBg="1"/>
      <p:bldP spid="48" grpId="0" animBg="1"/>
      <p:bldP spid="54" grpId="0" animBg="1"/>
      <p:bldP spid="55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.NET Apps to</a:t>
            </a:r>
            <a:br>
              <a:rPr lang="en-US" dirty="0"/>
            </a:br>
            <a:r>
              <a:rPr lang="en-US" dirty="0"/>
              <a:t>Amazon S3 Buckets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397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Deploying .NET Apps to</a:t>
            </a:r>
            <a:br>
              <a:rPr lang="en-US" dirty="0"/>
            </a:br>
            <a:r>
              <a:rPr lang="en-US" dirty="0"/>
              <a:t>AWS Amplify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236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F3282-91B5-354E-10E4-11AD90A8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to the horizon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BD342-6267-A342-23FF-86D2F7228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7957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Thanks!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chemeClr val="lt1"/>
                </a:solidFill>
              </a:rPr>
              <a:t>Any questions?</a:t>
            </a:r>
            <a:endParaRPr sz="4800" b="1" dirty="0">
              <a:solidFill>
                <a:schemeClr val="lt1"/>
              </a:solidFill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body" idx="4294967295"/>
          </p:nvPr>
        </p:nvSpPr>
        <p:spPr>
          <a:xfrm>
            <a:off x="916025" y="2759006"/>
            <a:ext cx="5561100" cy="19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You can find me at: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@isaacrlevin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DC9D9642-DFA0-652D-B0A7-2C5A5EE81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481" y="1480601"/>
            <a:ext cx="2436561" cy="24365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Lato" panose="020F0502020204030203" pitchFamily="34" charset="0"/>
              </a:rPr>
              <a:t>2</a:t>
            </a:fld>
            <a:endParaRPr>
              <a:latin typeface="Lato" panose="020F0502020204030203" pitchFamily="34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E80EADE0-E7D2-C3CA-3044-9E3F7001ABCF}"/>
              </a:ext>
            </a:extLst>
          </p:cNvPr>
          <p:cNvSpPr txBox="1">
            <a:spLocks/>
          </p:cNvSpPr>
          <p:nvPr/>
        </p:nvSpPr>
        <p:spPr>
          <a:xfrm>
            <a:off x="1601829" y="1635471"/>
            <a:ext cx="5615356" cy="369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Lato" panose="020F0502020204030203" pitchFamily="34" charset="0"/>
              </a:rPr>
              <a:t>Isaac Levin</a:t>
            </a:r>
          </a:p>
          <a:p>
            <a:r>
              <a:rPr lang="en-US" sz="2800" dirty="0">
                <a:solidFill>
                  <a:schemeClr val="tx1"/>
                </a:solidFill>
                <a:latin typeface="Lato" panose="020F0502020204030203" pitchFamily="34" charset="0"/>
              </a:rPr>
              <a:t>.NET  </a:t>
            </a:r>
            <a:r>
              <a:rPr lang="en-US" sz="2800" dirty="0">
                <a:solidFill>
                  <a:srgbClr val="677480"/>
                </a:solidFill>
                <a:latin typeface="Lato" panose="020F0502020204030203" pitchFamily="34" charset="0"/>
              </a:rPr>
              <a:t>Developer</a:t>
            </a:r>
            <a:r>
              <a:rPr lang="en-US" sz="2800" dirty="0">
                <a:solidFill>
                  <a:schemeClr val="tx1"/>
                </a:solidFill>
                <a:latin typeface="Lato" panose="020F0502020204030203" pitchFamily="34" charset="0"/>
              </a:rPr>
              <a:t> Advocate</a:t>
            </a:r>
          </a:p>
        </p:txBody>
      </p:sp>
      <p:pic>
        <p:nvPicPr>
          <p:cNvPr id="3" name="Picture 11" descr="See the source image">
            <a:extLst>
              <a:ext uri="{FF2B5EF4-FFF2-40B4-BE49-F238E27FC236}">
                <a16:creationId xmlns:a16="http://schemas.microsoft.com/office/drawing/2014/main" id="{A99AFAE7-803F-CB77-A6E1-541CF411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2185C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863" y="299546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3" descr="See the source image">
            <a:extLst>
              <a:ext uri="{FF2B5EF4-FFF2-40B4-BE49-F238E27FC236}">
                <a16:creationId xmlns:a16="http://schemas.microsoft.com/office/drawing/2014/main" id="{EF517974-97A1-4BEF-FFDF-56526BD8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2185C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32" y="3157420"/>
            <a:ext cx="809149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" descr="See the source image">
            <a:extLst>
              <a:ext uri="{FF2B5EF4-FFF2-40B4-BE49-F238E27FC236}">
                <a16:creationId xmlns:a16="http://schemas.microsoft.com/office/drawing/2014/main" id="{5680D8E3-ECBD-0DC5-FD87-58562346C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2185C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750" y="304312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05A6D-6B4E-C1EB-9D47-AF872CA3244F}"/>
              </a:ext>
            </a:extLst>
          </p:cNvPr>
          <p:cNvSpPr txBox="1"/>
          <p:nvPr/>
        </p:nvSpPr>
        <p:spPr>
          <a:xfrm>
            <a:off x="3441074" y="2533796"/>
            <a:ext cx="1936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77480"/>
                </a:solidFill>
                <a:latin typeface="Lato" panose="020F0502020204030203" pitchFamily="34" charset="0"/>
              </a:rPr>
              <a:t>@isaacrlevin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did we use to build Web Apps?</a:t>
            </a: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 fontScale="90000"/>
          </a:bodyPr>
          <a:lstStyle/>
          <a:p>
            <a:br>
              <a:rPr lang="en-US" sz="3300" dirty="0"/>
            </a:br>
            <a:r>
              <a:rPr lang="en-US" sz="3300" dirty="0"/>
              <a:t>The Web Forms Era (2002-2008)</a:t>
            </a:r>
          </a:p>
        </p:txBody>
      </p:sp>
      <p:pic>
        <p:nvPicPr>
          <p:cNvPr id="1028" name="Picture 4" descr="aspnet-page-lifecycle">
            <a:extLst>
              <a:ext uri="{FF2B5EF4-FFF2-40B4-BE49-F238E27FC236}">
                <a16:creationId xmlns:a16="http://schemas.microsoft.com/office/drawing/2014/main" id="{FB9D1584-4107-303E-355A-31F967E12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01" y="1423715"/>
            <a:ext cx="6695397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58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Web 2.0 (~2005)</a:t>
            </a:r>
          </a:p>
        </p:txBody>
      </p:sp>
      <p:pic>
        <p:nvPicPr>
          <p:cNvPr id="1026" name="Picture 2" descr="WEB 2.0 - What is it ? How it works and its advantages? - IntenseClick">
            <a:extLst>
              <a:ext uri="{FF2B5EF4-FFF2-40B4-BE49-F238E27FC236}">
                <a16:creationId xmlns:a16="http://schemas.microsoft.com/office/drawing/2014/main" id="{0E614C93-6400-6BC3-AE9D-FECB20077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547" y="1471879"/>
            <a:ext cx="4962906" cy="299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8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MVC (2008-2014)</a:t>
            </a:r>
          </a:p>
        </p:txBody>
      </p:sp>
      <p:pic>
        <p:nvPicPr>
          <p:cNvPr id="1030" name="Picture 6" descr="aspnet-mvc-request-lifecycle">
            <a:extLst>
              <a:ext uri="{FF2B5EF4-FFF2-40B4-BE49-F238E27FC236}">
                <a16:creationId xmlns:a16="http://schemas.microsoft.com/office/drawing/2014/main" id="{07BFB82A-5E81-BBBE-3352-F4ECE94D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83" y="1392590"/>
            <a:ext cx="6639833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4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3041-A1A4-B20F-F049-AA520BB11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088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ASP.NET Core (2014-today)</a:t>
            </a:r>
          </a:p>
        </p:txBody>
      </p:sp>
      <p:pic>
        <p:nvPicPr>
          <p:cNvPr id="1032" name="Picture 8" descr="aspnetcore-request-pipeline">
            <a:extLst>
              <a:ext uri="{FF2B5EF4-FFF2-40B4-BE49-F238E27FC236}">
                <a16:creationId xmlns:a16="http://schemas.microsoft.com/office/drawing/2014/main" id="{F46F1E72-A607-05A8-116E-775B94B3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88407"/>
            <a:ext cx="53340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76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But what if I want Web 2.0?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4" name="Picture 6" descr="Why every Software Developer should learn these 3 languages – Martin Stanik.com">
            <a:extLst>
              <a:ext uri="{FF2B5EF4-FFF2-40B4-BE49-F238E27FC236}">
                <a16:creationId xmlns:a16="http://schemas.microsoft.com/office/drawing/2014/main" id="{95EAC657-C920-C1C1-7709-89B2172D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079" y="1423733"/>
            <a:ext cx="83736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 ">
            <a:extLst>
              <a:ext uri="{FF2B5EF4-FFF2-40B4-BE49-F238E27FC236}">
                <a16:creationId xmlns:a16="http://schemas.microsoft.com/office/drawing/2014/main" id="{A9073D23-9312-86AE-7467-C0D818C81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521" y="14237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Clipart - Angular">
            <a:extLst>
              <a:ext uri="{FF2B5EF4-FFF2-40B4-BE49-F238E27FC236}">
                <a16:creationId xmlns:a16="http://schemas.microsoft.com/office/drawing/2014/main" id="{C050C8E3-4DFA-F9EB-BB77-699FF75C9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815" y="3284312"/>
            <a:ext cx="85153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act - Wikipedia">
            <a:extLst>
              <a:ext uri="{FF2B5EF4-FFF2-40B4-BE49-F238E27FC236}">
                <a16:creationId xmlns:a16="http://schemas.microsoft.com/office/drawing/2014/main" id="{4E8D5EEE-D79E-844C-87AD-99726686A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83" y="3256066"/>
            <a:ext cx="105198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VUE Logo PNG Transparent &amp; SVG Vector - Freebie Supply">
            <a:extLst>
              <a:ext uri="{FF2B5EF4-FFF2-40B4-BE49-F238E27FC236}">
                <a16:creationId xmlns:a16="http://schemas.microsoft.com/office/drawing/2014/main" id="{B2180267-1F6E-6C49-3BAE-052865C43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49" y="3284312"/>
            <a:ext cx="105918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6D502BF-0C73-32F0-7975-D2FB319F00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1243" y="3324637"/>
            <a:ext cx="914400" cy="914400"/>
          </a:xfrm>
          <a:prstGeom prst="rect">
            <a:avLst/>
          </a:prstGeom>
        </p:spPr>
      </p:pic>
      <p:pic>
        <p:nvPicPr>
          <p:cNvPr id="10" name="Picture 22" descr=" ">
            <a:extLst>
              <a:ext uri="{FF2B5EF4-FFF2-40B4-BE49-F238E27FC236}">
                <a16:creationId xmlns:a16="http://schemas.microsoft.com/office/drawing/2014/main" id="{195D4DE5-D069-5B0A-11BB-6E89E22F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522" y="320121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Ember.js logo">
            <a:extLst>
              <a:ext uri="{FF2B5EF4-FFF2-40B4-BE49-F238E27FC236}">
                <a16:creationId xmlns:a16="http://schemas.microsoft.com/office/drawing/2014/main" id="{B3C10F19-FF42-D56D-F30C-A836E73D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89" y="3256066"/>
            <a:ext cx="961901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8">
            <a:extLst>
              <a:ext uri="{FF2B5EF4-FFF2-40B4-BE49-F238E27FC236}">
                <a16:creationId xmlns:a16="http://schemas.microsoft.com/office/drawing/2014/main" id="{EFEA0406-1C7B-5C41-0658-58E15C1AD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536" y="3256066"/>
            <a:ext cx="75946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3" title="Web Apps can’t really do *that*, can they? - Steve Sanderson">
            <a:hlinkClick r:id="" action="ppaction://media"/>
            <a:extLst>
              <a:ext uri="{FF2B5EF4-FFF2-40B4-BE49-F238E27FC236}">
                <a16:creationId xmlns:a16="http://schemas.microsoft.com/office/drawing/2014/main" id="{ED64C2BE-5D0E-1AD1-89CB-9876C55284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83253" y="1482049"/>
            <a:ext cx="5599018" cy="3163445"/>
          </a:xfrm>
          <a:prstGeom prst="rect">
            <a:avLst/>
          </a:prstGeom>
        </p:spPr>
      </p:pic>
      <p:sp>
        <p:nvSpPr>
          <p:cNvPr id="3" name="Google Shape;124;p17">
            <a:extLst>
              <a:ext uri="{FF2B5EF4-FFF2-40B4-BE49-F238E27FC236}">
                <a16:creationId xmlns:a16="http://schemas.microsoft.com/office/drawing/2014/main" id="{928F8FE9-DB8E-A497-56F4-0B2AB3DEB4DD}"/>
              </a:ext>
            </a:extLst>
          </p:cNvPr>
          <p:cNvSpPr txBox="1">
            <a:spLocks/>
          </p:cNvSpPr>
          <p:nvPr/>
        </p:nvSpPr>
        <p:spPr>
          <a:xfrm>
            <a:off x="914894" y="385637"/>
            <a:ext cx="7535737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Raleway" pitchFamily="2" charset="0"/>
              </a:rPr>
              <a:t>But what if you didn’t need JavaScript?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1127</Words>
  <Application>Microsoft Office PowerPoint</Application>
  <PresentationFormat>On-screen Show (16:9)</PresentationFormat>
  <Paragraphs>143</Paragraphs>
  <Slides>17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Consolas</vt:lpstr>
      <vt:lpstr>Abadi Extra Light</vt:lpstr>
      <vt:lpstr>Lato</vt:lpstr>
      <vt:lpstr>Arial</vt:lpstr>
      <vt:lpstr>Raleway</vt:lpstr>
      <vt:lpstr>Abadi</vt:lpstr>
      <vt:lpstr>Calibri</vt:lpstr>
      <vt:lpstr>Segoe UI</vt:lpstr>
      <vt:lpstr>Antonio template</vt:lpstr>
      <vt:lpstr>Running ASP.NET Core Apps with a server? WHAT?!?!?!</vt:lpstr>
      <vt:lpstr>PowerPoint Presentation</vt:lpstr>
      <vt:lpstr>How did we use to build Web Apps?</vt:lpstr>
      <vt:lpstr> The Web Forms Era (2002-2008)</vt:lpstr>
      <vt:lpstr>Web 2.0 (~2005)</vt:lpstr>
      <vt:lpstr>MVC (2008-2014)</vt:lpstr>
      <vt:lpstr>ASP.NET Core (2014-today)</vt:lpstr>
      <vt:lpstr>But what if I want Web 2.0?</vt:lpstr>
      <vt:lpstr>PowerPoint Presentation</vt:lpstr>
      <vt:lpstr>Meet WASM</vt:lpstr>
      <vt:lpstr>But how do I use WASM with .NET</vt:lpstr>
      <vt:lpstr>Why would I do this?</vt:lpstr>
      <vt:lpstr>PowerPoint Presentation</vt:lpstr>
      <vt:lpstr>Deploying .NET Apps to Amazon S3 Buckets</vt:lpstr>
      <vt:lpstr>Deploying .NET Apps to AWS Amplify</vt:lpstr>
      <vt:lpstr>Look to the horizon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ASP.NET Core Apps with a server? WHAT?!?!?!</dc:title>
  <dc:creator>Isaac Levin</dc:creator>
  <cp:lastModifiedBy>Isaac Levin (.NET Foundation)</cp:lastModifiedBy>
  <cp:revision>13</cp:revision>
  <dcterms:modified xsi:type="dcterms:W3CDTF">2023-03-16T12:48:33Z</dcterms:modified>
</cp:coreProperties>
</file>