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8" r:id="rId5"/>
    <p:sldId id="267" r:id="rId6"/>
    <p:sldId id="268" r:id="rId7"/>
    <p:sldId id="259" r:id="rId8"/>
    <p:sldId id="266" r:id="rId9"/>
    <p:sldId id="269" r:id="rId10"/>
    <p:sldId id="270" r:id="rId11"/>
    <p:sldId id="271" r:id="rId12"/>
    <p:sldId id="272" r:id="rId13"/>
    <p:sldId id="274" r:id="rId14"/>
    <p:sldId id="273" r:id="rId15"/>
    <p:sldId id="260" r:id="rId16"/>
    <p:sldId id="263" r:id="rId17"/>
    <p:sldId id="264" r:id="rId18"/>
    <p:sldId id="265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9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67236-77A4-4E14-B49E-B4115F427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4A421-7299-48D0-826F-5FCB0D1E2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6C8FB-CBC0-45CB-9443-F5118706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F0261-D534-4C2B-8E4F-13F891AF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A2DD7-7561-4987-973F-7C3913B5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6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3951-960D-4C23-A0A4-0A8B9822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31DE9-6011-488B-952E-1C06ABDBA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90372-DF01-45B5-B778-10F086A3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C2BA3-286B-411E-9F13-00DAD6CD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979B8-3C7F-4AB1-B49F-EBF641E08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5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E2106-F5FC-4F69-BA10-21456EB7A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E25A1-F415-40D0-AFD5-1A2270608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C3034-A81A-4EDB-BF7A-521B0AEA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7CA5D-A894-4355-9FEF-A525B6557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83051-8991-4F36-9DB2-21D89F21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0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D4AE3-8A7B-4352-94B4-3341F661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F2B4D-63BF-482C-8EAA-B5A054CF9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58536-E60E-4E95-9827-28B8D01FD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B133E-1FF3-4A19-9A2A-FA2B64D2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96666-FF53-405F-A44E-62037A36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6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F6DD-2703-4D39-BB1B-9EC2FA4F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BD70C-3A7A-4E86-B7A6-03C3B3B17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BA47C-8671-4957-82B7-1C617887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6B67C-35B3-4FEA-A6B1-FF6C745F7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CF0A3-D0A0-44A8-94AC-70B130D90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0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66B0-A763-4129-AB40-1096F6CD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5511B-2E17-4960-B302-85CB74CAD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688B1-C400-4E73-8002-09D5FA1D6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284DA-A808-4952-9E98-E61E9257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B8B51-03F6-4F11-8131-B39044A33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E0A3A-CCA9-4766-8EDC-E33BB86A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5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E5FF-DA3A-411A-80DC-DBE2292A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8BCED-244E-4C09-A763-DC674506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4908E-B891-49AB-AEF6-84404507D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99E8E-31E5-426F-8332-1D02985DB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40D25-AD64-459E-B92E-FE086B4D5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64F0C6-B992-43C4-ABC6-342405AC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4E4E8F-A415-4557-BA15-53884ACA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31D17-6C59-46BB-AF0F-35C0AB8C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1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743F-CB88-4BA5-81E5-D8504FA5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7D650-AFCC-4A43-849D-D22F83A87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8B380-B81D-4F42-9542-00B59DF3C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5409A-C743-4C19-A6A6-55F56DE9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4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1D5BA-ADAE-4E53-B838-A5A1245F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18669-E0AE-40DE-9D09-BD205B90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A94B1-B508-4C6F-AF2D-EC118846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9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30EA-0F99-47D0-93E1-93A3CBAE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016F9-6CAE-407C-A6DE-243AEDA98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B2C3E-4345-4C9B-83F9-B70CAA374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AD77E-F3BE-44BE-95F7-672D4B00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37E65-B5F4-4DE5-8444-3586A8F2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A4D30-7567-4795-A515-845D6D5C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3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41E4-4595-411E-A6EA-C6A5C54C6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F89468-3B0C-4C16-8E06-2E601310F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74790-68F7-48A5-8685-96A82905D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DFEB4-AFB2-4957-9F5C-7F727B39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8F727-0B66-4939-9D0F-C5BA3561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5FEF7-FC16-46D7-86CD-27C1BFEC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4BF862-DFEE-4D2E-AB06-311C2E9D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F0AB5-CF8A-4C6B-ACF4-EFA4238A6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39603-192E-4E67-B5E8-E9CAFC0F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36866-311A-40D5-9E16-D796978D39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02177-A184-4EC8-873E-5C6B1BBCA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382DB-94F0-488F-A2FB-6114B3407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4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AECB-5071-4E71-AF89-A5137D973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Ship It Good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8D843-B103-4168-ADA4-FAF7E52BD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Deploying .NET Core Like a Pro</a:t>
            </a:r>
          </a:p>
        </p:txBody>
      </p:sp>
    </p:spTree>
    <p:extLst>
      <p:ext uri="{BB962C8B-B14F-4D97-AF65-F5344CB8AC3E}">
        <p14:creationId xmlns:p14="http://schemas.microsoft.com/office/powerpoint/2010/main" val="843494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FFF5-3E46-4FB8-9C9F-8EC29F2F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Self-contained Deployment (SCD)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2B3F0-091F-46DC-9182-37A18648D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 your app, all dependencies and the version of .NET Core</a:t>
            </a:r>
          </a:p>
          <a:p>
            <a:r>
              <a:rPr lang="en-US" dirty="0"/>
              <a:t>Requires .NET Core native pre-</a:t>
            </a:r>
            <a:r>
              <a:rPr lang="en-US" dirty="0" err="1"/>
              <a:t>reqs</a:t>
            </a:r>
            <a:r>
              <a:rPr lang="en-US" dirty="0"/>
              <a:t> (OS dependent)</a:t>
            </a:r>
          </a:p>
          <a:p>
            <a:r>
              <a:rPr lang="en-US" dirty="0"/>
              <a:t>Sole control of .NET Core version installed and target system config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Cons</a:t>
            </a:r>
          </a:p>
          <a:p>
            <a:r>
              <a:rPr lang="en-US" dirty="0"/>
              <a:t>Large deployment package (since .NET Core is along for the ride)</a:t>
            </a:r>
          </a:p>
          <a:p>
            <a:pPr lvl="1"/>
            <a:r>
              <a:rPr lang="en-US" dirty="0"/>
              <a:t>Globalization Invariant Mode helps with this </a:t>
            </a:r>
          </a:p>
          <a:p>
            <a:r>
              <a:rPr lang="en-US" dirty="0"/>
              <a:t>Must choose target platform at build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357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FFF5-3E46-4FB8-9C9F-8EC29F2F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Framework-dependent executables (FDE)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2B3F0-091F-46DC-9182-37A18648D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FDD but for .exe based applications </a:t>
            </a:r>
          </a:p>
          <a:p>
            <a:r>
              <a:rPr lang="en-US" dirty="0"/>
              <a:t>Deployment folder has .exe with multiple .</a:t>
            </a:r>
            <a:r>
              <a:rPr lang="en-US" dirty="0" err="1"/>
              <a:t>dlls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Cons</a:t>
            </a:r>
          </a:p>
          <a:p>
            <a:r>
              <a:rPr lang="en-US" dirty="0"/>
              <a:t>Dependent on .NET Core existing on host system</a:t>
            </a:r>
          </a:p>
          <a:p>
            <a:r>
              <a:rPr lang="en-US" dirty="0"/>
              <a:t>You must publish your app for each target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91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FFF5-3E46-4FB8-9C9F-8EC29F2F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Self-contained executable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2B3F0-091F-46DC-9182-37A18648D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one .exe for your entire application (your app, .NET Core runtime, 3</a:t>
            </a:r>
            <a:r>
              <a:rPr lang="en-US" baseline="30000" dirty="0"/>
              <a:t>rd</a:t>
            </a:r>
            <a:r>
              <a:rPr lang="en-US" dirty="0"/>
              <a:t> parties)</a:t>
            </a:r>
          </a:p>
          <a:p>
            <a:r>
              <a:rPr lang="en-US" dirty="0"/>
              <a:t>Gives ability to “drop” an application onto a host</a:t>
            </a:r>
          </a:p>
          <a:p>
            <a:r>
              <a:rPr lang="en-US" dirty="0"/>
              <a:t>Experimental “Trimmed” feature removes assemblies not used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Cons</a:t>
            </a:r>
          </a:p>
          <a:p>
            <a:r>
              <a:rPr lang="en-US" dirty="0"/>
              <a:t>Very large single file size (and gets bigger the more dependencies)</a:t>
            </a:r>
          </a:p>
          <a:p>
            <a:r>
              <a:rPr lang="en-US" dirty="0"/>
              <a:t>Trimmed feature may break reflection</a:t>
            </a:r>
          </a:p>
          <a:p>
            <a:r>
              <a:rPr lang="en-US" dirty="0"/>
              <a:t>You Have to specify target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8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C7DE-6845-40BA-A4A3-73DC38609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Code off My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93C60-7D26-47F3-93A8-133C6BC6B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2211"/>
          </a:xfrm>
        </p:spPr>
        <p:txBody>
          <a:bodyPr/>
          <a:lstStyle/>
          <a:p>
            <a:r>
              <a:rPr lang="en-US" dirty="0"/>
              <a:t>Using Some 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B70B9C-6AEE-47A0-8671-7EF334B97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784" y="1825625"/>
            <a:ext cx="4277322" cy="3705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8AB35F-853F-465F-B016-6B1E779AE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784" y="2269395"/>
            <a:ext cx="6426530" cy="267348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000886-5E10-478F-B3FD-C97D14B5B446}"/>
              </a:ext>
            </a:extLst>
          </p:cNvPr>
          <p:cNvSpPr txBox="1">
            <a:spLocks/>
          </p:cNvSpPr>
          <p:nvPr/>
        </p:nvSpPr>
        <p:spPr>
          <a:xfrm>
            <a:off x="838200" y="5503870"/>
            <a:ext cx="10515600" cy="74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the CLI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8DE32D-1592-4F16-A684-56C4B3770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784" y="2649490"/>
            <a:ext cx="7177698" cy="229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9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C3E07-1CF7-42F3-95E3-97ADB43C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Build &amp; Publish Some Code!</a:t>
            </a:r>
          </a:p>
        </p:txBody>
      </p:sp>
    </p:spTree>
    <p:extLst>
      <p:ext uri="{BB962C8B-B14F-4D97-AF65-F5344CB8AC3E}">
        <p14:creationId xmlns:p14="http://schemas.microsoft.com/office/powerpoint/2010/main" val="2187445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9829-1D6C-4F3B-92E3-7B3A2B95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Guess We Have to Talk DevOps</a:t>
            </a:r>
          </a:p>
        </p:txBody>
      </p:sp>
    </p:spTree>
    <p:extLst>
      <p:ext uri="{BB962C8B-B14F-4D97-AF65-F5344CB8AC3E}">
        <p14:creationId xmlns:p14="http://schemas.microsoft.com/office/powerpoint/2010/main" val="1483176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DFBB-B4A3-4926-94CA-C169AF4E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Publishing from VS Fails?</a:t>
            </a:r>
          </a:p>
        </p:txBody>
      </p:sp>
      <p:pic>
        <p:nvPicPr>
          <p:cNvPr id="2050" name="Picture 2" descr="Friends don't let friends sticker">
            <a:extLst>
              <a:ext uri="{FF2B5EF4-FFF2-40B4-BE49-F238E27FC236}">
                <a16:creationId xmlns:a16="http://schemas.microsoft.com/office/drawing/2014/main" id="{679FF9B9-D18B-4B32-A669-2B70952843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24" y="2487341"/>
            <a:ext cx="34004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26DCC4-9B8E-472F-838D-64483ED9D554}"/>
              </a:ext>
            </a:extLst>
          </p:cNvPr>
          <p:cNvSpPr txBox="1"/>
          <p:nvPr/>
        </p:nvSpPr>
        <p:spPr>
          <a:xfrm>
            <a:off x="3983278" y="2186717"/>
            <a:ext cx="77285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You May Have Code Others Don’t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You May Have something on your machine others don’t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You May Have Not Run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See a Trend Here?</a:t>
            </a:r>
          </a:p>
        </p:txBody>
      </p:sp>
    </p:spTree>
    <p:extLst>
      <p:ext uri="{BB962C8B-B14F-4D97-AF65-F5344CB8AC3E}">
        <p14:creationId xmlns:p14="http://schemas.microsoft.com/office/powerpoint/2010/main" val="1800766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1632-A172-44CF-8D96-1A36EA82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So What is THE Better Option?</a:t>
            </a:r>
          </a:p>
        </p:txBody>
      </p:sp>
      <p:pic>
        <p:nvPicPr>
          <p:cNvPr id="4098" name="Picture 2" descr="Image of DevOps cycle: Getting to DevOps">
            <a:extLst>
              <a:ext uri="{FF2B5EF4-FFF2-40B4-BE49-F238E27FC236}">
                <a16:creationId xmlns:a16="http://schemas.microsoft.com/office/drawing/2014/main" id="{3963492F-3363-462C-B87A-2F52C99692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311" y="1825625"/>
            <a:ext cx="759537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26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649C-F597-43FA-A1F0-827EE87D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Tools Can I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CF784-D1D5-4273-9EC2-54A48256C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that are aligned with DevOps…. </a:t>
            </a:r>
            <a:r>
              <a:rPr lang="en-US" dirty="0" err="1"/>
              <a:t>Waaaaaay</a:t>
            </a:r>
            <a:r>
              <a:rPr lang="en-US" dirty="0"/>
              <a:t> too many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FFF20D-9D92-495E-B282-600F9A864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2" y="2475153"/>
            <a:ext cx="73056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100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649C-F597-43FA-A1F0-827EE87D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Tools Can I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CF784-D1D5-4273-9EC2-54A48256C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that are aligned with DevOps…. </a:t>
            </a:r>
            <a:r>
              <a:rPr lang="en-US" dirty="0" err="1"/>
              <a:t>Waaaaaay</a:t>
            </a:r>
            <a:r>
              <a:rPr lang="en-US" dirty="0"/>
              <a:t> too many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FFF20D-9D92-495E-B282-600F9A864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2" y="2475153"/>
            <a:ext cx="73056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FA570330-0300-4A7E-B1D2-A43CDF656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34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9571-0318-44B6-8069-5B3C6C90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Came From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FBB782-0CA0-411A-8FB6-7EEAC5FFF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11" y="1397103"/>
            <a:ext cx="3442369" cy="301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4736F00-40AC-4BE1-95C9-92DAA16E9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283" y="3359758"/>
            <a:ext cx="2518823" cy="313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C74B6C-4514-4B9C-90CF-23BE7957E3A6}"/>
              </a:ext>
            </a:extLst>
          </p:cNvPr>
          <p:cNvSpPr/>
          <p:nvPr/>
        </p:nvSpPr>
        <p:spPr bwMode="gray">
          <a:xfrm>
            <a:off x="5281355" y="6140176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Operating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60E8D5-27CF-4019-B427-5A055715EEB1}"/>
              </a:ext>
            </a:extLst>
          </p:cNvPr>
          <p:cNvSpPr/>
          <p:nvPr/>
        </p:nvSpPr>
        <p:spPr bwMode="gray">
          <a:xfrm>
            <a:off x="5267501" y="3571840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Web 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5EF6C5-42BF-48EC-851F-5146E89EBAB3}"/>
              </a:ext>
            </a:extLst>
          </p:cNvPr>
          <p:cNvSpPr/>
          <p:nvPr/>
        </p:nvSpPr>
        <p:spPr bwMode="gray">
          <a:xfrm>
            <a:off x="5281355" y="4226474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Platform Libraries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948DAE-20C9-4F5E-AEC9-63468694D292}"/>
              </a:ext>
            </a:extLst>
          </p:cNvPr>
          <p:cNvSpPr/>
          <p:nvPr/>
        </p:nvSpPr>
        <p:spPr bwMode="gray">
          <a:xfrm>
            <a:off x="5276737" y="4867163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Runtime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306723-ED85-47C5-A6E6-E7948B73D992}"/>
              </a:ext>
            </a:extLst>
          </p:cNvPr>
          <p:cNvSpPr/>
          <p:nvPr/>
        </p:nvSpPr>
        <p:spPr bwMode="gray">
          <a:xfrm>
            <a:off x="5281355" y="5508120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Runtime Loader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A28F0E-F122-4851-A43C-60BBCB92C26C}"/>
              </a:ext>
            </a:extLst>
          </p:cNvPr>
          <p:cNvSpPr/>
          <p:nvPr/>
        </p:nvSpPr>
        <p:spPr bwMode="gray">
          <a:xfrm>
            <a:off x="5274428" y="1657740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Compilation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063D35-C826-466B-9652-FAF3BC772972}"/>
              </a:ext>
            </a:extLst>
          </p:cNvPr>
          <p:cNvSpPr/>
          <p:nvPr/>
        </p:nvSpPr>
        <p:spPr bwMode="gray">
          <a:xfrm>
            <a:off x="5274428" y="2292683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Libraries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730BE7-C518-49C8-9ABA-90B66C5DEC4A}"/>
              </a:ext>
            </a:extLst>
          </p:cNvPr>
          <p:cNvSpPr/>
          <p:nvPr/>
        </p:nvSpPr>
        <p:spPr bwMode="gray">
          <a:xfrm>
            <a:off x="5274428" y="2920041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Application Frameworks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E5D213-F9FF-424A-8A39-BE29C2243847}"/>
              </a:ext>
            </a:extLst>
          </p:cNvPr>
          <p:cNvSpPr/>
          <p:nvPr/>
        </p:nvSpPr>
        <p:spPr bwMode="gray">
          <a:xfrm>
            <a:off x="8275397" y="1657740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MSBuild/CodeDOM &gt; csc.exe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BDEFFA-A075-4CC0-8597-DF6778AC41FD}"/>
              </a:ext>
            </a:extLst>
          </p:cNvPr>
          <p:cNvSpPr/>
          <p:nvPr/>
        </p:nvSpPr>
        <p:spPr bwMode="gray">
          <a:xfrm>
            <a:off x="8275397" y="2294574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Loose, GAC, NuGet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5782EC-3768-444D-BA67-5B2075A5A9C4}"/>
              </a:ext>
            </a:extLst>
          </p:cNvPr>
          <p:cNvSpPr/>
          <p:nvPr/>
        </p:nvSpPr>
        <p:spPr bwMode="gray">
          <a:xfrm>
            <a:off x="8275397" y="2923823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FCL, GAC, NuGet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326B62-05FA-4728-9F10-6655B4096194}"/>
              </a:ext>
            </a:extLst>
          </p:cNvPr>
          <p:cNvSpPr/>
          <p:nvPr/>
        </p:nvSpPr>
        <p:spPr bwMode="gray">
          <a:xfrm>
            <a:off x="8275397" y="3575622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2F47DE-858E-41DD-9601-80BC29D42397}"/>
              </a:ext>
            </a:extLst>
          </p:cNvPr>
          <p:cNvSpPr/>
          <p:nvPr/>
        </p:nvSpPr>
        <p:spPr bwMode="gray">
          <a:xfrm>
            <a:off x="8275397" y="4220803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.NET BCL and FCL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F80598-7A82-4566-809C-C0D53B67C83B}"/>
              </a:ext>
            </a:extLst>
          </p:cNvPr>
          <p:cNvSpPr/>
          <p:nvPr/>
        </p:nvSpPr>
        <p:spPr bwMode="gray">
          <a:xfrm>
            <a:off x="8275397" y="4863383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.NET CLR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F0D3E1-7257-4F41-8480-FD892B120473}"/>
              </a:ext>
            </a:extLst>
          </p:cNvPr>
          <p:cNvSpPr/>
          <p:nvPr/>
        </p:nvSpPr>
        <p:spPr bwMode="gray">
          <a:xfrm>
            <a:off x="8275397" y="5508121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IIS: WebEngine4.dll; EXE: OS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8F8ED-B8A8-40E0-9936-A250EF22CB6B}"/>
              </a:ext>
            </a:extLst>
          </p:cNvPr>
          <p:cNvSpPr/>
          <p:nvPr/>
        </p:nvSpPr>
        <p:spPr bwMode="gray">
          <a:xfrm>
            <a:off x="8275397" y="6139858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168299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359A-3B98-4B11-A2D9-5A7509D9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Pipelines, CI/CD Made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A74AD-B764-4DAB-A98C-EFB462744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19643" cy="47506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Any language/any platform</a:t>
            </a:r>
          </a:p>
          <a:p>
            <a:endParaRPr lang="en-US" dirty="0"/>
          </a:p>
          <a:p>
            <a:r>
              <a:rPr lang="en-US" dirty="0"/>
              <a:t>Can build code base from Azure Repos, GitHub, GitLab or Bitbucket</a:t>
            </a:r>
          </a:p>
          <a:p>
            <a:endParaRPr lang="en-US" dirty="0"/>
          </a:p>
          <a:p>
            <a:r>
              <a:rPr lang="en-US" dirty="0"/>
              <a:t>Configure builds/releases in YAML (config as code) or WYSIWYG Editor</a:t>
            </a:r>
          </a:p>
          <a:p>
            <a:endParaRPr lang="en-US" dirty="0"/>
          </a:p>
          <a:p>
            <a:r>
              <a:rPr lang="en-US" dirty="0"/>
              <a:t>Use build agents hosted by Microsoft or bring your own</a:t>
            </a:r>
          </a:p>
          <a:p>
            <a:endParaRPr lang="en-US" dirty="0"/>
          </a:p>
          <a:p>
            <a:r>
              <a:rPr lang="en-US" dirty="0"/>
              <a:t>Full control over what code goes where through Azure DevOps Portal</a:t>
            </a:r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BD8B59A-E94D-42BE-ADCB-1CCD93A39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992" y="2031999"/>
            <a:ext cx="4686804" cy="364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795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9BEE0-521E-4D9E-BFCB-B420D4A0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 Want Something Easier!!!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AB7B5-660A-492E-8061-AE65612E7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753" y="1849172"/>
            <a:ext cx="4722765" cy="4351338"/>
          </a:xfrm>
        </p:spPr>
        <p:txBody>
          <a:bodyPr/>
          <a:lstStyle/>
          <a:p>
            <a:r>
              <a:rPr lang="en-US" sz="2000" b="1" dirty="0"/>
              <a:t>Azure App Service Deployment Center</a:t>
            </a:r>
          </a:p>
          <a:p>
            <a:endParaRPr lang="en-US" sz="1800" dirty="0"/>
          </a:p>
          <a:p>
            <a:pPr lvl="1"/>
            <a:r>
              <a:rPr lang="en-US" sz="1800" dirty="0"/>
              <a:t>Point at source control (GitHub, Azure Repos, Bitbucket)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Configure your entire CI/CD through Azure Portal with Azure Pipelines or Kudu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Option to trigger push/sync deployment (OneDrive, Dropbox, FTP)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A1DE91-21E6-4E99-AFB5-0D38EF90B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352" y="2622387"/>
            <a:ext cx="6604259" cy="23575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186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C3E07-1CF7-42F3-95E3-97ADB43CA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7365746" cy="2852737"/>
          </a:xfrm>
        </p:spPr>
        <p:txBody>
          <a:bodyPr/>
          <a:lstStyle/>
          <a:p>
            <a:pPr algn="r"/>
            <a:r>
              <a:rPr lang="en-US" dirty="0"/>
              <a:t>Rub Some DevOps on it</a:t>
            </a:r>
            <a:br>
              <a:rPr lang="en-US" dirty="0"/>
            </a:br>
            <a:r>
              <a:rPr lang="en-US" sz="1100" dirty="0"/>
              <a:t>©Donovan Brown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10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C3E07-1CF7-42F3-95E3-97ADB43CA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7365746" cy="2852737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0408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9571-0318-44B6-8069-5B3C6C90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.NET Core Changes Everything?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421F6-09D5-4DB0-B238-4CE32E3955DD}"/>
              </a:ext>
            </a:extLst>
          </p:cNvPr>
          <p:cNvSpPr/>
          <p:nvPr/>
        </p:nvSpPr>
        <p:spPr bwMode="gray">
          <a:xfrm>
            <a:off x="4775642" y="6173125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Operating System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B53EC6-6FAC-47B4-BBAE-C170095A5AE8}"/>
              </a:ext>
            </a:extLst>
          </p:cNvPr>
          <p:cNvSpPr/>
          <p:nvPr/>
        </p:nvSpPr>
        <p:spPr bwMode="gray">
          <a:xfrm>
            <a:off x="4761788" y="3604789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Web Server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48BFE7-AEF9-4669-891A-1314240E4341}"/>
              </a:ext>
            </a:extLst>
          </p:cNvPr>
          <p:cNvSpPr/>
          <p:nvPr/>
        </p:nvSpPr>
        <p:spPr bwMode="gray">
          <a:xfrm>
            <a:off x="4775642" y="4259423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Platform Libraries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CBD9DA-7E78-42A2-83B7-564F27356F14}"/>
              </a:ext>
            </a:extLst>
          </p:cNvPr>
          <p:cNvSpPr/>
          <p:nvPr/>
        </p:nvSpPr>
        <p:spPr bwMode="gray">
          <a:xfrm>
            <a:off x="4771024" y="4900112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Runtime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022158-6ED1-4E0C-A9EC-314CE024CEA9}"/>
              </a:ext>
            </a:extLst>
          </p:cNvPr>
          <p:cNvSpPr/>
          <p:nvPr/>
        </p:nvSpPr>
        <p:spPr bwMode="gray">
          <a:xfrm>
            <a:off x="4775642" y="5541069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Runtime Loader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6AD163-233C-44F7-9455-C8B817400871}"/>
              </a:ext>
            </a:extLst>
          </p:cNvPr>
          <p:cNvSpPr/>
          <p:nvPr/>
        </p:nvSpPr>
        <p:spPr bwMode="gray">
          <a:xfrm>
            <a:off x="4768715" y="1690689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Compilation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23440A-DE70-438B-BC55-2F31F3C13854}"/>
              </a:ext>
            </a:extLst>
          </p:cNvPr>
          <p:cNvSpPr/>
          <p:nvPr/>
        </p:nvSpPr>
        <p:spPr bwMode="gray">
          <a:xfrm>
            <a:off x="4768715" y="2325632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Libraries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E39BAD-646E-4705-99D2-22BB7FD4540C}"/>
              </a:ext>
            </a:extLst>
          </p:cNvPr>
          <p:cNvSpPr/>
          <p:nvPr/>
        </p:nvSpPr>
        <p:spPr bwMode="gray">
          <a:xfrm>
            <a:off x="4768715" y="2952990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Application Frameworks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7D5057-C7BA-4D8F-B1B3-2183CC43AB6C}"/>
              </a:ext>
            </a:extLst>
          </p:cNvPr>
          <p:cNvSpPr/>
          <p:nvPr/>
        </p:nvSpPr>
        <p:spPr bwMode="gray">
          <a:xfrm>
            <a:off x="568480" y="1690688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MSBuild/CodeDOM &gt; csc.exe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AB3639-9E3A-4C59-B5F3-07EE692902E6}"/>
              </a:ext>
            </a:extLst>
          </p:cNvPr>
          <p:cNvSpPr/>
          <p:nvPr/>
        </p:nvSpPr>
        <p:spPr bwMode="gray">
          <a:xfrm>
            <a:off x="8136795" y="6173125"/>
            <a:ext cx="3397114" cy="38100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Windows, OSX, Linux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DC526F-92FA-4C4E-8FBE-30283D059C50}"/>
              </a:ext>
            </a:extLst>
          </p:cNvPr>
          <p:cNvSpPr/>
          <p:nvPr/>
        </p:nvSpPr>
        <p:spPr bwMode="gray">
          <a:xfrm>
            <a:off x="8136795" y="2325632"/>
            <a:ext cx="3397114" cy="38100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NuGet, </a:t>
            </a:r>
            <a:r>
              <a:rPr lang="en-US" sz="2000" kern="0" spc="-52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npm</a:t>
            </a:r>
            <a:endParaRPr lang="en-US" sz="2000" kern="0" spc="-5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E62EEC-02CB-40A2-8ECA-E8AEA18C01E2}"/>
              </a:ext>
            </a:extLst>
          </p:cNvPr>
          <p:cNvSpPr/>
          <p:nvPr/>
        </p:nvSpPr>
        <p:spPr bwMode="gray">
          <a:xfrm>
            <a:off x="8136795" y="2945428"/>
            <a:ext cx="3397114" cy="38100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NuGet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B5F7A-B20D-452F-90C4-A3E8598CB7EE}"/>
              </a:ext>
            </a:extLst>
          </p:cNvPr>
          <p:cNvSpPr/>
          <p:nvPr/>
        </p:nvSpPr>
        <p:spPr bwMode="gray">
          <a:xfrm>
            <a:off x="8129868" y="3599853"/>
            <a:ext cx="3397114" cy="38100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IIS, HTTP.SYS, Kestrel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EABC58-6994-44C9-96AC-37778BB51084}"/>
              </a:ext>
            </a:extLst>
          </p:cNvPr>
          <p:cNvSpPr/>
          <p:nvPr/>
        </p:nvSpPr>
        <p:spPr bwMode="gray">
          <a:xfrm>
            <a:off x="8136795" y="4251861"/>
            <a:ext cx="3397114" cy="38100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.NET BCL and FCL; .NET on NuGet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C11A482-DBC5-4EF8-8288-1912F673F798}"/>
              </a:ext>
            </a:extLst>
          </p:cNvPr>
          <p:cNvSpPr/>
          <p:nvPr/>
        </p:nvSpPr>
        <p:spPr bwMode="gray">
          <a:xfrm>
            <a:off x="8136795" y="4896331"/>
            <a:ext cx="3397114" cy="38100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.NET CLR; .NET Core CLR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55E9F7-9E8B-4FB9-9D37-DFC5EF0FA594}"/>
              </a:ext>
            </a:extLst>
          </p:cNvPr>
          <p:cNvSpPr/>
          <p:nvPr/>
        </p:nvSpPr>
        <p:spPr bwMode="gray">
          <a:xfrm>
            <a:off x="8136795" y="5541069"/>
            <a:ext cx="3397114" cy="38100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Net Core CLI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2C53653-CDD5-4780-A6CE-83B5C34DAA4D}"/>
              </a:ext>
            </a:extLst>
          </p:cNvPr>
          <p:cNvSpPr/>
          <p:nvPr/>
        </p:nvSpPr>
        <p:spPr bwMode="gray">
          <a:xfrm>
            <a:off x="8139104" y="1695235"/>
            <a:ext cx="3397114" cy="38100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.Net</a:t>
            </a: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Core CLI (Roslyn)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5B389D-3154-4F81-9265-7FFC89A55093}"/>
              </a:ext>
            </a:extLst>
          </p:cNvPr>
          <p:cNvSpPr/>
          <p:nvPr/>
        </p:nvSpPr>
        <p:spPr bwMode="gray">
          <a:xfrm>
            <a:off x="568480" y="2327522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Loose, GAC, NuGet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3D8A5CA-E8A7-43B0-9865-AF5A540C5BD1}"/>
              </a:ext>
            </a:extLst>
          </p:cNvPr>
          <p:cNvSpPr/>
          <p:nvPr/>
        </p:nvSpPr>
        <p:spPr bwMode="gray">
          <a:xfrm>
            <a:off x="568480" y="2956771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FCL, GAC, NuGet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13F7C1C-3490-4057-AC5B-5176BCDD8B4C}"/>
              </a:ext>
            </a:extLst>
          </p:cNvPr>
          <p:cNvSpPr/>
          <p:nvPr/>
        </p:nvSpPr>
        <p:spPr bwMode="gray">
          <a:xfrm>
            <a:off x="568480" y="3608570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IIS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8647F0-E793-4509-90DC-244CA0248FA2}"/>
              </a:ext>
            </a:extLst>
          </p:cNvPr>
          <p:cNvSpPr/>
          <p:nvPr/>
        </p:nvSpPr>
        <p:spPr bwMode="gray">
          <a:xfrm>
            <a:off x="568480" y="4253751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.NET BCL and FCL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159DDD5-780C-446D-8F7C-5E7D599F5029}"/>
              </a:ext>
            </a:extLst>
          </p:cNvPr>
          <p:cNvSpPr/>
          <p:nvPr/>
        </p:nvSpPr>
        <p:spPr bwMode="gray">
          <a:xfrm>
            <a:off x="568480" y="4896331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.NET CLR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565746B-F97E-4318-B2F0-BA7CF0959E45}"/>
              </a:ext>
            </a:extLst>
          </p:cNvPr>
          <p:cNvSpPr/>
          <p:nvPr/>
        </p:nvSpPr>
        <p:spPr bwMode="gray">
          <a:xfrm>
            <a:off x="568480" y="5541069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IIS: WebEngine4.dll; EXE: OS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FC6950-9C9D-4B8B-B72F-38714DE3585A}"/>
              </a:ext>
            </a:extLst>
          </p:cNvPr>
          <p:cNvSpPr/>
          <p:nvPr/>
        </p:nvSpPr>
        <p:spPr bwMode="gray">
          <a:xfrm>
            <a:off x="568480" y="6172806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241657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1" animBg="1"/>
      <p:bldP spid="34" grpId="1" animBg="1"/>
      <p:bldP spid="35" grpId="1" animBg="1"/>
      <p:bldP spid="36" grpId="1" animBg="1"/>
      <p:bldP spid="37" grpId="1" animBg="1"/>
      <p:bldP spid="38" grpId="1" animBg="1"/>
      <p:bldP spid="3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9829-1D6C-4F3B-92E3-7B3A2B95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We Must Build</a:t>
            </a:r>
          </a:p>
        </p:txBody>
      </p:sp>
    </p:spTree>
    <p:extLst>
      <p:ext uri="{BB962C8B-B14F-4D97-AF65-F5344CB8AC3E}">
        <p14:creationId xmlns:p14="http://schemas.microsoft.com/office/powerpoint/2010/main" val="340222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98DD-EC82-43B1-9B78-47DAF674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with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3BE88-A7FE-4E78-AC97-11D36E98A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2496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Visual Studio</a:t>
            </a:r>
          </a:p>
          <a:p>
            <a:r>
              <a:rPr lang="en-US" dirty="0"/>
              <a:t>Configure different build configurations</a:t>
            </a:r>
          </a:p>
          <a:p>
            <a:r>
              <a:rPr lang="en-US" dirty="0"/>
              <a:t>Run multi-proc builds</a:t>
            </a:r>
          </a:p>
          <a:p>
            <a:r>
              <a:rPr lang="en-US" dirty="0"/>
              <a:t>Customize aspects of build system (output directory, events, logs)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518A9-B139-4CA9-A8D7-AC52044FF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394" y="1690688"/>
            <a:ext cx="4572638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9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9FF5-3B11-4EAD-A101-712F7B22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 Hate IDEs!!!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E13AC-13AD-4D00-AC5C-9E2447532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2722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Say Hello to the CLI</a:t>
            </a:r>
          </a:p>
          <a:p>
            <a:r>
              <a:rPr lang="en-US" dirty="0"/>
              <a:t>Installed with .NET Core</a:t>
            </a:r>
          </a:p>
          <a:p>
            <a:r>
              <a:rPr lang="en-US" dirty="0"/>
              <a:t> Runs same things as Visual Studio</a:t>
            </a:r>
          </a:p>
          <a:p>
            <a:r>
              <a:rPr lang="en-US" dirty="0"/>
              <a:t>Scripts can be moved to DevOps Tool</a:t>
            </a:r>
          </a:p>
          <a:p>
            <a:r>
              <a:rPr lang="en-US" dirty="0"/>
              <a:t>You OWN the whole process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F98E4-DF0D-4983-BE9A-FFA432480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663" y="1466574"/>
            <a:ext cx="6864646" cy="451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2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9829-1D6C-4F3B-92E3-7B3A2B95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We Will Deploy</a:t>
            </a:r>
          </a:p>
        </p:txBody>
      </p:sp>
    </p:spTree>
    <p:extLst>
      <p:ext uri="{BB962C8B-B14F-4D97-AF65-F5344CB8AC3E}">
        <p14:creationId xmlns:p14="http://schemas.microsoft.com/office/powerpoint/2010/main" val="105962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FFF5-3E46-4FB8-9C9F-8EC29F2F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Options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2B3F0-091F-46DC-9182-37A18648D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Framework-dependent Deployment (FDD)</a:t>
            </a:r>
          </a:p>
          <a:p>
            <a:endParaRPr lang="en-US" dirty="0"/>
          </a:p>
          <a:p>
            <a:r>
              <a:rPr lang="en-US" dirty="0"/>
              <a:t>Self-contained Deployment (SCD)</a:t>
            </a:r>
          </a:p>
          <a:p>
            <a:endParaRPr lang="en-US" dirty="0"/>
          </a:p>
          <a:p>
            <a:r>
              <a:rPr lang="en-US" dirty="0"/>
              <a:t>Framework-dependent executables (FDE)</a:t>
            </a:r>
          </a:p>
          <a:p>
            <a:endParaRPr lang="en-US" dirty="0"/>
          </a:p>
          <a:p>
            <a:r>
              <a:rPr lang="en-US" dirty="0"/>
              <a:t>Self-contained executable (New with .NET Core 3.0)</a:t>
            </a:r>
          </a:p>
        </p:txBody>
      </p:sp>
    </p:spTree>
    <p:extLst>
      <p:ext uri="{BB962C8B-B14F-4D97-AF65-F5344CB8AC3E}">
        <p14:creationId xmlns:p14="http://schemas.microsoft.com/office/powerpoint/2010/main" val="1589276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FFF5-3E46-4FB8-9C9F-8EC29F2F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Framework-dependent Deployment (FDD)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2B3F0-091F-46DC-9182-37A18648D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Core Runtime exists on server already</a:t>
            </a:r>
          </a:p>
          <a:p>
            <a:r>
              <a:rPr lang="en-US" dirty="0"/>
              <a:t>Deploy Just your Code (smaller deployment package)</a:t>
            </a:r>
          </a:p>
          <a:p>
            <a:r>
              <a:rPr lang="en-US" dirty="0"/>
              <a:t>Do not have to define target OS</a:t>
            </a:r>
          </a:p>
          <a:p>
            <a:r>
              <a:rPr lang="en-US" dirty="0"/>
              <a:t>Faster (just deploying your app)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Cons</a:t>
            </a:r>
          </a:p>
          <a:p>
            <a:r>
              <a:rPr lang="en-US" dirty="0"/>
              <a:t>Dependent on having an installed runtime</a:t>
            </a:r>
          </a:p>
          <a:p>
            <a:r>
              <a:rPr lang="en-US" dirty="0"/>
              <a:t>Upgrading the runtime may break your app (like all other upgrades)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9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708</Words>
  <Application>Microsoft Office PowerPoint</Application>
  <PresentationFormat>Widescreen</PresentationFormat>
  <Paragraphs>139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Segoe UI</vt:lpstr>
      <vt:lpstr>Office Theme</vt:lpstr>
      <vt:lpstr>Ship It Good</vt:lpstr>
      <vt:lpstr>Where We Came From</vt:lpstr>
      <vt:lpstr>Why .NET Core Changes Everything?</vt:lpstr>
      <vt:lpstr>First, We Must Build</vt:lpstr>
      <vt:lpstr>Building with Tools</vt:lpstr>
      <vt:lpstr>But I Hate IDEs!!!</vt:lpstr>
      <vt:lpstr>Then We Will Deploy</vt:lpstr>
      <vt:lpstr>Deployment Options .NET</vt:lpstr>
      <vt:lpstr>Framework-dependent Deployment (FDD)</vt:lpstr>
      <vt:lpstr>Self-contained Deployment (SCD)</vt:lpstr>
      <vt:lpstr>Framework-dependent executables (FDE)</vt:lpstr>
      <vt:lpstr>Self-contained executable</vt:lpstr>
      <vt:lpstr>Getting Code off My Machine</vt:lpstr>
      <vt:lpstr>Let’s Build &amp; Publish Some Code!</vt:lpstr>
      <vt:lpstr>I Guess We Have to Talk DevOps</vt:lpstr>
      <vt:lpstr>Why Publishing from VS Fails?</vt:lpstr>
      <vt:lpstr>Ok, So What is THE Better Option?</vt:lpstr>
      <vt:lpstr>What Tools Can I Use?</vt:lpstr>
      <vt:lpstr>What Tools Can I Use?</vt:lpstr>
      <vt:lpstr>Azure Pipelines, CI/CD Made Simple</vt:lpstr>
      <vt:lpstr>But I Want Something Easier!!!</vt:lpstr>
      <vt:lpstr>Rub Some DevOps on it ©Donovan Brown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Ship It Good</dc:title>
  <dc:creator>Isaac Levin</dc:creator>
  <cp:lastModifiedBy>Isaac Levin</cp:lastModifiedBy>
  <cp:revision>47</cp:revision>
  <dcterms:created xsi:type="dcterms:W3CDTF">2019-09-16T16:57:35Z</dcterms:created>
  <dcterms:modified xsi:type="dcterms:W3CDTF">2019-09-30T18:02:57Z</dcterms:modified>
</cp:coreProperties>
</file>