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1941" r:id="rId6"/>
    <p:sldId id="1942" r:id="rId7"/>
    <p:sldId id="1943" r:id="rId8"/>
    <p:sldId id="261" r:id="rId9"/>
    <p:sldId id="262" r:id="rId10"/>
    <p:sldId id="263" r:id="rId11"/>
    <p:sldId id="1944" r:id="rId12"/>
    <p:sldId id="1945" r:id="rId13"/>
    <p:sldId id="294" r:id="rId14"/>
    <p:sldId id="1946" r:id="rId15"/>
    <p:sldId id="1947" r:id="rId16"/>
    <p:sldId id="1949" r:id="rId17"/>
    <p:sldId id="278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Abadi Extra Light" panose="020B020402010402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80" autoAdjust="0"/>
  </p:normalViewPr>
  <p:slideViewPr>
    <p:cSldViewPr snapToGrid="0">
      <p:cViewPr varScale="1">
        <p:scale>
          <a:sx n="83" d="100"/>
          <a:sy n="83" d="100"/>
        </p:scale>
        <p:origin x="7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9F072-6F7E-44CF-B346-9A0E0ABBDD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5C36A-01F1-4A1C-ADC4-D520009A8967}">
      <dgm:prSet phldrT="[Text]"/>
      <dgm:spPr/>
      <dgm:t>
        <a:bodyPr/>
        <a:lstStyle/>
        <a:p>
          <a:r>
            <a:rPr lang="en-US"/>
            <a:t>Modern languages (C#)</a:t>
          </a:r>
        </a:p>
      </dgm:t>
    </dgm:pt>
    <dgm:pt modelId="{D51B28E8-4FB1-4F23-BCC4-D78D12DB7E10}" type="parTrans" cxnId="{6EBECE21-66CE-4FF9-9292-2A44C8205E26}">
      <dgm:prSet/>
      <dgm:spPr/>
      <dgm:t>
        <a:bodyPr/>
        <a:lstStyle/>
        <a:p>
          <a:endParaRPr lang="en-US"/>
        </a:p>
      </dgm:t>
    </dgm:pt>
    <dgm:pt modelId="{09834ABF-B4B6-484C-809F-4BCB65DE92ED}" type="sibTrans" cxnId="{6EBECE21-66CE-4FF9-9292-2A44C8205E26}">
      <dgm:prSet/>
      <dgm:spPr/>
      <dgm:t>
        <a:bodyPr/>
        <a:lstStyle/>
        <a:p>
          <a:endParaRPr lang="en-US"/>
        </a:p>
      </dgm:t>
    </dgm:pt>
    <dgm:pt modelId="{A78EF209-735C-4A84-B768-C9E773F0EEC2}">
      <dgm:prSet/>
      <dgm:spPr/>
      <dgm:t>
        <a:bodyPr/>
        <a:lstStyle/>
        <a:p>
          <a:r>
            <a:rPr lang="en-US"/>
            <a:t>.NET ecosystem</a:t>
          </a:r>
        </a:p>
      </dgm:t>
    </dgm:pt>
    <dgm:pt modelId="{442BAD92-F658-405A-B5FE-A4C5CAE26626}" type="parTrans" cxnId="{3BDB96B3-D343-4C84-B462-110301717F12}">
      <dgm:prSet/>
      <dgm:spPr/>
      <dgm:t>
        <a:bodyPr/>
        <a:lstStyle/>
        <a:p>
          <a:endParaRPr lang="en-US"/>
        </a:p>
      </dgm:t>
    </dgm:pt>
    <dgm:pt modelId="{AAC1707E-E6AA-453C-85FC-577C8FE7FC61}" type="sibTrans" cxnId="{3BDB96B3-D343-4C84-B462-110301717F12}">
      <dgm:prSet/>
      <dgm:spPr/>
      <dgm:t>
        <a:bodyPr/>
        <a:lstStyle/>
        <a:p>
          <a:endParaRPr lang="en-US"/>
        </a:p>
      </dgm:t>
    </dgm:pt>
    <dgm:pt modelId="{287630D6-69B1-47E1-860A-2E51EA569EFB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96FE7D6-0EF0-42D9-9142-BB2F469D8F0A}" type="parTrans" cxnId="{1C4A99AE-8476-40F3-9312-C9BDB6BBD56C}">
      <dgm:prSet/>
      <dgm:spPr/>
      <dgm:t>
        <a:bodyPr/>
        <a:lstStyle/>
        <a:p>
          <a:endParaRPr lang="en-US"/>
        </a:p>
      </dgm:t>
    </dgm:pt>
    <dgm:pt modelId="{2045F83E-DB1F-4E5D-A452-F5D1A9A8118E}" type="sibTrans" cxnId="{1C4A99AE-8476-40F3-9312-C9BDB6BBD56C}">
      <dgm:prSet/>
      <dgm:spPr/>
      <dgm:t>
        <a:bodyPr/>
        <a:lstStyle/>
        <a:p>
          <a:endParaRPr lang="en-US"/>
        </a:p>
      </dgm:t>
    </dgm:pt>
    <dgm:pt modelId="{035E5A88-DC3F-44A8-B9B1-F3C54301E760}">
      <dgm:prSet/>
      <dgm:spPr/>
      <dgm:t>
        <a:bodyPr/>
        <a:lstStyle/>
        <a:p>
          <a:r>
            <a:rPr lang="en-US"/>
            <a:t>Full-stack</a:t>
          </a:r>
        </a:p>
      </dgm:t>
    </dgm:pt>
    <dgm:pt modelId="{ACF708DB-F3B5-4B95-B462-25452982123B}" type="parTrans" cxnId="{2780A877-8ABA-4412-A43D-27BC8DC528C3}">
      <dgm:prSet/>
      <dgm:spPr/>
      <dgm:t>
        <a:bodyPr/>
        <a:lstStyle/>
        <a:p>
          <a:endParaRPr lang="en-US"/>
        </a:p>
      </dgm:t>
    </dgm:pt>
    <dgm:pt modelId="{8AB94670-EC57-4DC8-97FF-A8885BF1AD34}" type="sibTrans" cxnId="{2780A877-8ABA-4412-A43D-27BC8DC528C3}">
      <dgm:prSet/>
      <dgm:spPr/>
      <dgm:t>
        <a:bodyPr/>
        <a:lstStyle/>
        <a:p>
          <a:endParaRPr lang="en-US"/>
        </a:p>
      </dgm:t>
    </dgm:pt>
    <dgm:pt modelId="{1570B8FA-8A3F-4B9C-A436-A8342D585323}">
      <dgm:prSet/>
      <dgm:spPr/>
      <dgm:t>
        <a:bodyPr/>
        <a:lstStyle/>
        <a:p>
          <a:r>
            <a:rPr lang="en-US"/>
            <a:t>Tools</a:t>
          </a:r>
        </a:p>
      </dgm:t>
    </dgm:pt>
    <dgm:pt modelId="{A55B5EB7-4284-4210-AE07-59AE71C81FD3}" type="parTrans" cxnId="{3138A3B5-56D9-4714-A4EA-14CFC3025D16}">
      <dgm:prSet/>
      <dgm:spPr/>
      <dgm:t>
        <a:bodyPr/>
        <a:lstStyle/>
        <a:p>
          <a:endParaRPr lang="en-US"/>
        </a:p>
      </dgm:t>
    </dgm:pt>
    <dgm:pt modelId="{6F55EAFB-BC46-4B61-962F-E07B3E0A5A28}" type="sibTrans" cxnId="{3138A3B5-56D9-4714-A4EA-14CFC3025D16}">
      <dgm:prSet/>
      <dgm:spPr/>
      <dgm:t>
        <a:bodyPr/>
        <a:lstStyle/>
        <a:p>
          <a:endParaRPr lang="en-US"/>
        </a:p>
      </dgm:t>
    </dgm:pt>
    <dgm:pt modelId="{4AFAC511-1F08-4A28-B6BD-9318C019F085}">
      <dgm:prSet/>
      <dgm:spPr/>
      <dgm:t>
        <a:bodyPr/>
        <a:lstStyle/>
        <a:p>
          <a:r>
            <a:rPr lang="en-US"/>
            <a:t>Stable &amp; mature</a:t>
          </a:r>
        </a:p>
      </dgm:t>
    </dgm:pt>
    <dgm:pt modelId="{EC6C73A6-F202-44F5-BCB6-831EA77A2E65}" type="parTrans" cxnId="{3F23991D-A17F-40CB-9731-1656E4320691}">
      <dgm:prSet/>
      <dgm:spPr/>
      <dgm:t>
        <a:bodyPr/>
        <a:lstStyle/>
        <a:p>
          <a:endParaRPr lang="en-US"/>
        </a:p>
      </dgm:t>
    </dgm:pt>
    <dgm:pt modelId="{6024C282-864E-459C-9DA3-B2754D201426}" type="sibTrans" cxnId="{3F23991D-A17F-40CB-9731-1656E4320691}">
      <dgm:prSet/>
      <dgm:spPr/>
      <dgm:t>
        <a:bodyPr/>
        <a:lstStyle/>
        <a:p>
          <a:endParaRPr lang="en-US"/>
        </a:p>
      </dgm:t>
    </dgm:pt>
    <dgm:pt modelId="{CAF962D1-55B7-4474-B49B-A9A542FA2524}" type="pres">
      <dgm:prSet presAssocID="{5499F072-6F7E-44CF-B346-9A0E0ABBDD8B}" presName="diagram" presStyleCnt="0">
        <dgm:presLayoutVars>
          <dgm:dir/>
          <dgm:resizeHandles val="exact"/>
        </dgm:presLayoutVars>
      </dgm:prSet>
      <dgm:spPr/>
    </dgm:pt>
    <dgm:pt modelId="{93B64078-975F-49C9-93F3-F32BE664B8BC}" type="pres">
      <dgm:prSet presAssocID="{3215C36A-01F1-4A1C-ADC4-D520009A8967}" presName="node" presStyleLbl="node1" presStyleIdx="0" presStyleCnt="6">
        <dgm:presLayoutVars>
          <dgm:bulletEnabled val="1"/>
        </dgm:presLayoutVars>
      </dgm:prSet>
      <dgm:spPr/>
    </dgm:pt>
    <dgm:pt modelId="{9FDBC892-5A17-4EB9-A7B5-80F9B5297E76}" type="pres">
      <dgm:prSet presAssocID="{09834ABF-B4B6-484C-809F-4BCB65DE92ED}" presName="sibTrans" presStyleCnt="0"/>
      <dgm:spPr/>
    </dgm:pt>
    <dgm:pt modelId="{6535CDD4-5F8F-4C78-A1F0-FBAACD450472}" type="pres">
      <dgm:prSet presAssocID="{A78EF209-735C-4A84-B768-C9E773F0EEC2}" presName="node" presStyleLbl="node1" presStyleIdx="1" presStyleCnt="6">
        <dgm:presLayoutVars>
          <dgm:bulletEnabled val="1"/>
        </dgm:presLayoutVars>
      </dgm:prSet>
      <dgm:spPr/>
    </dgm:pt>
    <dgm:pt modelId="{42DB97E8-8AC1-482E-B1B9-380508EF62F0}" type="pres">
      <dgm:prSet presAssocID="{AAC1707E-E6AA-453C-85FC-577C8FE7FC61}" presName="sibTrans" presStyleCnt="0"/>
      <dgm:spPr/>
    </dgm:pt>
    <dgm:pt modelId="{BD4EF731-2CC3-45DD-BE12-8CA27499D833}" type="pres">
      <dgm:prSet presAssocID="{287630D6-69B1-47E1-860A-2E51EA569EFB}" presName="node" presStyleLbl="node1" presStyleIdx="2" presStyleCnt="6">
        <dgm:presLayoutVars>
          <dgm:bulletEnabled val="1"/>
        </dgm:presLayoutVars>
      </dgm:prSet>
      <dgm:spPr/>
    </dgm:pt>
    <dgm:pt modelId="{4BC4F662-DA3A-4103-AD48-ED9020AD3DCD}" type="pres">
      <dgm:prSet presAssocID="{2045F83E-DB1F-4E5D-A452-F5D1A9A8118E}" presName="sibTrans" presStyleCnt="0"/>
      <dgm:spPr/>
    </dgm:pt>
    <dgm:pt modelId="{43A24FF4-9583-4954-9DAB-43845F94772D}" type="pres">
      <dgm:prSet presAssocID="{035E5A88-DC3F-44A8-B9B1-F3C54301E760}" presName="node" presStyleLbl="node1" presStyleIdx="3" presStyleCnt="6">
        <dgm:presLayoutVars>
          <dgm:bulletEnabled val="1"/>
        </dgm:presLayoutVars>
      </dgm:prSet>
      <dgm:spPr/>
    </dgm:pt>
    <dgm:pt modelId="{60EE5196-F6AA-4BD2-BF2E-821FA232ECBD}" type="pres">
      <dgm:prSet presAssocID="{8AB94670-EC57-4DC8-97FF-A8885BF1AD34}" presName="sibTrans" presStyleCnt="0"/>
      <dgm:spPr/>
    </dgm:pt>
    <dgm:pt modelId="{874E14D0-6FCE-4B70-966F-F981E0DDFB56}" type="pres">
      <dgm:prSet presAssocID="{1570B8FA-8A3F-4B9C-A436-A8342D585323}" presName="node" presStyleLbl="node1" presStyleIdx="4" presStyleCnt="6">
        <dgm:presLayoutVars>
          <dgm:bulletEnabled val="1"/>
        </dgm:presLayoutVars>
      </dgm:prSet>
      <dgm:spPr/>
    </dgm:pt>
    <dgm:pt modelId="{CBBFEB33-4274-46D0-BFEA-50CB84C2036C}" type="pres">
      <dgm:prSet presAssocID="{6F55EAFB-BC46-4B61-962F-E07B3E0A5A28}" presName="sibTrans" presStyleCnt="0"/>
      <dgm:spPr/>
    </dgm:pt>
    <dgm:pt modelId="{FC2A4175-A014-4BA9-A308-1178449BB809}" type="pres">
      <dgm:prSet presAssocID="{4AFAC511-1F08-4A28-B6BD-9318C019F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F0371D-ECA7-487B-A844-871D499F0389}" type="presOf" srcId="{A78EF209-735C-4A84-B768-C9E773F0EEC2}" destId="{6535CDD4-5F8F-4C78-A1F0-FBAACD450472}" srcOrd="0" destOrd="0" presId="urn:microsoft.com/office/officeart/2005/8/layout/default"/>
    <dgm:cxn modelId="{3F23991D-A17F-40CB-9731-1656E4320691}" srcId="{5499F072-6F7E-44CF-B346-9A0E0ABBDD8B}" destId="{4AFAC511-1F08-4A28-B6BD-9318C019F085}" srcOrd="5" destOrd="0" parTransId="{EC6C73A6-F202-44F5-BCB6-831EA77A2E65}" sibTransId="{6024C282-864E-459C-9DA3-B2754D201426}"/>
    <dgm:cxn modelId="{22D4271E-769C-41AE-BE6C-17BCD5E2D037}" type="presOf" srcId="{4AFAC511-1F08-4A28-B6BD-9318C019F085}" destId="{FC2A4175-A014-4BA9-A308-1178449BB809}" srcOrd="0" destOrd="0" presId="urn:microsoft.com/office/officeart/2005/8/layout/default"/>
    <dgm:cxn modelId="{7D8EB620-3E4A-4034-9A0D-734CF17568BB}" type="presOf" srcId="{3215C36A-01F1-4A1C-ADC4-D520009A8967}" destId="{93B64078-975F-49C9-93F3-F32BE664B8BC}" srcOrd="0" destOrd="0" presId="urn:microsoft.com/office/officeart/2005/8/layout/default"/>
    <dgm:cxn modelId="{6EBECE21-66CE-4FF9-9292-2A44C8205E26}" srcId="{5499F072-6F7E-44CF-B346-9A0E0ABBDD8B}" destId="{3215C36A-01F1-4A1C-ADC4-D520009A8967}" srcOrd="0" destOrd="0" parTransId="{D51B28E8-4FB1-4F23-BCC4-D78D12DB7E10}" sibTransId="{09834ABF-B4B6-484C-809F-4BCB65DE92ED}"/>
    <dgm:cxn modelId="{EF2C3239-949C-41A9-AFEC-68449B1732C2}" type="presOf" srcId="{287630D6-69B1-47E1-860A-2E51EA569EFB}" destId="{BD4EF731-2CC3-45DD-BE12-8CA27499D833}" srcOrd="0" destOrd="0" presId="urn:microsoft.com/office/officeart/2005/8/layout/default"/>
    <dgm:cxn modelId="{902E3745-2E3E-44AE-8A3C-2F7467A27AE2}" type="presOf" srcId="{5499F072-6F7E-44CF-B346-9A0E0ABBDD8B}" destId="{CAF962D1-55B7-4474-B49B-A9A542FA2524}" srcOrd="0" destOrd="0" presId="urn:microsoft.com/office/officeart/2005/8/layout/default"/>
    <dgm:cxn modelId="{2780A877-8ABA-4412-A43D-27BC8DC528C3}" srcId="{5499F072-6F7E-44CF-B346-9A0E0ABBDD8B}" destId="{035E5A88-DC3F-44A8-B9B1-F3C54301E760}" srcOrd="3" destOrd="0" parTransId="{ACF708DB-F3B5-4B95-B462-25452982123B}" sibTransId="{8AB94670-EC57-4DC8-97FF-A8885BF1AD34}"/>
    <dgm:cxn modelId="{29335599-95C1-4214-90F6-A3F0AFC17162}" type="presOf" srcId="{035E5A88-DC3F-44A8-B9B1-F3C54301E760}" destId="{43A24FF4-9583-4954-9DAB-43845F94772D}" srcOrd="0" destOrd="0" presId="urn:microsoft.com/office/officeart/2005/8/layout/default"/>
    <dgm:cxn modelId="{1C4A99AE-8476-40F3-9312-C9BDB6BBD56C}" srcId="{5499F072-6F7E-44CF-B346-9A0E0ABBDD8B}" destId="{287630D6-69B1-47E1-860A-2E51EA569EFB}" srcOrd="2" destOrd="0" parTransId="{296FE7D6-0EF0-42D9-9142-BB2F469D8F0A}" sibTransId="{2045F83E-DB1F-4E5D-A452-F5D1A9A8118E}"/>
    <dgm:cxn modelId="{3BDB96B3-D343-4C84-B462-110301717F12}" srcId="{5499F072-6F7E-44CF-B346-9A0E0ABBDD8B}" destId="{A78EF209-735C-4A84-B768-C9E773F0EEC2}" srcOrd="1" destOrd="0" parTransId="{442BAD92-F658-405A-B5FE-A4C5CAE26626}" sibTransId="{AAC1707E-E6AA-453C-85FC-577C8FE7FC61}"/>
    <dgm:cxn modelId="{3138A3B5-56D9-4714-A4EA-14CFC3025D16}" srcId="{5499F072-6F7E-44CF-B346-9A0E0ABBDD8B}" destId="{1570B8FA-8A3F-4B9C-A436-A8342D585323}" srcOrd="4" destOrd="0" parTransId="{A55B5EB7-4284-4210-AE07-59AE71C81FD3}" sibTransId="{6F55EAFB-BC46-4B61-962F-E07B3E0A5A28}"/>
    <dgm:cxn modelId="{6CB8BAE4-1A55-4D1B-8752-70873503D930}" type="presOf" srcId="{1570B8FA-8A3F-4B9C-A436-A8342D585323}" destId="{874E14D0-6FCE-4B70-966F-F981E0DDFB56}" srcOrd="0" destOrd="0" presId="urn:microsoft.com/office/officeart/2005/8/layout/default"/>
    <dgm:cxn modelId="{EF478BB4-B65B-48B4-ADCA-8A421CDB03B1}" type="presParOf" srcId="{CAF962D1-55B7-4474-B49B-A9A542FA2524}" destId="{93B64078-975F-49C9-93F3-F32BE664B8BC}" srcOrd="0" destOrd="0" presId="urn:microsoft.com/office/officeart/2005/8/layout/default"/>
    <dgm:cxn modelId="{6371D01D-AE10-46A1-8718-82F5CE6CF749}" type="presParOf" srcId="{CAF962D1-55B7-4474-B49B-A9A542FA2524}" destId="{9FDBC892-5A17-4EB9-A7B5-80F9B5297E76}" srcOrd="1" destOrd="0" presId="urn:microsoft.com/office/officeart/2005/8/layout/default"/>
    <dgm:cxn modelId="{B757BBEF-9653-4553-B31C-B1EC3BF507A9}" type="presParOf" srcId="{CAF962D1-55B7-4474-B49B-A9A542FA2524}" destId="{6535CDD4-5F8F-4C78-A1F0-FBAACD450472}" srcOrd="2" destOrd="0" presId="urn:microsoft.com/office/officeart/2005/8/layout/default"/>
    <dgm:cxn modelId="{B29502E4-B7F8-45DD-9380-0DC36A57392E}" type="presParOf" srcId="{CAF962D1-55B7-4474-B49B-A9A542FA2524}" destId="{42DB97E8-8AC1-482E-B1B9-380508EF62F0}" srcOrd="3" destOrd="0" presId="urn:microsoft.com/office/officeart/2005/8/layout/default"/>
    <dgm:cxn modelId="{5C3D0125-394F-406E-9E7D-84D7DD084F2B}" type="presParOf" srcId="{CAF962D1-55B7-4474-B49B-A9A542FA2524}" destId="{BD4EF731-2CC3-45DD-BE12-8CA27499D833}" srcOrd="4" destOrd="0" presId="urn:microsoft.com/office/officeart/2005/8/layout/default"/>
    <dgm:cxn modelId="{BFAFCA58-AA88-41FC-8774-F85A4196D6F6}" type="presParOf" srcId="{CAF962D1-55B7-4474-B49B-A9A542FA2524}" destId="{4BC4F662-DA3A-4103-AD48-ED9020AD3DCD}" srcOrd="5" destOrd="0" presId="urn:microsoft.com/office/officeart/2005/8/layout/default"/>
    <dgm:cxn modelId="{14293604-B359-456D-A808-47DDE031E6C5}" type="presParOf" srcId="{CAF962D1-55B7-4474-B49B-A9A542FA2524}" destId="{43A24FF4-9583-4954-9DAB-43845F94772D}" srcOrd="6" destOrd="0" presId="urn:microsoft.com/office/officeart/2005/8/layout/default"/>
    <dgm:cxn modelId="{4B61F25D-5ADE-4563-AAB7-6D5664129929}" type="presParOf" srcId="{CAF962D1-55B7-4474-B49B-A9A542FA2524}" destId="{60EE5196-F6AA-4BD2-BF2E-821FA232ECBD}" srcOrd="7" destOrd="0" presId="urn:microsoft.com/office/officeart/2005/8/layout/default"/>
    <dgm:cxn modelId="{6D9A163A-3809-48C6-BAFF-34E1A9BD9F6D}" type="presParOf" srcId="{CAF962D1-55B7-4474-B49B-A9A542FA2524}" destId="{874E14D0-6FCE-4B70-966F-F981E0DDFB56}" srcOrd="8" destOrd="0" presId="urn:microsoft.com/office/officeart/2005/8/layout/default"/>
    <dgm:cxn modelId="{B5E23ACC-AC72-4D03-AB29-8DFC91A5350E}" type="presParOf" srcId="{CAF962D1-55B7-4474-B49B-A9A542FA2524}" destId="{CBBFEB33-4274-46D0-BFEA-50CB84C2036C}" srcOrd="9" destOrd="0" presId="urn:microsoft.com/office/officeart/2005/8/layout/default"/>
    <dgm:cxn modelId="{06071F4C-F757-4ABD-BDF6-5464FF13DE8A}" type="presParOf" srcId="{CAF962D1-55B7-4474-B49B-A9A542FA2524}" destId="{FC2A4175-A014-4BA9-A308-1178449BB8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64078-975F-49C9-93F3-F32BE664B8BC}">
      <dsp:nvSpPr>
        <dsp:cNvPr id="0" name=""/>
        <dsp:cNvSpPr/>
      </dsp:nvSpPr>
      <dsp:spPr>
        <a:xfrm>
          <a:off x="342175" y="856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Modern languages (C#)</a:t>
          </a:r>
        </a:p>
      </dsp:txBody>
      <dsp:txXfrm>
        <a:off x="342175" y="856"/>
        <a:ext cx="2368597" cy="1421158"/>
      </dsp:txXfrm>
    </dsp:sp>
    <dsp:sp modelId="{6535CDD4-5F8F-4C78-A1F0-FBAACD450472}">
      <dsp:nvSpPr>
        <dsp:cNvPr id="0" name=""/>
        <dsp:cNvSpPr/>
      </dsp:nvSpPr>
      <dsp:spPr>
        <a:xfrm>
          <a:off x="2947633" y="856"/>
          <a:ext cx="2368597" cy="1421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.NET ecosystem</a:t>
          </a:r>
        </a:p>
      </dsp:txBody>
      <dsp:txXfrm>
        <a:off x="2947633" y="856"/>
        <a:ext cx="2368597" cy="1421158"/>
      </dsp:txXfrm>
    </dsp:sp>
    <dsp:sp modelId="{BD4EF731-2CC3-45DD-BE12-8CA27499D833}">
      <dsp:nvSpPr>
        <dsp:cNvPr id="0" name=""/>
        <dsp:cNvSpPr/>
      </dsp:nvSpPr>
      <dsp:spPr>
        <a:xfrm>
          <a:off x="5553090" y="856"/>
          <a:ext cx="2368597" cy="1421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</a:t>
          </a:r>
        </a:p>
      </dsp:txBody>
      <dsp:txXfrm>
        <a:off x="5553090" y="856"/>
        <a:ext cx="2368597" cy="1421158"/>
      </dsp:txXfrm>
    </dsp:sp>
    <dsp:sp modelId="{43A24FF4-9583-4954-9DAB-43845F94772D}">
      <dsp:nvSpPr>
        <dsp:cNvPr id="0" name=""/>
        <dsp:cNvSpPr/>
      </dsp:nvSpPr>
      <dsp:spPr>
        <a:xfrm>
          <a:off x="342175" y="1658874"/>
          <a:ext cx="2368597" cy="1421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Full-stack</a:t>
          </a:r>
        </a:p>
      </dsp:txBody>
      <dsp:txXfrm>
        <a:off x="342175" y="1658874"/>
        <a:ext cx="2368597" cy="1421158"/>
      </dsp:txXfrm>
    </dsp:sp>
    <dsp:sp modelId="{874E14D0-6FCE-4B70-966F-F981E0DDFB56}">
      <dsp:nvSpPr>
        <dsp:cNvPr id="0" name=""/>
        <dsp:cNvSpPr/>
      </dsp:nvSpPr>
      <dsp:spPr>
        <a:xfrm>
          <a:off x="2947633" y="1658874"/>
          <a:ext cx="2368597" cy="1421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2947633" y="1658874"/>
        <a:ext cx="2368597" cy="1421158"/>
      </dsp:txXfrm>
    </dsp:sp>
    <dsp:sp modelId="{FC2A4175-A014-4BA9-A308-1178449BB809}">
      <dsp:nvSpPr>
        <dsp:cNvPr id="0" name=""/>
        <dsp:cNvSpPr/>
      </dsp:nvSpPr>
      <dsp:spPr>
        <a:xfrm>
          <a:off x="5553090" y="1658874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Stable &amp; mature</a:t>
          </a:r>
        </a:p>
      </dsp:txBody>
      <dsp:txXfrm>
        <a:off x="5553090" y="1658874"/>
        <a:ext cx="2368597" cy="142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058/what-is-inversion-of-control" TargetMode="External"/><Relationship Id="rId4" Type="http://schemas.openxmlformats.org/officeDocument/2006/relationships/hyperlink" Target="https://en.wikipedia.org/wiki/Test-driven_develop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4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6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12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time, VB6 was dying, Windows Forms was the predominant way to build .NET apps.</a:t>
            </a:r>
          </a:p>
          <a:p>
            <a:endParaRPr lang="en-US" dirty="0"/>
          </a:p>
          <a:p>
            <a:r>
              <a:rPr lang="en-US" dirty="0"/>
              <a:t>The ability to drag and drop visual elements inside Visual Studio was an impressive developer experience at the time. </a:t>
            </a:r>
          </a:p>
          <a:p>
            <a:endParaRPr lang="en-US" dirty="0"/>
          </a:p>
          <a:p>
            <a:r>
              <a:rPr lang="en-US" dirty="0"/>
              <a:t>Web Forms was created to be a similar design experience as WinForms, but for the web</a:t>
            </a:r>
          </a:p>
          <a:p>
            <a:endParaRPr lang="en-US" dirty="0"/>
          </a:p>
          <a:p>
            <a:r>
              <a:rPr lang="en-US" dirty="0"/>
              <a:t>Follow Page/Controller pattern</a:t>
            </a:r>
          </a:p>
          <a:p>
            <a:endParaRPr lang="en-US" dirty="0"/>
          </a:p>
          <a:p>
            <a:r>
              <a:rPr lang="en-US" dirty="0"/>
              <a:t>Fixed set of provided controls with fired up </a:t>
            </a:r>
            <a:r>
              <a:rPr lang="en-US" dirty="0" err="1"/>
              <a:t>postback</a:t>
            </a:r>
            <a:r>
              <a:rPr lang="en-US" dirty="0"/>
              <a:t> experiences</a:t>
            </a:r>
          </a:p>
          <a:p>
            <a:endParaRPr lang="en-US" dirty="0"/>
          </a:p>
          <a:p>
            <a:r>
              <a:rPr lang="en-US" dirty="0"/>
              <a:t>Built in State Management and 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2000s, more and more websites began to focus on user experience (limiting trips to server)</a:t>
            </a:r>
          </a:p>
          <a:p>
            <a:endParaRPr lang="en-US" dirty="0"/>
          </a:p>
          <a:p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begin to experience hyper growth</a:t>
            </a:r>
          </a:p>
          <a:p>
            <a:endParaRPr lang="en-US" dirty="0"/>
          </a:p>
          <a:p>
            <a:r>
              <a:rPr lang="en-US" dirty="0"/>
              <a:t>ASP.NET introduced “script callbacks” (allowing server side methods to be called through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AJAX (</a:t>
            </a:r>
            <a:r>
              <a:rPr lang="en-US" dirty="0" err="1"/>
              <a:t>Asynchronus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HTML) became more and more prevalent</a:t>
            </a:r>
          </a:p>
          <a:p>
            <a:endParaRPr lang="en-US" dirty="0"/>
          </a:p>
          <a:p>
            <a:r>
              <a:rPr lang="en-US" dirty="0"/>
              <a:t>AJAX Toolkit introduced for </a:t>
            </a:r>
            <a:r>
              <a:rPr lang="en-US" dirty="0" err="1"/>
              <a:t>WebForms</a:t>
            </a:r>
            <a:r>
              <a:rPr lang="en-US" dirty="0"/>
              <a:t> in 2007 (on </a:t>
            </a:r>
            <a:r>
              <a:rPr lang="en-US" dirty="0" err="1"/>
              <a:t>Codeplex</a:t>
            </a:r>
            <a:r>
              <a:rPr lang="en-US" dirty="0"/>
              <a:t>!!!!), bringing drag and </a:t>
            </a:r>
            <a:r>
              <a:rPr lang="en-US" dirty="0" err="1"/>
              <a:t>dropable</a:t>
            </a:r>
            <a:r>
              <a:rPr lang="en-US" dirty="0"/>
              <a:t> controls to bring Web 2.0 experiences (like </a:t>
            </a:r>
            <a:r>
              <a:rPr lang="en-US" dirty="0" err="1"/>
              <a:t>datepickers</a:t>
            </a:r>
            <a:r>
              <a:rPr lang="en-US" dirty="0"/>
              <a:t>, </a:t>
            </a:r>
            <a:r>
              <a:rPr lang="en-US" dirty="0" err="1"/>
              <a:t>accordians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And later in 2007, with .NET Framework 3.5 , Microsoft AJAX was included in the box</a:t>
            </a:r>
          </a:p>
          <a:p>
            <a:endParaRPr lang="en-US" dirty="0"/>
          </a:p>
          <a:p>
            <a:r>
              <a:rPr lang="en-US" dirty="0"/>
              <a:t>What else came out in 3.5 that changed our lives as developers? (LINQ)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Web 2.0 began, the web started moving fast.</a:t>
            </a:r>
          </a:p>
          <a:p>
            <a:endParaRPr lang="en-US" dirty="0"/>
          </a:p>
          <a:p>
            <a:r>
              <a:rPr lang="en-US" dirty="0"/>
              <a:t>Web Forms, though easy to get started, hid a TON from developers, and was not flexible in a lot of cases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integration was becoming a requirement, not a nice to have</a:t>
            </a:r>
          </a:p>
          <a:p>
            <a:endParaRPr lang="en-US" dirty="0"/>
          </a:p>
          <a:p>
            <a:r>
              <a:rPr lang="en-US" dirty="0"/>
              <a:t>JSON passes XML as the predominant way to send AJAX requests, and using ASMX or WCF, though still very popular, did not play well</a:t>
            </a:r>
          </a:p>
          <a:p>
            <a:endParaRPr lang="en-US" dirty="0"/>
          </a:p>
          <a:p>
            <a:r>
              <a:rPr lang="en-US" dirty="0"/>
              <a:t>ASP.NET MVC was announced in late 2007 and was going to be open source and followed certain principals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Follows the 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3"/>
              </a:rPr>
              <a:t>separation of concerns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design principle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Grants full control over the generated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first class support for TDD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4"/>
              </a:rPr>
              <a:t>test driven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Integrates with existing ASP.NET infrastructure (Caching, Session, Modules, Handlers, IIS hosting,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Pluggable. Appropriate hooks to be provided so components like the controller factory or the view engine can be replaced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Uses the ASPX view engine (without View State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postbacks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by default, but allows other view engines to be used like the one from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MonoRail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Supports IoC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5"/>
              </a:rPr>
              <a:t>inversion of control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containers for controller creation and dependency injection on the controllers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complete control over URLs and navigation</a:t>
            </a:r>
          </a:p>
          <a:p>
            <a:endParaRPr lang="en-US" dirty="0"/>
          </a:p>
          <a:p>
            <a:r>
              <a:rPr lang="en-US" dirty="0"/>
              <a:t>Followed well known Model View Controller pattern with goal to not hide the inner workings to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always, developers began to ask “Web Forms or MVC” </a:t>
            </a:r>
          </a:p>
          <a:p>
            <a:endParaRPr lang="en-US" dirty="0"/>
          </a:p>
          <a:p>
            <a:r>
              <a:rPr lang="en-US" dirty="0"/>
              <a:t>jQuery released in 2006 and quickly becomes the standard for AJAX and is bundled in with .NET Framework</a:t>
            </a:r>
          </a:p>
          <a:p>
            <a:endParaRPr lang="en-US" dirty="0"/>
          </a:p>
          <a:p>
            <a:r>
              <a:rPr lang="en-US" dirty="0"/>
              <a:t>By 2010, we also see the emergence of </a:t>
            </a:r>
            <a:r>
              <a:rPr lang="en-US" dirty="0" err="1"/>
              <a:t>javascript</a:t>
            </a:r>
            <a:r>
              <a:rPr lang="en-US" dirty="0"/>
              <a:t> frameworks, like backbone, knockout, and angular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the next few years, the release of </a:t>
            </a:r>
            <a:r>
              <a:rPr lang="en-US" dirty="0" err="1"/>
              <a:t>Nuget</a:t>
            </a:r>
            <a:r>
              <a:rPr lang="en-US" dirty="0"/>
              <a:t> makes it much easier for .NET developers to get 3</a:t>
            </a:r>
            <a:r>
              <a:rPr lang="en-US" baseline="30000" dirty="0"/>
              <a:t>rd</a:t>
            </a:r>
            <a:r>
              <a:rPr lang="en-US" dirty="0"/>
              <a:t> party dependencies and we also get Web API, which to the developer used the VC of MVC to house REST-based web services</a:t>
            </a:r>
          </a:p>
          <a:p>
            <a:endParaRPr lang="en-US" dirty="0"/>
          </a:p>
          <a:p>
            <a:r>
              <a:rPr lang="en-US" dirty="0"/>
              <a:t>At this time, we have the One ASP.NET idea, meaning all the different ways to build for the web in one product, and life is great</a:t>
            </a:r>
          </a:p>
          <a:p>
            <a:endParaRPr lang="en-US" dirty="0"/>
          </a:p>
          <a:p>
            <a:r>
              <a:rPr lang="en-US" dirty="0"/>
              <a:t>Than NodeJS and NPM showed up, React arrives in 2013, the MEAN stack becomes heavily favored over the “bloated, Windows only” ASP.NET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.NET lost of JS frameworks… now what?</a:t>
            </a:r>
          </a:p>
          <a:p>
            <a:endParaRPr lang="en-US" dirty="0"/>
          </a:p>
          <a:p>
            <a:r>
              <a:rPr lang="en-US" dirty="0"/>
              <a:t>.NET was nearly 12 years old at this point, and One ASP.NET had been achieved but the team saw the horizon, so ASP.NET </a:t>
            </a:r>
            <a:r>
              <a:rPr lang="en-US" dirty="0" err="1"/>
              <a:t>vNext</a:t>
            </a:r>
            <a:r>
              <a:rPr lang="en-US" dirty="0"/>
              <a:t> work began</a:t>
            </a:r>
          </a:p>
          <a:p>
            <a:endParaRPr lang="en-US" dirty="0"/>
          </a:p>
          <a:p>
            <a:r>
              <a:rPr lang="en-US" dirty="0"/>
              <a:t>So what was ASP.NET </a:t>
            </a:r>
            <a:r>
              <a:rPr lang="en-US" dirty="0" err="1"/>
              <a:t>vNext</a:t>
            </a:r>
            <a:r>
              <a:rPr lang="en-US" dirty="0"/>
              <a:t>? Simply to have a version of ASP.NET that ran on *nix and </a:t>
            </a:r>
            <a:r>
              <a:rPr lang="en-US" dirty="0" err="1"/>
              <a:t>osx</a:t>
            </a:r>
            <a:r>
              <a:rPr lang="en-US" dirty="0"/>
              <a:t> environments, similar to the very popular Mono project, which was community driven</a:t>
            </a:r>
          </a:p>
          <a:p>
            <a:endParaRPr lang="en-US" dirty="0"/>
          </a:p>
          <a:p>
            <a:r>
              <a:rPr lang="en-US" dirty="0"/>
              <a:t>The roots of the next evolution of ASP.NET was seen in things like Project </a:t>
            </a:r>
            <a:r>
              <a:rPr lang="en-US" dirty="0" err="1"/>
              <a:t>Kitana</a:t>
            </a:r>
            <a:r>
              <a:rPr lang="en-US" dirty="0"/>
              <a:t> and OWIN (open web interface for .NET) where the goal was to be “less bloated, nimble”</a:t>
            </a:r>
          </a:p>
          <a:p>
            <a:endParaRPr lang="en-US" dirty="0"/>
          </a:p>
          <a:p>
            <a:r>
              <a:rPr lang="en-US" dirty="0"/>
              <a:t>One additional thing that was a tenant of ASP.NET </a:t>
            </a:r>
            <a:r>
              <a:rPr lang="en-US" dirty="0" err="1"/>
              <a:t>vNext</a:t>
            </a:r>
            <a:r>
              <a:rPr lang="en-US" dirty="0"/>
              <a:t> was it being completely OSS, even more so than MVC, where all work would be done in the open and on GitHub.com</a:t>
            </a:r>
          </a:p>
          <a:p>
            <a:endParaRPr lang="en-US" dirty="0"/>
          </a:p>
          <a:p>
            <a:r>
              <a:rPr lang="en-US" dirty="0"/>
              <a:t>This involved basically rewriting the entire hosting stack and request pipeline, allowing for more modular delivery of functionality and the ability to configure PER target</a:t>
            </a:r>
          </a:p>
          <a:p>
            <a:endParaRPr lang="en-US" dirty="0"/>
          </a:p>
          <a:p>
            <a:r>
              <a:rPr lang="en-US" dirty="0"/>
              <a:t>ASP.NET Core 1.0 launches in June 2016, after 2 years of development. And a year later in August 2017 the 2</a:t>
            </a:r>
            <a:r>
              <a:rPr lang="en-US" baseline="30000" dirty="0"/>
              <a:t>nd</a:t>
            </a:r>
            <a:r>
              <a:rPr lang="en-US" dirty="0"/>
              <a:t> version was released (I was at Build when Preview 1 was announced)</a:t>
            </a:r>
          </a:p>
          <a:p>
            <a:endParaRPr lang="en-US" dirty="0"/>
          </a:p>
          <a:p>
            <a:r>
              <a:rPr lang="en-US" dirty="0"/>
              <a:t>2.0 was the first showing of Razor Pages, which brought a Page Controller pattern to ASP.NET Core. This was built on top of MVC and allowed the ability to use the MVVM pattern </a:t>
            </a:r>
          </a:p>
          <a:p>
            <a:endParaRPr lang="en-US" dirty="0"/>
          </a:p>
          <a:p>
            <a:r>
              <a:rPr lang="en-US" dirty="0"/>
              <a:t>V 3.0 came out in September 2019 and finally 3.1 at the end of that year</a:t>
            </a:r>
          </a:p>
          <a:p>
            <a:endParaRPr lang="en-US" dirty="0"/>
          </a:p>
          <a:p>
            <a:r>
              <a:rPr lang="en-US" dirty="0"/>
              <a:t>Than a problem appeared. Naming the next version NET Core 4 is a terrible idea for obvious reasons. The team decided to drop the Core nomenclature and skip to v 5. Now we are at version 7 and a new version will come out in November every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F685-D00E-46D2-B3D2-7876D02DEA5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8C57-EF2C-48D3-9326-3EE6CF56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iLAE6HMr10?start=1955&amp;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Running ASP.NET Core Apps with a server? WHAT?!?!?!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WASM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8DF0-7DCA-69CA-405F-0BBAD8E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15" y="1789826"/>
            <a:ext cx="5497569" cy="268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15171" y="149032"/>
            <a:ext cx="704825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how do I use WASM with .NET</a:t>
            </a:r>
            <a:endParaRPr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E8312E1-062F-26B1-0C93-1082910018B0}"/>
              </a:ext>
            </a:extLst>
          </p:cNvPr>
          <p:cNvGrpSpPr/>
          <p:nvPr/>
        </p:nvGrpSpPr>
        <p:grpSpPr>
          <a:xfrm>
            <a:off x="3159358" y="1128393"/>
            <a:ext cx="2843157" cy="3668646"/>
            <a:chOff x="6763966" y="1195735"/>
            <a:chExt cx="4748598" cy="45823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FEC875-FCED-3E9B-061A-2A796DAD4AE3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F4A23F2-66CB-2E69-21B7-33598302BD9C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5BF941-5AB3-28DA-E85C-9F2D6D3D365C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059EA13-2F50-787F-A5E1-F136C28DF0C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AAD7A56-D9EF-EBC4-B696-DFF706D58D06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EF441DA-789E-7E7F-BA65-79123B774E11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5C5E4437-3623-1AEF-0651-4FFD87ADEA37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DABDC74-036A-344C-14EB-E7912B82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BEC3AF-AE9D-2C90-6AB3-27B3C7F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FC837F6-292C-ADF5-AC6D-7939EB079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CBFCE9A-AEFE-B097-4302-0CB2B1BF2AF5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3BBEDE4-E518-BCAF-F0E7-D9F4F711C67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0E3799B-6213-BC71-E910-FBA289AAE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B4D2E6-E571-EEEE-DD06-2786B3540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CD2A242-CFBB-B1B7-BE11-4FB51D3351F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6B507F9-D1D8-B45E-740F-3A806750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EB8C555-6E6B-8B3A-571A-1456432C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2EE9A6-BE22-8681-EEBA-A1F36D1F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636C542-0605-80B2-8A1C-11B637861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0C1D07-71AD-6C80-B446-E89C7A19C5DF}"/>
              </a:ext>
            </a:extLst>
          </p:cNvPr>
          <p:cNvGrpSpPr/>
          <p:nvPr/>
        </p:nvGrpSpPr>
        <p:grpSpPr>
          <a:xfrm>
            <a:off x="3620542" y="2140676"/>
            <a:ext cx="1859882" cy="1516178"/>
            <a:chOff x="981355" y="2208440"/>
            <a:chExt cx="1859882" cy="151617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3AACDDC-624C-6C95-CA76-CD458E4502B3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5B6B166-C765-FAA8-EB6E-71FEA12F03D9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E254E0C-C368-A1EF-4367-75BE99B98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B8F1122-A36B-A1BD-F459-CBFB817A1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5C29846-D306-7381-7BA7-A62ED68AEC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7432A04-C67B-1DBD-62AB-FCDDD1EA5BD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777654F-D35A-3EF0-49C0-B67AF1D1C89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5D1AF76-87A8-C34B-0840-739F19AEABC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A4BE2D2-F364-7195-AE5D-329F8AD93CA6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9B2A9095-7493-A586-F25D-9677E600A66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488DD6C-A5A9-A621-A30C-535FF08BDC54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1F769-332F-F640-79BD-40A340FCF839}"/>
              </a:ext>
            </a:extLst>
          </p:cNvPr>
          <p:cNvSpPr/>
          <p:nvPr/>
        </p:nvSpPr>
        <p:spPr>
          <a:xfrm>
            <a:off x="4012554" y="399033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pic>
        <p:nvPicPr>
          <p:cNvPr id="216" name="Graphic 215" descr="Line Arrow: Clockwise curve">
            <a:extLst>
              <a:ext uri="{FF2B5EF4-FFF2-40B4-BE49-F238E27FC236}">
                <a16:creationId xmlns:a16="http://schemas.microsoft.com/office/drawing/2014/main" id="{022AD049-8027-9C3C-4F34-945309F5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232608" flipH="1" flipV="1">
            <a:off x="4178168" y="3473821"/>
            <a:ext cx="351788" cy="575702"/>
          </a:xfrm>
          <a:prstGeom prst="rect">
            <a:avLst/>
          </a:prstGeom>
        </p:spPr>
      </p:pic>
      <p:pic>
        <p:nvPicPr>
          <p:cNvPr id="217" name="Graphic 216" descr="Line Arrow: Clockwise curve">
            <a:extLst>
              <a:ext uri="{FF2B5EF4-FFF2-40B4-BE49-F238E27FC236}">
                <a16:creationId xmlns:a16="http://schemas.microsoft.com/office/drawing/2014/main" id="{EC6A2405-3C91-0BD4-70E1-E5D8C8EA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08291" flipH="1" flipV="1">
            <a:off x="4524205" y="3507884"/>
            <a:ext cx="351788" cy="575702"/>
          </a:xfrm>
          <a:prstGeom prst="rect">
            <a:avLst/>
          </a:prstGeom>
        </p:spPr>
      </p:pic>
      <p:sp>
        <p:nvSpPr>
          <p:cNvPr id="218" name="Speech Bubble: Rectangle with Corners Rounded 217">
            <a:extLst>
              <a:ext uri="{FF2B5EF4-FFF2-40B4-BE49-F238E27FC236}">
                <a16:creationId xmlns:a16="http://schemas.microsoft.com/office/drawing/2014/main" id="{93E8CDB0-F01C-7A6A-0FD7-2A452FB9391C}"/>
              </a:ext>
            </a:extLst>
          </p:cNvPr>
          <p:cNvSpPr/>
          <p:nvPr/>
        </p:nvSpPr>
        <p:spPr>
          <a:xfrm>
            <a:off x="192852" y="1927885"/>
            <a:ext cx="2355221" cy="172424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Thin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Full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Simpler arch.</a:t>
            </a:r>
          </a:p>
        </p:txBody>
      </p:sp>
      <p:sp>
        <p:nvSpPr>
          <p:cNvPr id="219" name="Speech Bubble: Rectangle with Corners Rounded 218">
            <a:extLst>
              <a:ext uri="{FF2B5EF4-FFF2-40B4-BE49-F238E27FC236}">
                <a16:creationId xmlns:a16="http://schemas.microsoft.com/office/drawing/2014/main" id="{5A4C6408-2F5B-74B5-6428-71306CB2B43F}"/>
              </a:ext>
            </a:extLst>
          </p:cNvPr>
          <p:cNvSpPr/>
          <p:nvPr/>
        </p:nvSpPr>
        <p:spPr>
          <a:xfrm>
            <a:off x="6561399" y="1888525"/>
            <a:ext cx="2435796" cy="1802968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No offline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Latency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97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  <p:bldP spid="219" grpId="0" animBg="1"/>
      <p:bldP spid="2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BD342-6267-A342-23FF-86D2F7228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CE7538-EDD0-0FBD-9F45-002A319F8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769350"/>
              </p:ext>
            </p:extLst>
          </p:nvPr>
        </p:nvGraphicFramePr>
        <p:xfrm>
          <a:off x="440068" y="1497407"/>
          <a:ext cx="8263864" cy="30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2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824538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PUBLISHING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594814" y="1048493"/>
            <a:ext cx="2847254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AOT COMPLILATION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3166251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FORMS &amp; VALIDATION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-39819" y="389345"/>
            <a:ext cx="4112024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ASP.NET CORE EXPERIENCES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186817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AUTO REBUILD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219559" y="3025937"/>
            <a:ext cx="2925802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SMALLER APP SIZES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2066591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SVG SUPPORT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70" y="389345"/>
            <a:ext cx="3655168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SERVER-SIDE RENDERING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188694" y="1707641"/>
            <a:ext cx="1944764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HOT RELOAD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1151584" y="4344234"/>
            <a:ext cx="2959465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ERROR BOUNDARIES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2145139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LOCALIZATION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54725" y="3685085"/>
            <a:ext cx="2840842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BUNDLING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7" y="4344234"/>
            <a:ext cx="4052713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RENDER COMPONENTS IN JS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-33543" y="2366789"/>
            <a:ext cx="2868094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21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ELEMENTS</a:t>
            </a:r>
            <a:endParaRPr lang="en-GB" sz="21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21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4EADF-54C6-4971-AD70-65A3E648D8E1}"/>
              </a:ext>
            </a:extLst>
          </p:cNvPr>
          <p:cNvSpPr txBox="1"/>
          <p:nvPr/>
        </p:nvSpPr>
        <p:spPr>
          <a:xfrm>
            <a:off x="3449761" y="2156541"/>
            <a:ext cx="223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Amazon S3 Buckets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97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AWS Amplify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36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to the horizon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BD342-6267-A342-23FF-86D2F7228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95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@isaacrlevin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9D9642-DFA0-652D-B0A7-2C5A5EE8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1" y="1480601"/>
            <a:ext cx="2436561" cy="24365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 panose="020F0502020204030203" pitchFamily="34" charset="0"/>
              </a:rPr>
              <a:t>2</a:t>
            </a:fld>
            <a:endParaRPr>
              <a:latin typeface="Lato" panose="020F0502020204030203" pitchFamily="34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80EADE0-E7D2-C3CA-3044-9E3F7001ABCF}"/>
              </a:ext>
            </a:extLst>
          </p:cNvPr>
          <p:cNvSpPr txBox="1">
            <a:spLocks/>
          </p:cNvSpPr>
          <p:nvPr/>
        </p:nvSpPr>
        <p:spPr>
          <a:xfrm>
            <a:off x="1601829" y="1635471"/>
            <a:ext cx="561535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Isaac Levin</a:t>
            </a:r>
          </a:p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.NET  </a:t>
            </a:r>
            <a:r>
              <a:rPr lang="en-US" sz="2800" dirty="0">
                <a:solidFill>
                  <a:srgbClr val="677480"/>
                </a:solidFill>
                <a:latin typeface="Lato" panose="020F0502020204030203" pitchFamily="34" charset="0"/>
              </a:rPr>
              <a:t>Developer</a:t>
            </a:r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 Advocate</a:t>
            </a:r>
          </a:p>
        </p:txBody>
      </p:sp>
      <p:pic>
        <p:nvPicPr>
          <p:cNvPr id="3" name="Picture 11" descr="See the source image">
            <a:extLst>
              <a:ext uri="{FF2B5EF4-FFF2-40B4-BE49-F238E27FC236}">
                <a16:creationId xmlns:a16="http://schemas.microsoft.com/office/drawing/2014/main" id="{A99AFAE7-803F-CB77-A6E1-541CF411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3" y="29954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 descr="See the source image">
            <a:extLst>
              <a:ext uri="{FF2B5EF4-FFF2-40B4-BE49-F238E27FC236}">
                <a16:creationId xmlns:a16="http://schemas.microsoft.com/office/drawing/2014/main" id="{EF517974-97A1-4BEF-FFDF-56526BD8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2" y="3157420"/>
            <a:ext cx="80914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See the source image">
            <a:extLst>
              <a:ext uri="{FF2B5EF4-FFF2-40B4-BE49-F238E27FC236}">
                <a16:creationId xmlns:a16="http://schemas.microsoft.com/office/drawing/2014/main" id="{5680D8E3-ECBD-0DC5-FD87-5856234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50" y="30431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05A6D-6B4E-C1EB-9D47-AF872CA3244F}"/>
              </a:ext>
            </a:extLst>
          </p:cNvPr>
          <p:cNvSpPr txBox="1"/>
          <p:nvPr/>
        </p:nvSpPr>
        <p:spPr>
          <a:xfrm>
            <a:off x="3441074" y="2533796"/>
            <a:ext cx="19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77480"/>
                </a:solidFill>
                <a:latin typeface="Lato" panose="020F0502020204030203" pitchFamily="34" charset="0"/>
              </a:rPr>
              <a:t>@isaacrlevin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we use to build Web Apps?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The Web Forms Era (2002-2008)</a:t>
            </a:r>
          </a:p>
        </p:txBody>
      </p:sp>
      <p:pic>
        <p:nvPicPr>
          <p:cNvPr id="1028" name="Picture 4" descr="aspnet-page-lifecycle">
            <a:extLst>
              <a:ext uri="{FF2B5EF4-FFF2-40B4-BE49-F238E27FC236}">
                <a16:creationId xmlns:a16="http://schemas.microsoft.com/office/drawing/2014/main" id="{FB9D1584-4107-303E-355A-31F967E1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65" y="1727150"/>
            <a:ext cx="4584671" cy="219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Web 2.0 (~2005)</a:t>
            </a:r>
          </a:p>
        </p:txBody>
      </p:sp>
      <p:pic>
        <p:nvPicPr>
          <p:cNvPr id="1026" name="Picture 2" descr="WEB 2.0 - What is it ? How it works and its advantages? - IntenseClick">
            <a:extLst>
              <a:ext uri="{FF2B5EF4-FFF2-40B4-BE49-F238E27FC236}">
                <a16:creationId xmlns:a16="http://schemas.microsoft.com/office/drawing/2014/main" id="{0E614C93-6400-6BC3-AE9D-FECB200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47" y="1471879"/>
            <a:ext cx="4962906" cy="2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MVC (2008-2014)</a:t>
            </a:r>
          </a:p>
        </p:txBody>
      </p:sp>
      <p:pic>
        <p:nvPicPr>
          <p:cNvPr id="1030" name="Picture 6" descr="aspnet-mvc-request-lifecycle">
            <a:extLst>
              <a:ext uri="{FF2B5EF4-FFF2-40B4-BE49-F238E27FC236}">
                <a16:creationId xmlns:a16="http://schemas.microsoft.com/office/drawing/2014/main" id="{07BFB82A-5E81-BBBE-3352-F4ECE94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77" y="1433595"/>
            <a:ext cx="5248047" cy="25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ASP.NET Core (2014-today)</a:t>
            </a:r>
          </a:p>
        </p:txBody>
      </p:sp>
      <p:pic>
        <p:nvPicPr>
          <p:cNvPr id="1032" name="Picture 8" descr="aspnetcore-request-pipeline">
            <a:extLst>
              <a:ext uri="{FF2B5EF4-FFF2-40B4-BE49-F238E27FC236}">
                <a16:creationId xmlns:a16="http://schemas.microsoft.com/office/drawing/2014/main" id="{F46F1E72-A607-05A8-116E-775B94B3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81" y="1566316"/>
            <a:ext cx="4630238" cy="27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6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I want Web 2.0?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6" descr="Why every Software Developer should learn these 3 languages – Martin Stanik.com">
            <a:extLst>
              <a:ext uri="{FF2B5EF4-FFF2-40B4-BE49-F238E27FC236}">
                <a16:creationId xmlns:a16="http://schemas.microsoft.com/office/drawing/2014/main" id="{95EAC657-C920-C1C1-7709-89B2172D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79" y="1423733"/>
            <a:ext cx="8373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">
            <a:extLst>
              <a:ext uri="{FF2B5EF4-FFF2-40B4-BE49-F238E27FC236}">
                <a16:creationId xmlns:a16="http://schemas.microsoft.com/office/drawing/2014/main" id="{A9073D23-9312-86AE-7467-C0D818C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21" y="14237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lipart - Angular">
            <a:extLst>
              <a:ext uri="{FF2B5EF4-FFF2-40B4-BE49-F238E27FC236}">
                <a16:creationId xmlns:a16="http://schemas.microsoft.com/office/drawing/2014/main" id="{C050C8E3-4DFA-F9EB-BB77-699FF75C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15" y="3284312"/>
            <a:ext cx="8515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act - Wikipedia">
            <a:extLst>
              <a:ext uri="{FF2B5EF4-FFF2-40B4-BE49-F238E27FC236}">
                <a16:creationId xmlns:a16="http://schemas.microsoft.com/office/drawing/2014/main" id="{4E8D5EEE-D79E-844C-87AD-99726686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83" y="3256066"/>
            <a:ext cx="10519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UE Logo PNG Transparent &amp; SVG Vector - Freebie Supply">
            <a:extLst>
              <a:ext uri="{FF2B5EF4-FFF2-40B4-BE49-F238E27FC236}">
                <a16:creationId xmlns:a16="http://schemas.microsoft.com/office/drawing/2014/main" id="{B2180267-1F6E-6C49-3BAE-052865C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" y="3284312"/>
            <a:ext cx="10591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D502BF-0C73-32F0-7975-D2FB319F0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1243" y="3324637"/>
            <a:ext cx="914400" cy="914400"/>
          </a:xfrm>
          <a:prstGeom prst="rect">
            <a:avLst/>
          </a:prstGeom>
        </p:spPr>
      </p:pic>
      <p:pic>
        <p:nvPicPr>
          <p:cNvPr id="10" name="Picture 22" descr=" ">
            <a:extLst>
              <a:ext uri="{FF2B5EF4-FFF2-40B4-BE49-F238E27FC236}">
                <a16:creationId xmlns:a16="http://schemas.microsoft.com/office/drawing/2014/main" id="{195D4DE5-D069-5B0A-11BB-6E89E22F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2" y="32012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Ember.js logo">
            <a:extLst>
              <a:ext uri="{FF2B5EF4-FFF2-40B4-BE49-F238E27FC236}">
                <a16:creationId xmlns:a16="http://schemas.microsoft.com/office/drawing/2014/main" id="{B3C10F19-FF42-D56D-F30C-A836E73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9" y="3256066"/>
            <a:ext cx="9619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EFEA0406-1C7B-5C41-0658-58E15C1A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6" y="3256066"/>
            <a:ext cx="7594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Web Apps can’t really do *that*, can they? - Steve Sanderson">
            <a:hlinkClick r:id="" action="ppaction://media"/>
            <a:extLst>
              <a:ext uri="{FF2B5EF4-FFF2-40B4-BE49-F238E27FC236}">
                <a16:creationId xmlns:a16="http://schemas.microsoft.com/office/drawing/2014/main" id="{ED64C2BE-5D0E-1AD1-89CB-9876C55284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53" y="1482049"/>
            <a:ext cx="5599018" cy="3163445"/>
          </a:xfrm>
          <a:prstGeom prst="rect">
            <a:avLst/>
          </a:prstGeom>
        </p:spPr>
      </p:pic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928F8FE9-DB8E-A497-56F4-0B2AB3DEB4DD}"/>
              </a:ext>
            </a:extLst>
          </p:cNvPr>
          <p:cNvSpPr txBox="1">
            <a:spLocks/>
          </p:cNvSpPr>
          <p:nvPr/>
        </p:nvSpPr>
        <p:spPr>
          <a:xfrm>
            <a:off x="914894" y="385637"/>
            <a:ext cx="75357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But what if you didn’t need JavaScript?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1127</Words>
  <Application>Microsoft Office PowerPoint</Application>
  <PresentationFormat>On-screen Show (16:9)</PresentationFormat>
  <Paragraphs>143</Paragraphs>
  <Slides>17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Lato</vt:lpstr>
      <vt:lpstr>Consolas</vt:lpstr>
      <vt:lpstr>Calibri</vt:lpstr>
      <vt:lpstr>Abadi Extra Light</vt:lpstr>
      <vt:lpstr>Raleway</vt:lpstr>
      <vt:lpstr>Segoe UI</vt:lpstr>
      <vt:lpstr>Arial</vt:lpstr>
      <vt:lpstr>Abadi</vt:lpstr>
      <vt:lpstr>Antonio template</vt:lpstr>
      <vt:lpstr>Running ASP.NET Core Apps with a server? WHAT?!?!?!</vt:lpstr>
      <vt:lpstr>PowerPoint Presentation</vt:lpstr>
      <vt:lpstr>How did we use to build Web Apps?</vt:lpstr>
      <vt:lpstr> The Web Forms Era (2002-2008)</vt:lpstr>
      <vt:lpstr>Web 2.0 (~2005)</vt:lpstr>
      <vt:lpstr>MVC (2008-2014)</vt:lpstr>
      <vt:lpstr>ASP.NET Core (2014-today)</vt:lpstr>
      <vt:lpstr>But what if I want Web 2.0?</vt:lpstr>
      <vt:lpstr>PowerPoint Presentation</vt:lpstr>
      <vt:lpstr>Meet WASM</vt:lpstr>
      <vt:lpstr>But how do I use WASM with .NET</vt:lpstr>
      <vt:lpstr>Why would I do this?</vt:lpstr>
      <vt:lpstr>PowerPoint Presentation</vt:lpstr>
      <vt:lpstr>Deploying .NET Apps to Amazon S3 Buckets</vt:lpstr>
      <vt:lpstr>Deploying .NET Apps to AWS Amplify</vt:lpstr>
      <vt:lpstr>Look to the horizon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ASP.NET Core Apps with a server? WHAT?!?!?!</dc:title>
  <dc:creator>Isaac Levin</dc:creator>
  <cp:lastModifiedBy>Isaac Levin</cp:lastModifiedBy>
  <cp:revision>12</cp:revision>
  <dcterms:modified xsi:type="dcterms:W3CDTF">2023-03-08T00:41:18Z</dcterms:modified>
</cp:coreProperties>
</file>