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5" r:id="rId4"/>
    <p:sldId id="258" r:id="rId5"/>
    <p:sldId id="267" r:id="rId6"/>
    <p:sldId id="268" r:id="rId7"/>
    <p:sldId id="259" r:id="rId8"/>
    <p:sldId id="266" r:id="rId9"/>
    <p:sldId id="269" r:id="rId10"/>
    <p:sldId id="289" r:id="rId11"/>
    <p:sldId id="271" r:id="rId12"/>
    <p:sldId id="272" r:id="rId13"/>
    <p:sldId id="274" r:id="rId14"/>
    <p:sldId id="273" r:id="rId15"/>
    <p:sldId id="260" r:id="rId16"/>
    <p:sldId id="263" r:id="rId17"/>
    <p:sldId id="287" r:id="rId18"/>
    <p:sldId id="264" r:id="rId19"/>
    <p:sldId id="284" r:id="rId20"/>
    <p:sldId id="281" r:id="rId21"/>
    <p:sldId id="265" r:id="rId22"/>
    <p:sldId id="283" r:id="rId23"/>
    <p:sldId id="288" r:id="rId24"/>
    <p:sldId id="286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6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236-77A4-4E14-B49E-B4115F42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421-7299-48D0-826F-5FCB0D1E2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C8FB-CBC0-45CB-9443-F511870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0261-D534-4C2B-8E4F-13F891AF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2DD7-7561-4987-973F-7C3913B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3951-960D-4C23-A0A4-0A8B9822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1DE9-6011-488B-952E-1C06ABDB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0372-DF01-45B5-B778-10F086A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2BA3-286B-411E-9F13-00DAD6C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79B8-3C7F-4AB1-B49F-EBF641E0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E2106-F5FC-4F69-BA10-21456EB7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25A1-F415-40D0-AFD5-1A227060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3034-A81A-4EDB-BF7A-521B0AEA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CA5D-A894-4355-9FEF-A525B655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3051-8991-4F36-9DB2-21D89F21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4AE3-8A7B-4352-94B4-3341F661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B4D-63BF-482C-8EAA-B5A054C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8536-E60E-4E95-9827-28B8D01F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133E-1FF3-4A19-9A2A-FA2B64D2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6666-FF53-405F-A44E-62037A3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F6DD-2703-4D39-BB1B-9EC2FA4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D70C-3A7A-4E86-B7A6-03C3B3B1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47C-8671-4957-82B7-1C61788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67C-35B3-4FEA-A6B1-FF6C745F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F0A3-D0A0-44A8-94AC-70B130D9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66B0-A763-4129-AB40-1096F6CD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511B-2E17-4960-B302-85CB74CA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688B1-C400-4E73-8002-09D5FA1D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84DA-A808-4952-9E98-E61E925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8B51-03F6-4F11-8131-B39044A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E0A3A-CCA9-4766-8EDC-E33BB86A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E5FF-DA3A-411A-80DC-DBE2292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BCED-244E-4C09-A763-DC674506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4908E-B891-49AB-AEF6-8440450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99E8E-31E5-426F-8332-1D02985D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40D25-AD64-459E-B92E-FE086B4D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4F0C6-B992-43C4-ABC6-342405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4E8F-A415-4557-BA15-53884ACA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31D17-6C59-46BB-AF0F-35C0AB8C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743F-CB88-4BA5-81E5-D8504FA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D650-AFCC-4A43-849D-D22F83A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8B380-B81D-4F42-9542-00B59DF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409A-C743-4C19-A6A6-55F56DE9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D5BA-ADAE-4E53-B838-A5A1245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18669-E0AE-40DE-9D09-BD205B90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94B1-B508-4C6F-AF2D-EC11884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30EA-0F99-47D0-93E1-93A3CBA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16F9-6CAE-407C-A6DE-243AEDA9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B2C3E-4345-4C9B-83F9-B70CAA37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AD77E-F3BE-44BE-95F7-672D4B00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7E65-B5F4-4DE5-8444-3586A8F2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4D30-7567-4795-A515-845D6D5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1E4-4595-411E-A6EA-C6A5C54C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89468-3B0C-4C16-8E06-2E601310F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74790-68F7-48A5-8685-96A82905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DFEB4-AFB2-4957-9F5C-7F727B3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8F727-0B66-4939-9D0F-C5BA3561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5FEF7-FC16-46D7-86CD-27C1BFEC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BF862-DFEE-4D2E-AB06-311C2E9D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0AB5-CF8A-4C6B-ACF4-EFA4238A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9603-192E-4E67-B5E8-E9CAFC0F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2177-A184-4EC8-873E-5C6B1BBCA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82DB-94F0-488F-A2FB-6114B3407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D2AECB-5071-4E71-AF89-A5137D973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Ship It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D843-B103-4168-ADA4-FAF7E52B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Deploying .NET Core Like a Pro</a:t>
            </a:r>
          </a:p>
        </p:txBody>
      </p:sp>
    </p:spTree>
    <p:extLst>
      <p:ext uri="{BB962C8B-B14F-4D97-AF65-F5344CB8AC3E}">
        <p14:creationId xmlns:p14="http://schemas.microsoft.com/office/powerpoint/2010/main" val="843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Self-contained Deployment (SCD)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205" y="1696968"/>
            <a:ext cx="6281928" cy="41553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/>
              <a:t>Deploy your app, all dependencies and the version of .NET Core</a:t>
            </a:r>
          </a:p>
          <a:p>
            <a:r>
              <a:rPr lang="en-US" sz="2000" dirty="0"/>
              <a:t>Requires .NET Core native pre-</a:t>
            </a:r>
            <a:r>
              <a:rPr lang="en-US" sz="2000" dirty="0" err="1"/>
              <a:t>reqs</a:t>
            </a:r>
            <a:r>
              <a:rPr lang="en-US" sz="2000" dirty="0"/>
              <a:t> (OS dependent)</a:t>
            </a:r>
          </a:p>
          <a:p>
            <a:r>
              <a:rPr lang="en-US" sz="2000" dirty="0"/>
              <a:t>Sole control of .NET Core version installed and target system config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Cons</a:t>
            </a:r>
          </a:p>
          <a:p>
            <a:r>
              <a:rPr lang="en-US" sz="2000" dirty="0"/>
              <a:t>Large deployment package (since .NET Core is along for the ride)</a:t>
            </a:r>
          </a:p>
          <a:p>
            <a:pPr lvl="1"/>
            <a:r>
              <a:rPr lang="en-US" sz="2000" dirty="0"/>
              <a:t>Globalization Invariant Mode helps with this </a:t>
            </a:r>
          </a:p>
          <a:p>
            <a:r>
              <a:rPr lang="en-US" sz="2000" dirty="0"/>
              <a:t>Must choose target platform at build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10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Framework-dependent executables (FDE)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205" y="1699589"/>
            <a:ext cx="6281928" cy="33986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/>
              <a:t>Similar to FDD but for .exe based applications </a:t>
            </a:r>
          </a:p>
          <a:p>
            <a:r>
              <a:rPr lang="en-US" sz="2000" dirty="0"/>
              <a:t>Deployment folder has .exe with multiple .</a:t>
            </a:r>
            <a:r>
              <a:rPr lang="en-US" sz="2000" dirty="0" err="1"/>
              <a:t>dlls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Cons</a:t>
            </a:r>
          </a:p>
          <a:p>
            <a:r>
              <a:rPr lang="en-US" sz="2000" dirty="0"/>
              <a:t>Dependent on .NET Core existing on host system</a:t>
            </a:r>
          </a:p>
          <a:p>
            <a:r>
              <a:rPr lang="en-US" sz="2000" dirty="0"/>
              <a:t>You must publish your app for each target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769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3A8FED8E-D514-485B-8051-29A32958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Getting Code off My Machine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975EA7E-6D9D-41E1-BE7D-EA01BC52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399" y="1905047"/>
            <a:ext cx="10515600" cy="7422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Some IDE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D5A1C5D-A183-4566-8A44-A623AC1A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03" y="1752716"/>
            <a:ext cx="4277322" cy="370574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1B3630D-A8BB-45BC-91F5-17DBB11F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5" y="2111328"/>
            <a:ext cx="6426530" cy="267348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8D2CE12-9649-483F-B9AC-1417E34F6B83}"/>
              </a:ext>
            </a:extLst>
          </p:cNvPr>
          <p:cNvSpPr txBox="1">
            <a:spLocks/>
          </p:cNvSpPr>
          <p:nvPr/>
        </p:nvSpPr>
        <p:spPr>
          <a:xfrm>
            <a:off x="7825399" y="4869972"/>
            <a:ext cx="10515600" cy="74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the CLI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BD55E72-4243-44A0-8E61-EE391C13A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124681"/>
            <a:ext cx="7177698" cy="22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C7DE-6845-40BA-A4A3-73DC3860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Code off My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3C60-7D26-47F3-93A8-133C6BC6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211"/>
          </a:xfrm>
        </p:spPr>
        <p:txBody>
          <a:bodyPr/>
          <a:lstStyle/>
          <a:p>
            <a:r>
              <a:rPr lang="en-US" dirty="0"/>
              <a:t>Using Some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70B9C-6AEE-47A0-8671-7EF334B9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84" y="1825625"/>
            <a:ext cx="4277322" cy="370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AB35F-853F-465F-B016-6B1E779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84" y="2269395"/>
            <a:ext cx="6426530" cy="26734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000886-5E10-478F-B3FD-C97D14B5B446}"/>
              </a:ext>
            </a:extLst>
          </p:cNvPr>
          <p:cNvSpPr txBox="1">
            <a:spLocks/>
          </p:cNvSpPr>
          <p:nvPr/>
        </p:nvSpPr>
        <p:spPr>
          <a:xfrm>
            <a:off x="838200" y="5503870"/>
            <a:ext cx="10515600" cy="74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CLI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E32D-1592-4F16-A684-56C4B377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784" y="2649490"/>
            <a:ext cx="7177698" cy="22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Build &amp; Publish Some Code!</a:t>
            </a:r>
          </a:p>
        </p:txBody>
      </p:sp>
    </p:spTree>
    <p:extLst>
      <p:ext uri="{BB962C8B-B14F-4D97-AF65-F5344CB8AC3E}">
        <p14:creationId xmlns:p14="http://schemas.microsoft.com/office/powerpoint/2010/main" val="218744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Guess We Have to Talk DevOps</a:t>
            </a:r>
          </a:p>
        </p:txBody>
      </p:sp>
    </p:spTree>
    <p:extLst>
      <p:ext uri="{BB962C8B-B14F-4D97-AF65-F5344CB8AC3E}">
        <p14:creationId xmlns:p14="http://schemas.microsoft.com/office/powerpoint/2010/main" val="14831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DFBB-B4A3-4926-94CA-C169AF4E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Publishing from VS Fails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riends don't let friends sticker">
            <a:extLst>
              <a:ext uri="{FF2B5EF4-FFF2-40B4-BE49-F238E27FC236}">
                <a16:creationId xmlns:a16="http://schemas.microsoft.com/office/drawing/2014/main" id="{679FF9B9-D18B-4B32-A669-2B7095284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9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6DCC4-9B8E-472F-838D-64483ED9D554}"/>
              </a:ext>
            </a:extLst>
          </p:cNvPr>
          <p:cNvSpPr txBox="1"/>
          <p:nvPr/>
        </p:nvSpPr>
        <p:spPr>
          <a:xfrm>
            <a:off x="4955354" y="2682433"/>
            <a:ext cx="6282169" cy="3878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May Have Code Others Don’t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May Have something on your machine others don’t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May Have Not Run Tests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See a Trend Here?</a:t>
            </a:r>
          </a:p>
        </p:txBody>
      </p:sp>
    </p:spTree>
    <p:extLst>
      <p:ext uri="{BB962C8B-B14F-4D97-AF65-F5344CB8AC3E}">
        <p14:creationId xmlns:p14="http://schemas.microsoft.com/office/powerpoint/2010/main" val="180076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I Want Something Easier!!!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67317CC-A5DC-45E5-B568-DBFE01A79D00}"/>
              </a:ext>
            </a:extLst>
          </p:cNvPr>
          <p:cNvSpPr txBox="1">
            <a:spLocks/>
          </p:cNvSpPr>
          <p:nvPr/>
        </p:nvSpPr>
        <p:spPr>
          <a:xfrm>
            <a:off x="960100" y="978102"/>
            <a:ext cx="10588434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Why Publishing from VS Fails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2FDCD1-7E27-4853-BDBA-CCD865B68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iends don't let friends sticker">
            <a:extLst>
              <a:ext uri="{FF2B5EF4-FFF2-40B4-BE49-F238E27FC236}">
                <a16:creationId xmlns:a16="http://schemas.microsoft.com/office/drawing/2014/main" id="{9820ABA9-864E-4B06-B2A3-E2E578B7C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627" y="2798214"/>
            <a:ext cx="3366480" cy="29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23EE250-DA0D-48FE-919D-4078839F8E1C}"/>
              </a:ext>
            </a:extLst>
          </p:cNvPr>
          <p:cNvSpPr txBox="1"/>
          <p:nvPr/>
        </p:nvSpPr>
        <p:spPr>
          <a:xfrm>
            <a:off x="4955354" y="2682433"/>
            <a:ext cx="6282169" cy="3878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May Have Code Others Don’t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May Have something on your machine others don’t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May Have Not Run Tests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See a Trend Here?</a:t>
            </a:r>
          </a:p>
        </p:txBody>
      </p:sp>
    </p:spTree>
    <p:extLst>
      <p:ext uri="{BB962C8B-B14F-4D97-AF65-F5344CB8AC3E}">
        <p14:creationId xmlns:p14="http://schemas.microsoft.com/office/powerpoint/2010/main" val="240888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1632-A172-44CF-8D96-1A36EA8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 is THE Better Option?</a:t>
            </a:r>
          </a:p>
        </p:txBody>
      </p:sp>
      <p:pic>
        <p:nvPicPr>
          <p:cNvPr id="4098" name="Picture 2" descr="Image of DevOps cycle: Getting to DevOps">
            <a:extLst>
              <a:ext uri="{FF2B5EF4-FFF2-40B4-BE49-F238E27FC236}">
                <a16:creationId xmlns:a16="http://schemas.microsoft.com/office/drawing/2014/main" id="{3963492F-3363-462C-B87A-2F52C9969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11" y="1825625"/>
            <a:ext cx="75953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I Want Something Easier!!!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4D6DDD0-28CF-4DC2-A473-0FF0AEFFE372}"/>
              </a:ext>
            </a:extLst>
          </p:cNvPr>
          <p:cNvSpPr txBox="1">
            <a:spLocks/>
          </p:cNvSpPr>
          <p:nvPr/>
        </p:nvSpPr>
        <p:spPr>
          <a:xfrm>
            <a:off x="1376363" y="395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Ok, So What is THE Better Option?</a:t>
            </a:r>
          </a:p>
        </p:txBody>
      </p:sp>
      <p:pic>
        <p:nvPicPr>
          <p:cNvPr id="35" name="Picture 2" descr="Image of DevOps cycle: Getting to DevOps">
            <a:extLst>
              <a:ext uri="{FF2B5EF4-FFF2-40B4-BE49-F238E27FC236}">
                <a16:creationId xmlns:a16="http://schemas.microsoft.com/office/drawing/2014/main" id="{2187AA12-7BBC-49A7-9B69-08E663F732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47" y="1796970"/>
            <a:ext cx="75953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I Want Something Easier!!!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432C51D-4DFE-441C-9C8E-42ECCB3F41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Where We Came From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307EA4C6-865E-4A27-9DC0-218CB7CC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1" y="1397103"/>
            <a:ext cx="3442369" cy="30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95C269DD-A4AC-4A87-9879-27A54B40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83" y="3359758"/>
            <a:ext cx="2518823" cy="31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71F77EF-9140-49A3-9F5B-C728CD8444E5}"/>
              </a:ext>
            </a:extLst>
          </p:cNvPr>
          <p:cNvSpPr/>
          <p:nvPr/>
        </p:nvSpPr>
        <p:spPr bwMode="gray">
          <a:xfrm>
            <a:off x="5281355" y="6140176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A20356-8F48-45E1-87E5-1188CB5E1409}"/>
              </a:ext>
            </a:extLst>
          </p:cNvPr>
          <p:cNvSpPr/>
          <p:nvPr/>
        </p:nvSpPr>
        <p:spPr bwMode="gray">
          <a:xfrm>
            <a:off x="5267501" y="35718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42B923-C052-414A-A6E5-686AFE1A03D8}"/>
              </a:ext>
            </a:extLst>
          </p:cNvPr>
          <p:cNvSpPr/>
          <p:nvPr/>
        </p:nvSpPr>
        <p:spPr bwMode="gray">
          <a:xfrm>
            <a:off x="5281355" y="4226474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5AD37D-343D-44B7-AC37-2B34EBE86600}"/>
              </a:ext>
            </a:extLst>
          </p:cNvPr>
          <p:cNvSpPr/>
          <p:nvPr/>
        </p:nvSpPr>
        <p:spPr bwMode="gray">
          <a:xfrm>
            <a:off x="5276737" y="486716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FEC85C-6AF6-4DD8-AB08-56C00B6ABEA6}"/>
              </a:ext>
            </a:extLst>
          </p:cNvPr>
          <p:cNvSpPr/>
          <p:nvPr/>
        </p:nvSpPr>
        <p:spPr bwMode="gray">
          <a:xfrm>
            <a:off x="5281355" y="550812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A6D7A0-4190-47B9-818B-D48088E3B1BA}"/>
              </a:ext>
            </a:extLst>
          </p:cNvPr>
          <p:cNvSpPr/>
          <p:nvPr/>
        </p:nvSpPr>
        <p:spPr bwMode="gray">
          <a:xfrm>
            <a:off x="5274428" y="16577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15B545-1D53-491F-A9ED-A336EB8B4479}"/>
              </a:ext>
            </a:extLst>
          </p:cNvPr>
          <p:cNvSpPr/>
          <p:nvPr/>
        </p:nvSpPr>
        <p:spPr bwMode="gray">
          <a:xfrm>
            <a:off x="5274428" y="229268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A0CF11-0CE8-4587-968C-8C7F8B1DE638}"/>
              </a:ext>
            </a:extLst>
          </p:cNvPr>
          <p:cNvSpPr/>
          <p:nvPr/>
        </p:nvSpPr>
        <p:spPr bwMode="gray">
          <a:xfrm>
            <a:off x="5274428" y="2920041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5E3DB2-EE16-4CD1-8A02-0F7A849FAA26}"/>
              </a:ext>
            </a:extLst>
          </p:cNvPr>
          <p:cNvSpPr/>
          <p:nvPr/>
        </p:nvSpPr>
        <p:spPr bwMode="gray">
          <a:xfrm>
            <a:off x="8275397" y="165774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6E0336-6683-4A87-85A3-48F54D669351}"/>
              </a:ext>
            </a:extLst>
          </p:cNvPr>
          <p:cNvSpPr/>
          <p:nvPr/>
        </p:nvSpPr>
        <p:spPr bwMode="gray">
          <a:xfrm>
            <a:off x="8275397" y="2294574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16B249-A0B2-4577-B592-6A748BC55241}"/>
              </a:ext>
            </a:extLst>
          </p:cNvPr>
          <p:cNvSpPr/>
          <p:nvPr/>
        </p:nvSpPr>
        <p:spPr bwMode="gray">
          <a:xfrm>
            <a:off x="8275397" y="292382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287E17-6554-43D9-A19D-93F959AA7435}"/>
              </a:ext>
            </a:extLst>
          </p:cNvPr>
          <p:cNvSpPr/>
          <p:nvPr/>
        </p:nvSpPr>
        <p:spPr bwMode="gray">
          <a:xfrm>
            <a:off x="8275397" y="35756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E41023-74FD-4223-BB81-2A16704882A5}"/>
              </a:ext>
            </a:extLst>
          </p:cNvPr>
          <p:cNvSpPr/>
          <p:nvPr/>
        </p:nvSpPr>
        <p:spPr bwMode="gray">
          <a:xfrm>
            <a:off x="8275397" y="422080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A80E80-2132-4A7C-B354-B2ABD47D6326}"/>
              </a:ext>
            </a:extLst>
          </p:cNvPr>
          <p:cNvSpPr/>
          <p:nvPr/>
        </p:nvSpPr>
        <p:spPr bwMode="gray">
          <a:xfrm>
            <a:off x="8275397" y="486338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39AD74-3E8D-4DEC-BAED-9F0561EF8024}"/>
              </a:ext>
            </a:extLst>
          </p:cNvPr>
          <p:cNvSpPr/>
          <p:nvPr/>
        </p:nvSpPr>
        <p:spPr bwMode="gray">
          <a:xfrm>
            <a:off x="8275397" y="550812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5ABCC9-BCB3-47F4-8419-CDFB01EFD45F}"/>
              </a:ext>
            </a:extLst>
          </p:cNvPr>
          <p:cNvSpPr/>
          <p:nvPr/>
        </p:nvSpPr>
        <p:spPr bwMode="gray">
          <a:xfrm>
            <a:off x="8275397" y="613985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1386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I Want Something Easier!!!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D0B5A8D4-111B-473A-979C-762AD2E8C8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What Tools Can I Use?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E888F6-EC03-4BFE-8755-D11A232C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0" y="1869241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A2D3335-C815-4006-9E92-84C25AB5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2" y="2572947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6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0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5EBCE41E-B58F-43E9-A18E-CB57872A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I Want Something Easier!!!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0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I Want Something Easier!!!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8A0E330-8ADD-4E07-A682-2B22FA6489EC}"/>
              </a:ext>
            </a:extLst>
          </p:cNvPr>
          <p:cNvSpPr txBox="1">
            <a:spLocks/>
          </p:cNvSpPr>
          <p:nvPr/>
        </p:nvSpPr>
        <p:spPr>
          <a:xfrm>
            <a:off x="960100" y="978102"/>
            <a:ext cx="10588434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Azure Pipelines, CI/CD Made Simple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D88F02-EA9D-4D92-8F10-DBCF4530C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>
            <a:extLst>
              <a:ext uri="{FF2B5EF4-FFF2-40B4-BE49-F238E27FC236}">
                <a16:creationId xmlns:a16="http://schemas.microsoft.com/office/drawing/2014/main" id="{C9DAFE94-E47E-4752-BC98-3170D84E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6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401E25D-A000-4F70-9F2F-37E820A2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1500" dirty="0"/>
              <a:t>Any language/any platform</a:t>
            </a:r>
          </a:p>
          <a:p>
            <a:endParaRPr lang="en-US" sz="1500" dirty="0"/>
          </a:p>
          <a:p>
            <a:r>
              <a:rPr lang="en-US" sz="1500" dirty="0"/>
              <a:t>Can build code base from Azure Repos, GitHub, GitLab or Bitbucket</a:t>
            </a:r>
          </a:p>
          <a:p>
            <a:endParaRPr lang="en-US" sz="1500" dirty="0"/>
          </a:p>
          <a:p>
            <a:r>
              <a:rPr lang="en-US" sz="1500" dirty="0"/>
              <a:t>Configure builds/releases in YAML (config as code) or WYSIWYG Editor</a:t>
            </a:r>
          </a:p>
          <a:p>
            <a:endParaRPr lang="en-US" sz="1500" dirty="0"/>
          </a:p>
          <a:p>
            <a:r>
              <a:rPr lang="en-US" sz="1500" dirty="0"/>
              <a:t>Use build agents hosted by Microsoft or bring your own</a:t>
            </a:r>
          </a:p>
          <a:p>
            <a:endParaRPr lang="en-US" sz="1500" dirty="0"/>
          </a:p>
          <a:p>
            <a:r>
              <a:rPr lang="en-US" sz="1500" dirty="0"/>
              <a:t>Full control over what code goes where through Azure DevOps Portal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6251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59A-3B98-4B11-A2D9-5A7509D9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Azure Pipelines, CI/CD Made Simple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D8B59A-E94D-42BE-ADCB-1CCD93A3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6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74AD-B764-4DAB-A98C-EFB46274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1500"/>
              <a:t>Any language/any platform</a:t>
            </a:r>
          </a:p>
          <a:p>
            <a:endParaRPr lang="en-US" sz="1500"/>
          </a:p>
          <a:p>
            <a:r>
              <a:rPr lang="en-US" sz="1500"/>
              <a:t>Can build code base from Azure Repos, GitHub, GitLab or Bitbucket</a:t>
            </a:r>
          </a:p>
          <a:p>
            <a:endParaRPr lang="en-US" sz="1500"/>
          </a:p>
          <a:p>
            <a:r>
              <a:rPr lang="en-US" sz="1500"/>
              <a:t>Configure builds/releases in YAML (config as code) or WYSIWYG Editor</a:t>
            </a:r>
          </a:p>
          <a:p>
            <a:endParaRPr lang="en-US" sz="1500"/>
          </a:p>
          <a:p>
            <a:r>
              <a:rPr lang="en-US" sz="1500"/>
              <a:t>Use build agents hosted by Microsoft or bring your own</a:t>
            </a:r>
          </a:p>
          <a:p>
            <a:endParaRPr lang="en-US" sz="1500"/>
          </a:p>
          <a:p>
            <a:r>
              <a:rPr lang="en-US" sz="1500"/>
              <a:t>Full control over what code goes where through Azure DevOps Portal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78795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But I Want Something Easier!!!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1DE91-21E6-4E99-AFB5-0D38EF90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25" y="1069886"/>
            <a:ext cx="7340778" cy="2624327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B7B5-660A-492E-8061-AE65612E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sz="900" b="1" dirty="0"/>
              <a:t>Azure App Service Deployment Center</a:t>
            </a:r>
          </a:p>
          <a:p>
            <a:endParaRPr lang="en-US" sz="900" dirty="0"/>
          </a:p>
          <a:p>
            <a:pPr lvl="1"/>
            <a:r>
              <a:rPr lang="en-US" sz="900" dirty="0"/>
              <a:t>Point at source control (GitHub, Azure Repos, Bitbucket)</a:t>
            </a:r>
          </a:p>
          <a:p>
            <a:pPr lvl="1"/>
            <a:endParaRPr lang="en-US" sz="900" dirty="0"/>
          </a:p>
          <a:p>
            <a:pPr lvl="1"/>
            <a:r>
              <a:rPr lang="en-US" sz="900" dirty="0"/>
              <a:t>Configure your entire CI/CD through Azure Portal with Azure Pipelines or Kudu</a:t>
            </a:r>
          </a:p>
          <a:p>
            <a:pPr lvl="1"/>
            <a:endParaRPr lang="en-US" sz="900" dirty="0"/>
          </a:p>
          <a:p>
            <a:pPr lvl="1"/>
            <a:r>
              <a:rPr lang="en-US" sz="900" dirty="0"/>
              <a:t>Option to trigger push/sync deployment (OneDrive, Dropbox, FTP)</a:t>
            </a:r>
          </a:p>
        </p:txBody>
      </p:sp>
    </p:spTree>
    <p:extLst>
      <p:ext uri="{BB962C8B-B14F-4D97-AF65-F5344CB8AC3E}">
        <p14:creationId xmlns:p14="http://schemas.microsoft.com/office/powerpoint/2010/main" val="12418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916" y="2112918"/>
            <a:ext cx="6651634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Rub Some DevOps on it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©Donovan Brown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9610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408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I Want Something Easier!!!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2BDCD67-1A76-437E-87E6-A4CB193A50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.NET Core Changes Everything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535425-0C5B-4FC4-9EE1-6FE344B1A479}"/>
              </a:ext>
            </a:extLst>
          </p:cNvPr>
          <p:cNvSpPr/>
          <p:nvPr/>
        </p:nvSpPr>
        <p:spPr bwMode="gray">
          <a:xfrm>
            <a:off x="4775642" y="6173125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2D192A-5A9F-4ED8-8B3B-B810CAE5E7FA}"/>
              </a:ext>
            </a:extLst>
          </p:cNvPr>
          <p:cNvSpPr/>
          <p:nvPr/>
        </p:nvSpPr>
        <p:spPr bwMode="gray">
          <a:xfrm>
            <a:off x="4761788" y="36047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C4584B-6CC4-4DE4-BD7A-4FEC1B5C007F}"/>
              </a:ext>
            </a:extLst>
          </p:cNvPr>
          <p:cNvSpPr/>
          <p:nvPr/>
        </p:nvSpPr>
        <p:spPr bwMode="gray">
          <a:xfrm>
            <a:off x="4775642" y="425942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D6E278-1BFB-425D-BDBE-AE1440CC0945}"/>
              </a:ext>
            </a:extLst>
          </p:cNvPr>
          <p:cNvSpPr/>
          <p:nvPr/>
        </p:nvSpPr>
        <p:spPr bwMode="gray">
          <a:xfrm>
            <a:off x="4771024" y="490011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ABAD42-A3D8-4262-941D-0BF90C926766}"/>
              </a:ext>
            </a:extLst>
          </p:cNvPr>
          <p:cNvSpPr/>
          <p:nvPr/>
        </p:nvSpPr>
        <p:spPr bwMode="gray">
          <a:xfrm>
            <a:off x="4775642" y="554106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491D69-CA45-421C-A21B-FA6ECC628EAA}"/>
              </a:ext>
            </a:extLst>
          </p:cNvPr>
          <p:cNvSpPr/>
          <p:nvPr/>
        </p:nvSpPr>
        <p:spPr bwMode="gray">
          <a:xfrm>
            <a:off x="4768715" y="16906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B3BE51-9432-4CFE-B6DA-CAB0082E9BAC}"/>
              </a:ext>
            </a:extLst>
          </p:cNvPr>
          <p:cNvSpPr/>
          <p:nvPr/>
        </p:nvSpPr>
        <p:spPr bwMode="gray">
          <a:xfrm>
            <a:off x="4768715" y="232563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F5B686-7DE7-4FE6-AD0E-4DB5689ABD53}"/>
              </a:ext>
            </a:extLst>
          </p:cNvPr>
          <p:cNvSpPr/>
          <p:nvPr/>
        </p:nvSpPr>
        <p:spPr bwMode="gray">
          <a:xfrm>
            <a:off x="4768715" y="295299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E00867-F1E0-44FE-89AC-69C3B17EE7EF}"/>
              </a:ext>
            </a:extLst>
          </p:cNvPr>
          <p:cNvSpPr/>
          <p:nvPr/>
        </p:nvSpPr>
        <p:spPr bwMode="gray">
          <a:xfrm>
            <a:off x="568480" y="169068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E8FBA8-BC38-4C3F-87C2-E459BF34E9EB}"/>
              </a:ext>
            </a:extLst>
          </p:cNvPr>
          <p:cNvSpPr/>
          <p:nvPr/>
        </p:nvSpPr>
        <p:spPr bwMode="gray">
          <a:xfrm>
            <a:off x="8136795" y="617312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Windows, OSX, Linux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C1D4AB-1B7B-4DF8-96D0-397CFE018FAE}"/>
              </a:ext>
            </a:extLst>
          </p:cNvPr>
          <p:cNvSpPr/>
          <p:nvPr/>
        </p:nvSpPr>
        <p:spPr bwMode="gray">
          <a:xfrm>
            <a:off x="8136795" y="2325632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NuGet, </a:t>
            </a: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en-US" sz="2000" kern="0" spc="-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7276F1-DD7C-4CDD-8225-9CAEADDF1C4D}"/>
              </a:ext>
            </a:extLst>
          </p:cNvPr>
          <p:cNvSpPr/>
          <p:nvPr/>
        </p:nvSpPr>
        <p:spPr bwMode="gray">
          <a:xfrm>
            <a:off x="8136795" y="2945428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954F7E-F362-4F4F-B27E-8EE375D5E1D0}"/>
              </a:ext>
            </a:extLst>
          </p:cNvPr>
          <p:cNvSpPr/>
          <p:nvPr/>
        </p:nvSpPr>
        <p:spPr bwMode="gray">
          <a:xfrm>
            <a:off x="8129868" y="3599853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IIS, HTTP.SYS, Kestrel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40459E-4A53-427A-BE82-99FF48EA462E}"/>
              </a:ext>
            </a:extLst>
          </p:cNvPr>
          <p:cNvSpPr/>
          <p:nvPr/>
        </p:nvSpPr>
        <p:spPr bwMode="gray">
          <a:xfrm>
            <a:off x="8136795" y="425186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FCL; .NET on NuGet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EAA25F-78FD-4549-B02A-7027AC19D7CB}"/>
              </a:ext>
            </a:extLst>
          </p:cNvPr>
          <p:cNvSpPr/>
          <p:nvPr/>
        </p:nvSpPr>
        <p:spPr bwMode="gray">
          <a:xfrm>
            <a:off x="8136795" y="489633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CLR; .NET Core CLR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FCCEC9-5ACC-4341-A8A4-0AE4AD94429C}"/>
              </a:ext>
            </a:extLst>
          </p:cNvPr>
          <p:cNvSpPr/>
          <p:nvPr/>
        </p:nvSpPr>
        <p:spPr bwMode="gray">
          <a:xfrm>
            <a:off x="8136795" y="5541069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 Core CLI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F469E7-6B9A-4D62-A8A7-4E4C04938139}"/>
              </a:ext>
            </a:extLst>
          </p:cNvPr>
          <p:cNvSpPr/>
          <p:nvPr/>
        </p:nvSpPr>
        <p:spPr bwMode="gray">
          <a:xfrm>
            <a:off x="8139104" y="169523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Core CLI (Roslyn)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A9529D-BC1A-4BF5-96B2-A6734DFDE769}"/>
              </a:ext>
            </a:extLst>
          </p:cNvPr>
          <p:cNvSpPr/>
          <p:nvPr/>
        </p:nvSpPr>
        <p:spPr bwMode="gray">
          <a:xfrm>
            <a:off x="568480" y="23275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9BB03C-2850-42AA-8062-C510209FE3CE}"/>
              </a:ext>
            </a:extLst>
          </p:cNvPr>
          <p:cNvSpPr/>
          <p:nvPr/>
        </p:nvSpPr>
        <p:spPr bwMode="gray">
          <a:xfrm>
            <a:off x="568480" y="295677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364B4-D765-4C24-B546-0B539A7EF71A}"/>
              </a:ext>
            </a:extLst>
          </p:cNvPr>
          <p:cNvSpPr/>
          <p:nvPr/>
        </p:nvSpPr>
        <p:spPr bwMode="gray">
          <a:xfrm>
            <a:off x="568480" y="360857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ADF51B-FB71-4D16-8B6A-B9F28579ED61}"/>
              </a:ext>
            </a:extLst>
          </p:cNvPr>
          <p:cNvSpPr/>
          <p:nvPr/>
        </p:nvSpPr>
        <p:spPr bwMode="gray">
          <a:xfrm>
            <a:off x="568480" y="425375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0AFAA5-86A0-4334-B141-7999B5E96D7D}"/>
              </a:ext>
            </a:extLst>
          </p:cNvPr>
          <p:cNvSpPr/>
          <p:nvPr/>
        </p:nvSpPr>
        <p:spPr bwMode="gray">
          <a:xfrm>
            <a:off x="568480" y="489633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4DB69-A0CF-47F4-87BB-41E88C004178}"/>
              </a:ext>
            </a:extLst>
          </p:cNvPr>
          <p:cNvSpPr/>
          <p:nvPr/>
        </p:nvSpPr>
        <p:spPr bwMode="gray">
          <a:xfrm>
            <a:off x="568480" y="5541069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3E6B89-1C56-478C-AD21-45E0D80C6436}"/>
              </a:ext>
            </a:extLst>
          </p:cNvPr>
          <p:cNvSpPr/>
          <p:nvPr/>
        </p:nvSpPr>
        <p:spPr bwMode="gray">
          <a:xfrm>
            <a:off x="568480" y="6172806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4990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First, We Must Build</a:t>
            </a:r>
          </a:p>
        </p:txBody>
      </p:sp>
    </p:spTree>
    <p:extLst>
      <p:ext uri="{BB962C8B-B14F-4D97-AF65-F5344CB8AC3E}">
        <p14:creationId xmlns:p14="http://schemas.microsoft.com/office/powerpoint/2010/main" val="340222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3998DD-EC82-43B1-9B78-47DAF674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Building with Tools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518A9-B139-4CA9-A8D7-AC52044F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885" y="342848"/>
            <a:ext cx="5041052" cy="4368913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BE88-A7FE-4E78-AC97-11D36E9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475" y="4845848"/>
            <a:ext cx="6281873" cy="178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Visual Studio</a:t>
            </a:r>
          </a:p>
          <a:p>
            <a:r>
              <a:rPr lang="en-US" sz="1800" dirty="0"/>
              <a:t>Configure different build configurations</a:t>
            </a:r>
          </a:p>
          <a:p>
            <a:r>
              <a:rPr lang="en-US" sz="1800" dirty="0"/>
              <a:t>Run multi-proc builds</a:t>
            </a:r>
          </a:p>
          <a:p>
            <a:r>
              <a:rPr lang="en-US" sz="1800" dirty="0"/>
              <a:t>Customize aspects of build system (output directory, events, logs)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65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F59FF5-3B11-4EAD-A101-712F7B22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But I Hate IDEs!!!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98E4-DF0D-4983-BE9A-FFA43248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32" y="287337"/>
            <a:ext cx="6905857" cy="4540602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3AC-13AD-4D00-AC5C-9E244753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133" y="4868181"/>
            <a:ext cx="6281873" cy="178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Say Hello to the CLI</a:t>
            </a:r>
          </a:p>
          <a:p>
            <a:r>
              <a:rPr lang="en-US" sz="1500" dirty="0"/>
              <a:t>Installed with .NET Core</a:t>
            </a:r>
          </a:p>
          <a:p>
            <a:r>
              <a:rPr lang="en-US" sz="1500" dirty="0"/>
              <a:t> Runs same things as Visual Studio</a:t>
            </a:r>
          </a:p>
          <a:p>
            <a:r>
              <a:rPr lang="en-US" sz="1500" dirty="0"/>
              <a:t>Scripts can be moved to DevOps Tool</a:t>
            </a:r>
          </a:p>
          <a:p>
            <a:r>
              <a:rPr lang="en-US" sz="1500" dirty="0"/>
              <a:t>You OWN the whole process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7992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Then We Will Deploy</a:t>
            </a:r>
          </a:p>
        </p:txBody>
      </p:sp>
    </p:spTree>
    <p:extLst>
      <p:ext uri="{BB962C8B-B14F-4D97-AF65-F5344CB8AC3E}">
        <p14:creationId xmlns:p14="http://schemas.microsoft.com/office/powerpoint/2010/main" val="10596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Deployment Options on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Framework-dependent Deployment (FDD)</a:t>
            </a:r>
          </a:p>
          <a:p>
            <a:endParaRPr lang="en-US" sz="2000" dirty="0"/>
          </a:p>
          <a:p>
            <a:r>
              <a:rPr lang="en-US" sz="2000" dirty="0"/>
              <a:t>Self-contained Deployment (SCD)</a:t>
            </a:r>
          </a:p>
          <a:p>
            <a:endParaRPr lang="en-US" sz="2000" dirty="0"/>
          </a:p>
          <a:p>
            <a:r>
              <a:rPr lang="en-US" sz="2000" dirty="0"/>
              <a:t>Framework-dependent executables (FDE)</a:t>
            </a:r>
          </a:p>
          <a:p>
            <a:endParaRPr lang="en-US" sz="2000" dirty="0"/>
          </a:p>
          <a:p>
            <a:r>
              <a:rPr lang="en-US" sz="2000" dirty="0"/>
              <a:t>Self-contained executable (New with .NET Core 3.0)</a:t>
            </a:r>
          </a:p>
        </p:txBody>
      </p:sp>
    </p:spTree>
    <p:extLst>
      <p:ext uri="{BB962C8B-B14F-4D97-AF65-F5344CB8AC3E}">
        <p14:creationId xmlns:p14="http://schemas.microsoft.com/office/powerpoint/2010/main" val="15892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Framework-dependent Deployment (FDD)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205" y="1699589"/>
            <a:ext cx="6281928" cy="40802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/>
              <a:t>.NET Core Runtime exists on server already</a:t>
            </a:r>
          </a:p>
          <a:p>
            <a:r>
              <a:rPr lang="en-US" sz="2000" dirty="0"/>
              <a:t>Deploy Just your Code (smaller deployment package)</a:t>
            </a:r>
          </a:p>
          <a:p>
            <a:r>
              <a:rPr lang="en-US" sz="2000" dirty="0"/>
              <a:t>Do not have to define target OS</a:t>
            </a:r>
          </a:p>
          <a:p>
            <a:r>
              <a:rPr lang="en-US" sz="2000" dirty="0"/>
              <a:t>Faster (just deploying your app)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Cons</a:t>
            </a:r>
          </a:p>
          <a:p>
            <a:r>
              <a:rPr lang="en-US" sz="2000" dirty="0"/>
              <a:t>Dependent on having an installed runtime</a:t>
            </a:r>
          </a:p>
          <a:p>
            <a:r>
              <a:rPr lang="en-US" sz="2000" dirty="0"/>
              <a:t>Upgrading the runtime may break your app (like all other upgrades)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79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797</Words>
  <Application>Microsoft Office PowerPoint</Application>
  <PresentationFormat>Widescreen</PresentationFormat>
  <Paragraphs>169</Paragraphs>
  <Slides>28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Office Theme</vt:lpstr>
      <vt:lpstr>Ship It Good</vt:lpstr>
      <vt:lpstr>But I Want Something Easier!!!</vt:lpstr>
      <vt:lpstr>But I Want Something Easier!!!</vt:lpstr>
      <vt:lpstr>First, We Must Build</vt:lpstr>
      <vt:lpstr>Building with Tools</vt:lpstr>
      <vt:lpstr>But I Hate IDEs!!!</vt:lpstr>
      <vt:lpstr>Then We Will Deploy</vt:lpstr>
      <vt:lpstr>Deployment Options on .NET</vt:lpstr>
      <vt:lpstr>Framework-dependent Deployment (FDD)</vt:lpstr>
      <vt:lpstr>Self-contained Deployment (SCD)</vt:lpstr>
      <vt:lpstr>Framework-dependent executables (FDE)</vt:lpstr>
      <vt:lpstr>Getting Code off My Machine</vt:lpstr>
      <vt:lpstr>Getting Code off My Machine</vt:lpstr>
      <vt:lpstr>Let’s Build &amp; Publish Some Code!</vt:lpstr>
      <vt:lpstr>I Guess We Have to Talk DevOps</vt:lpstr>
      <vt:lpstr>Why Publishing from VS Fails</vt:lpstr>
      <vt:lpstr>But I Want Something Easier!!!</vt:lpstr>
      <vt:lpstr>Ok, So What is THE Better Option?</vt:lpstr>
      <vt:lpstr>But I Want Something Easier!!!</vt:lpstr>
      <vt:lpstr>But I Want Something Easier!!!</vt:lpstr>
      <vt:lpstr>What Tools Can I Use?</vt:lpstr>
      <vt:lpstr>PowerPoint Presentation</vt:lpstr>
      <vt:lpstr>But I Want Something Easier!!!</vt:lpstr>
      <vt:lpstr>But I Want Something Easier!!!</vt:lpstr>
      <vt:lpstr>Azure Pipelines, CI/CD Made Simple</vt:lpstr>
      <vt:lpstr>But I Want Something Easier!!!</vt:lpstr>
      <vt:lpstr>Rub Some DevOps on it ©Donovan Brown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It Good</dc:title>
  <dc:creator>Isaac Levin</dc:creator>
  <cp:lastModifiedBy>Isaac Levin</cp:lastModifiedBy>
  <cp:revision>5</cp:revision>
  <dcterms:created xsi:type="dcterms:W3CDTF">2019-09-30T20:49:23Z</dcterms:created>
  <dcterms:modified xsi:type="dcterms:W3CDTF">2019-09-30T21:04:22Z</dcterms:modified>
</cp:coreProperties>
</file>