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8" r:id="rId3"/>
    <p:sldId id="259" r:id="rId4"/>
    <p:sldId id="257" r:id="rId5"/>
    <p:sldId id="1941" r:id="rId6"/>
    <p:sldId id="1942" r:id="rId7"/>
    <p:sldId id="1943" r:id="rId8"/>
    <p:sldId id="261" r:id="rId9"/>
    <p:sldId id="262" r:id="rId10"/>
    <p:sldId id="263" r:id="rId11"/>
    <p:sldId id="1944" r:id="rId12"/>
    <p:sldId id="1945" r:id="rId13"/>
    <p:sldId id="294" r:id="rId14"/>
    <p:sldId id="1952" r:id="rId15"/>
    <p:sldId id="1950" r:id="rId16"/>
    <p:sldId id="1946" r:id="rId17"/>
    <p:sldId id="7940" r:id="rId18"/>
    <p:sldId id="1947" r:id="rId19"/>
    <p:sldId id="1949" r:id="rId20"/>
    <p:sldId id="7938" r:id="rId21"/>
    <p:sldId id="278" r:id="rId22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4"/>
    </p:embeddedFont>
    <p:embeddedFont>
      <p:font typeface="Abadi Extra Light" panose="020B0204020104020204" pitchFamily="3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Raleway" pitchFamily="2" charset="0"/>
      <p:regular r:id="rId38"/>
      <p:bold r:id="rId39"/>
      <p:italic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C5"/>
    <a:srgbClr val="677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80" autoAdjust="0"/>
  </p:normalViewPr>
  <p:slideViewPr>
    <p:cSldViewPr snapToGrid="0">
      <p:cViewPr varScale="1">
        <p:scale>
          <a:sx n="150" d="100"/>
          <a:sy n="150" d="100"/>
        </p:scale>
        <p:origin x="21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9F072-6F7E-44CF-B346-9A0E0ABBDD8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15C36A-01F1-4A1C-ADC4-D520009A8967}">
      <dgm:prSet phldrT="[Text]"/>
      <dgm:spPr/>
      <dgm:t>
        <a:bodyPr/>
        <a:lstStyle/>
        <a:p>
          <a:r>
            <a:rPr lang="en-US"/>
            <a:t>Modern languages (C#)</a:t>
          </a:r>
        </a:p>
      </dgm:t>
    </dgm:pt>
    <dgm:pt modelId="{D51B28E8-4FB1-4F23-BCC4-D78D12DB7E10}" type="parTrans" cxnId="{6EBECE21-66CE-4FF9-9292-2A44C8205E26}">
      <dgm:prSet/>
      <dgm:spPr/>
      <dgm:t>
        <a:bodyPr/>
        <a:lstStyle/>
        <a:p>
          <a:endParaRPr lang="en-US"/>
        </a:p>
      </dgm:t>
    </dgm:pt>
    <dgm:pt modelId="{09834ABF-B4B6-484C-809F-4BCB65DE92ED}" type="sibTrans" cxnId="{6EBECE21-66CE-4FF9-9292-2A44C8205E26}">
      <dgm:prSet/>
      <dgm:spPr/>
      <dgm:t>
        <a:bodyPr/>
        <a:lstStyle/>
        <a:p>
          <a:endParaRPr lang="en-US"/>
        </a:p>
      </dgm:t>
    </dgm:pt>
    <dgm:pt modelId="{A78EF209-735C-4A84-B768-C9E773F0EEC2}">
      <dgm:prSet/>
      <dgm:spPr/>
      <dgm:t>
        <a:bodyPr/>
        <a:lstStyle/>
        <a:p>
          <a:r>
            <a:rPr lang="en-US"/>
            <a:t>.NET ecosystem</a:t>
          </a:r>
        </a:p>
      </dgm:t>
    </dgm:pt>
    <dgm:pt modelId="{442BAD92-F658-405A-B5FE-A4C5CAE26626}" type="parTrans" cxnId="{3BDB96B3-D343-4C84-B462-110301717F12}">
      <dgm:prSet/>
      <dgm:spPr/>
      <dgm:t>
        <a:bodyPr/>
        <a:lstStyle/>
        <a:p>
          <a:endParaRPr lang="en-US"/>
        </a:p>
      </dgm:t>
    </dgm:pt>
    <dgm:pt modelId="{AAC1707E-E6AA-453C-85FC-577C8FE7FC61}" type="sibTrans" cxnId="{3BDB96B3-D343-4C84-B462-110301717F12}">
      <dgm:prSet/>
      <dgm:spPr/>
      <dgm:t>
        <a:bodyPr/>
        <a:lstStyle/>
        <a:p>
          <a:endParaRPr lang="en-US"/>
        </a:p>
      </dgm:t>
    </dgm:pt>
    <dgm:pt modelId="{287630D6-69B1-47E1-860A-2E51EA569EFB}">
      <dgm:prSet/>
      <dgm:spPr/>
      <dgm:t>
        <a:bodyPr/>
        <a:lstStyle/>
        <a:p>
          <a:r>
            <a:rPr lang="en-US"/>
            <a:t>Performance</a:t>
          </a:r>
        </a:p>
      </dgm:t>
    </dgm:pt>
    <dgm:pt modelId="{296FE7D6-0EF0-42D9-9142-BB2F469D8F0A}" type="parTrans" cxnId="{1C4A99AE-8476-40F3-9312-C9BDB6BBD56C}">
      <dgm:prSet/>
      <dgm:spPr/>
      <dgm:t>
        <a:bodyPr/>
        <a:lstStyle/>
        <a:p>
          <a:endParaRPr lang="en-US"/>
        </a:p>
      </dgm:t>
    </dgm:pt>
    <dgm:pt modelId="{2045F83E-DB1F-4E5D-A452-F5D1A9A8118E}" type="sibTrans" cxnId="{1C4A99AE-8476-40F3-9312-C9BDB6BBD56C}">
      <dgm:prSet/>
      <dgm:spPr/>
      <dgm:t>
        <a:bodyPr/>
        <a:lstStyle/>
        <a:p>
          <a:endParaRPr lang="en-US"/>
        </a:p>
      </dgm:t>
    </dgm:pt>
    <dgm:pt modelId="{035E5A88-DC3F-44A8-B9B1-F3C54301E760}">
      <dgm:prSet/>
      <dgm:spPr/>
      <dgm:t>
        <a:bodyPr/>
        <a:lstStyle/>
        <a:p>
          <a:r>
            <a:rPr lang="en-US"/>
            <a:t>Full-stack</a:t>
          </a:r>
        </a:p>
      </dgm:t>
    </dgm:pt>
    <dgm:pt modelId="{ACF708DB-F3B5-4B95-B462-25452982123B}" type="parTrans" cxnId="{2780A877-8ABA-4412-A43D-27BC8DC528C3}">
      <dgm:prSet/>
      <dgm:spPr/>
      <dgm:t>
        <a:bodyPr/>
        <a:lstStyle/>
        <a:p>
          <a:endParaRPr lang="en-US"/>
        </a:p>
      </dgm:t>
    </dgm:pt>
    <dgm:pt modelId="{8AB94670-EC57-4DC8-97FF-A8885BF1AD34}" type="sibTrans" cxnId="{2780A877-8ABA-4412-A43D-27BC8DC528C3}">
      <dgm:prSet/>
      <dgm:spPr/>
      <dgm:t>
        <a:bodyPr/>
        <a:lstStyle/>
        <a:p>
          <a:endParaRPr lang="en-US"/>
        </a:p>
      </dgm:t>
    </dgm:pt>
    <dgm:pt modelId="{1570B8FA-8A3F-4B9C-A436-A8342D585323}">
      <dgm:prSet/>
      <dgm:spPr/>
      <dgm:t>
        <a:bodyPr/>
        <a:lstStyle/>
        <a:p>
          <a:r>
            <a:rPr lang="en-US"/>
            <a:t>Tools</a:t>
          </a:r>
        </a:p>
      </dgm:t>
    </dgm:pt>
    <dgm:pt modelId="{A55B5EB7-4284-4210-AE07-59AE71C81FD3}" type="parTrans" cxnId="{3138A3B5-56D9-4714-A4EA-14CFC3025D16}">
      <dgm:prSet/>
      <dgm:spPr/>
      <dgm:t>
        <a:bodyPr/>
        <a:lstStyle/>
        <a:p>
          <a:endParaRPr lang="en-US"/>
        </a:p>
      </dgm:t>
    </dgm:pt>
    <dgm:pt modelId="{6F55EAFB-BC46-4B61-962F-E07B3E0A5A28}" type="sibTrans" cxnId="{3138A3B5-56D9-4714-A4EA-14CFC3025D16}">
      <dgm:prSet/>
      <dgm:spPr/>
      <dgm:t>
        <a:bodyPr/>
        <a:lstStyle/>
        <a:p>
          <a:endParaRPr lang="en-US"/>
        </a:p>
      </dgm:t>
    </dgm:pt>
    <dgm:pt modelId="{4AFAC511-1F08-4A28-B6BD-9318C019F085}">
      <dgm:prSet/>
      <dgm:spPr/>
      <dgm:t>
        <a:bodyPr/>
        <a:lstStyle/>
        <a:p>
          <a:r>
            <a:rPr lang="en-US"/>
            <a:t>Stable &amp; mature</a:t>
          </a:r>
        </a:p>
      </dgm:t>
    </dgm:pt>
    <dgm:pt modelId="{EC6C73A6-F202-44F5-BCB6-831EA77A2E65}" type="parTrans" cxnId="{3F23991D-A17F-40CB-9731-1656E4320691}">
      <dgm:prSet/>
      <dgm:spPr/>
      <dgm:t>
        <a:bodyPr/>
        <a:lstStyle/>
        <a:p>
          <a:endParaRPr lang="en-US"/>
        </a:p>
      </dgm:t>
    </dgm:pt>
    <dgm:pt modelId="{6024C282-864E-459C-9DA3-B2754D201426}" type="sibTrans" cxnId="{3F23991D-A17F-40CB-9731-1656E4320691}">
      <dgm:prSet/>
      <dgm:spPr/>
      <dgm:t>
        <a:bodyPr/>
        <a:lstStyle/>
        <a:p>
          <a:endParaRPr lang="en-US"/>
        </a:p>
      </dgm:t>
    </dgm:pt>
    <dgm:pt modelId="{CAF962D1-55B7-4474-B49B-A9A542FA2524}" type="pres">
      <dgm:prSet presAssocID="{5499F072-6F7E-44CF-B346-9A0E0ABBDD8B}" presName="diagram" presStyleCnt="0">
        <dgm:presLayoutVars>
          <dgm:dir/>
          <dgm:resizeHandles val="exact"/>
        </dgm:presLayoutVars>
      </dgm:prSet>
      <dgm:spPr/>
    </dgm:pt>
    <dgm:pt modelId="{93B64078-975F-49C9-93F3-F32BE664B8BC}" type="pres">
      <dgm:prSet presAssocID="{3215C36A-01F1-4A1C-ADC4-D520009A8967}" presName="node" presStyleLbl="node1" presStyleIdx="0" presStyleCnt="6">
        <dgm:presLayoutVars>
          <dgm:bulletEnabled val="1"/>
        </dgm:presLayoutVars>
      </dgm:prSet>
      <dgm:spPr/>
    </dgm:pt>
    <dgm:pt modelId="{9FDBC892-5A17-4EB9-A7B5-80F9B5297E76}" type="pres">
      <dgm:prSet presAssocID="{09834ABF-B4B6-484C-809F-4BCB65DE92ED}" presName="sibTrans" presStyleCnt="0"/>
      <dgm:spPr/>
    </dgm:pt>
    <dgm:pt modelId="{6535CDD4-5F8F-4C78-A1F0-FBAACD450472}" type="pres">
      <dgm:prSet presAssocID="{A78EF209-735C-4A84-B768-C9E773F0EEC2}" presName="node" presStyleLbl="node1" presStyleIdx="1" presStyleCnt="6">
        <dgm:presLayoutVars>
          <dgm:bulletEnabled val="1"/>
        </dgm:presLayoutVars>
      </dgm:prSet>
      <dgm:spPr/>
    </dgm:pt>
    <dgm:pt modelId="{42DB97E8-8AC1-482E-B1B9-380508EF62F0}" type="pres">
      <dgm:prSet presAssocID="{AAC1707E-E6AA-453C-85FC-577C8FE7FC61}" presName="sibTrans" presStyleCnt="0"/>
      <dgm:spPr/>
    </dgm:pt>
    <dgm:pt modelId="{BD4EF731-2CC3-45DD-BE12-8CA27499D833}" type="pres">
      <dgm:prSet presAssocID="{287630D6-69B1-47E1-860A-2E51EA569EFB}" presName="node" presStyleLbl="node1" presStyleIdx="2" presStyleCnt="6">
        <dgm:presLayoutVars>
          <dgm:bulletEnabled val="1"/>
        </dgm:presLayoutVars>
      </dgm:prSet>
      <dgm:spPr/>
    </dgm:pt>
    <dgm:pt modelId="{4BC4F662-DA3A-4103-AD48-ED9020AD3DCD}" type="pres">
      <dgm:prSet presAssocID="{2045F83E-DB1F-4E5D-A452-F5D1A9A8118E}" presName="sibTrans" presStyleCnt="0"/>
      <dgm:spPr/>
    </dgm:pt>
    <dgm:pt modelId="{43A24FF4-9583-4954-9DAB-43845F94772D}" type="pres">
      <dgm:prSet presAssocID="{035E5A88-DC3F-44A8-B9B1-F3C54301E760}" presName="node" presStyleLbl="node1" presStyleIdx="3" presStyleCnt="6">
        <dgm:presLayoutVars>
          <dgm:bulletEnabled val="1"/>
        </dgm:presLayoutVars>
      </dgm:prSet>
      <dgm:spPr/>
    </dgm:pt>
    <dgm:pt modelId="{60EE5196-F6AA-4BD2-BF2E-821FA232ECBD}" type="pres">
      <dgm:prSet presAssocID="{8AB94670-EC57-4DC8-97FF-A8885BF1AD34}" presName="sibTrans" presStyleCnt="0"/>
      <dgm:spPr/>
    </dgm:pt>
    <dgm:pt modelId="{874E14D0-6FCE-4B70-966F-F981E0DDFB56}" type="pres">
      <dgm:prSet presAssocID="{1570B8FA-8A3F-4B9C-A436-A8342D585323}" presName="node" presStyleLbl="node1" presStyleIdx="4" presStyleCnt="6">
        <dgm:presLayoutVars>
          <dgm:bulletEnabled val="1"/>
        </dgm:presLayoutVars>
      </dgm:prSet>
      <dgm:spPr/>
    </dgm:pt>
    <dgm:pt modelId="{CBBFEB33-4274-46D0-BFEA-50CB84C2036C}" type="pres">
      <dgm:prSet presAssocID="{6F55EAFB-BC46-4B61-962F-E07B3E0A5A28}" presName="sibTrans" presStyleCnt="0"/>
      <dgm:spPr/>
    </dgm:pt>
    <dgm:pt modelId="{FC2A4175-A014-4BA9-A308-1178449BB809}" type="pres">
      <dgm:prSet presAssocID="{4AFAC511-1F08-4A28-B6BD-9318C019F085}" presName="node" presStyleLbl="node1" presStyleIdx="5" presStyleCnt="6">
        <dgm:presLayoutVars>
          <dgm:bulletEnabled val="1"/>
        </dgm:presLayoutVars>
      </dgm:prSet>
      <dgm:spPr/>
    </dgm:pt>
  </dgm:ptLst>
  <dgm:cxnLst>
    <dgm:cxn modelId="{7DF0371D-ECA7-487B-A844-871D499F0389}" type="presOf" srcId="{A78EF209-735C-4A84-B768-C9E773F0EEC2}" destId="{6535CDD4-5F8F-4C78-A1F0-FBAACD450472}" srcOrd="0" destOrd="0" presId="urn:microsoft.com/office/officeart/2005/8/layout/default"/>
    <dgm:cxn modelId="{3F23991D-A17F-40CB-9731-1656E4320691}" srcId="{5499F072-6F7E-44CF-B346-9A0E0ABBDD8B}" destId="{4AFAC511-1F08-4A28-B6BD-9318C019F085}" srcOrd="5" destOrd="0" parTransId="{EC6C73A6-F202-44F5-BCB6-831EA77A2E65}" sibTransId="{6024C282-864E-459C-9DA3-B2754D201426}"/>
    <dgm:cxn modelId="{22D4271E-769C-41AE-BE6C-17BCD5E2D037}" type="presOf" srcId="{4AFAC511-1F08-4A28-B6BD-9318C019F085}" destId="{FC2A4175-A014-4BA9-A308-1178449BB809}" srcOrd="0" destOrd="0" presId="urn:microsoft.com/office/officeart/2005/8/layout/default"/>
    <dgm:cxn modelId="{7D8EB620-3E4A-4034-9A0D-734CF17568BB}" type="presOf" srcId="{3215C36A-01F1-4A1C-ADC4-D520009A8967}" destId="{93B64078-975F-49C9-93F3-F32BE664B8BC}" srcOrd="0" destOrd="0" presId="urn:microsoft.com/office/officeart/2005/8/layout/default"/>
    <dgm:cxn modelId="{6EBECE21-66CE-4FF9-9292-2A44C8205E26}" srcId="{5499F072-6F7E-44CF-B346-9A0E0ABBDD8B}" destId="{3215C36A-01F1-4A1C-ADC4-D520009A8967}" srcOrd="0" destOrd="0" parTransId="{D51B28E8-4FB1-4F23-BCC4-D78D12DB7E10}" sibTransId="{09834ABF-B4B6-484C-809F-4BCB65DE92ED}"/>
    <dgm:cxn modelId="{EF2C3239-949C-41A9-AFEC-68449B1732C2}" type="presOf" srcId="{287630D6-69B1-47E1-860A-2E51EA569EFB}" destId="{BD4EF731-2CC3-45DD-BE12-8CA27499D833}" srcOrd="0" destOrd="0" presId="urn:microsoft.com/office/officeart/2005/8/layout/default"/>
    <dgm:cxn modelId="{902E3745-2E3E-44AE-8A3C-2F7467A27AE2}" type="presOf" srcId="{5499F072-6F7E-44CF-B346-9A0E0ABBDD8B}" destId="{CAF962D1-55B7-4474-B49B-A9A542FA2524}" srcOrd="0" destOrd="0" presId="urn:microsoft.com/office/officeart/2005/8/layout/default"/>
    <dgm:cxn modelId="{2780A877-8ABA-4412-A43D-27BC8DC528C3}" srcId="{5499F072-6F7E-44CF-B346-9A0E0ABBDD8B}" destId="{035E5A88-DC3F-44A8-B9B1-F3C54301E760}" srcOrd="3" destOrd="0" parTransId="{ACF708DB-F3B5-4B95-B462-25452982123B}" sibTransId="{8AB94670-EC57-4DC8-97FF-A8885BF1AD34}"/>
    <dgm:cxn modelId="{29335599-95C1-4214-90F6-A3F0AFC17162}" type="presOf" srcId="{035E5A88-DC3F-44A8-B9B1-F3C54301E760}" destId="{43A24FF4-9583-4954-9DAB-43845F94772D}" srcOrd="0" destOrd="0" presId="urn:microsoft.com/office/officeart/2005/8/layout/default"/>
    <dgm:cxn modelId="{1C4A99AE-8476-40F3-9312-C9BDB6BBD56C}" srcId="{5499F072-6F7E-44CF-B346-9A0E0ABBDD8B}" destId="{287630D6-69B1-47E1-860A-2E51EA569EFB}" srcOrd="2" destOrd="0" parTransId="{296FE7D6-0EF0-42D9-9142-BB2F469D8F0A}" sibTransId="{2045F83E-DB1F-4E5D-A452-F5D1A9A8118E}"/>
    <dgm:cxn modelId="{3BDB96B3-D343-4C84-B462-110301717F12}" srcId="{5499F072-6F7E-44CF-B346-9A0E0ABBDD8B}" destId="{A78EF209-735C-4A84-B768-C9E773F0EEC2}" srcOrd="1" destOrd="0" parTransId="{442BAD92-F658-405A-B5FE-A4C5CAE26626}" sibTransId="{AAC1707E-E6AA-453C-85FC-577C8FE7FC61}"/>
    <dgm:cxn modelId="{3138A3B5-56D9-4714-A4EA-14CFC3025D16}" srcId="{5499F072-6F7E-44CF-B346-9A0E0ABBDD8B}" destId="{1570B8FA-8A3F-4B9C-A436-A8342D585323}" srcOrd="4" destOrd="0" parTransId="{A55B5EB7-4284-4210-AE07-59AE71C81FD3}" sibTransId="{6F55EAFB-BC46-4B61-962F-E07B3E0A5A28}"/>
    <dgm:cxn modelId="{6CB8BAE4-1A55-4D1B-8752-70873503D930}" type="presOf" srcId="{1570B8FA-8A3F-4B9C-A436-A8342D585323}" destId="{874E14D0-6FCE-4B70-966F-F981E0DDFB56}" srcOrd="0" destOrd="0" presId="urn:microsoft.com/office/officeart/2005/8/layout/default"/>
    <dgm:cxn modelId="{EF478BB4-B65B-48B4-ADCA-8A421CDB03B1}" type="presParOf" srcId="{CAF962D1-55B7-4474-B49B-A9A542FA2524}" destId="{93B64078-975F-49C9-93F3-F32BE664B8BC}" srcOrd="0" destOrd="0" presId="urn:microsoft.com/office/officeart/2005/8/layout/default"/>
    <dgm:cxn modelId="{6371D01D-AE10-46A1-8718-82F5CE6CF749}" type="presParOf" srcId="{CAF962D1-55B7-4474-B49B-A9A542FA2524}" destId="{9FDBC892-5A17-4EB9-A7B5-80F9B5297E76}" srcOrd="1" destOrd="0" presId="urn:microsoft.com/office/officeart/2005/8/layout/default"/>
    <dgm:cxn modelId="{B757BBEF-9653-4553-B31C-B1EC3BF507A9}" type="presParOf" srcId="{CAF962D1-55B7-4474-B49B-A9A542FA2524}" destId="{6535CDD4-5F8F-4C78-A1F0-FBAACD450472}" srcOrd="2" destOrd="0" presId="urn:microsoft.com/office/officeart/2005/8/layout/default"/>
    <dgm:cxn modelId="{B29502E4-B7F8-45DD-9380-0DC36A57392E}" type="presParOf" srcId="{CAF962D1-55B7-4474-B49B-A9A542FA2524}" destId="{42DB97E8-8AC1-482E-B1B9-380508EF62F0}" srcOrd="3" destOrd="0" presId="urn:microsoft.com/office/officeart/2005/8/layout/default"/>
    <dgm:cxn modelId="{5C3D0125-394F-406E-9E7D-84D7DD084F2B}" type="presParOf" srcId="{CAF962D1-55B7-4474-B49B-A9A542FA2524}" destId="{BD4EF731-2CC3-45DD-BE12-8CA27499D833}" srcOrd="4" destOrd="0" presId="urn:microsoft.com/office/officeart/2005/8/layout/default"/>
    <dgm:cxn modelId="{BFAFCA58-AA88-41FC-8774-F85A4196D6F6}" type="presParOf" srcId="{CAF962D1-55B7-4474-B49B-A9A542FA2524}" destId="{4BC4F662-DA3A-4103-AD48-ED9020AD3DCD}" srcOrd="5" destOrd="0" presId="urn:microsoft.com/office/officeart/2005/8/layout/default"/>
    <dgm:cxn modelId="{14293604-B359-456D-A808-47DDE031E6C5}" type="presParOf" srcId="{CAF962D1-55B7-4474-B49B-A9A542FA2524}" destId="{43A24FF4-9583-4954-9DAB-43845F94772D}" srcOrd="6" destOrd="0" presId="urn:microsoft.com/office/officeart/2005/8/layout/default"/>
    <dgm:cxn modelId="{4B61F25D-5ADE-4563-AAB7-6D5664129929}" type="presParOf" srcId="{CAF962D1-55B7-4474-B49B-A9A542FA2524}" destId="{60EE5196-F6AA-4BD2-BF2E-821FA232ECBD}" srcOrd="7" destOrd="0" presId="urn:microsoft.com/office/officeart/2005/8/layout/default"/>
    <dgm:cxn modelId="{6D9A163A-3809-48C6-BAFF-34E1A9BD9F6D}" type="presParOf" srcId="{CAF962D1-55B7-4474-B49B-A9A542FA2524}" destId="{874E14D0-6FCE-4B70-966F-F981E0DDFB56}" srcOrd="8" destOrd="0" presId="urn:microsoft.com/office/officeart/2005/8/layout/default"/>
    <dgm:cxn modelId="{B5E23ACC-AC72-4D03-AB29-8DFC91A5350E}" type="presParOf" srcId="{CAF962D1-55B7-4474-B49B-A9A542FA2524}" destId="{CBBFEB33-4274-46D0-BFEA-50CB84C2036C}" srcOrd="9" destOrd="0" presId="urn:microsoft.com/office/officeart/2005/8/layout/default"/>
    <dgm:cxn modelId="{06071F4C-F757-4ABD-BDF6-5464FF13DE8A}" type="presParOf" srcId="{CAF962D1-55B7-4474-B49B-A9A542FA2524}" destId="{FC2A4175-A014-4BA9-A308-1178449BB80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570C70-D8BE-4552-BBCA-012AF590A5D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0B36DD5-33D0-4DF0-A18C-F83F7DF109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Fast</a:t>
          </a:r>
        </a:p>
      </dgm:t>
    </dgm:pt>
    <dgm:pt modelId="{56BD4061-26EE-44F5-8667-CA9D2C868FC6}" type="parTrans" cxnId="{21421060-0DB7-406E-9FA2-EBCBA2481432}">
      <dgm:prSet/>
      <dgm:spPr/>
      <dgm:t>
        <a:bodyPr/>
        <a:lstStyle/>
        <a:p>
          <a:endParaRPr lang="en-US"/>
        </a:p>
      </dgm:t>
    </dgm:pt>
    <dgm:pt modelId="{DC2D2294-05CA-48BC-9BAA-19897CBDC4A5}" type="sibTrans" cxnId="{21421060-0DB7-406E-9FA2-EBCBA2481432}">
      <dgm:prSet/>
      <dgm:spPr/>
      <dgm:t>
        <a:bodyPr/>
        <a:lstStyle/>
        <a:p>
          <a:endParaRPr lang="en-US"/>
        </a:p>
      </dgm:t>
    </dgm:pt>
    <dgm:pt modelId="{CE47AF51-D23F-457D-B588-1FA51B06A40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Interactive</a:t>
          </a:r>
          <a:endParaRPr lang="en-US" dirty="0"/>
        </a:p>
      </dgm:t>
    </dgm:pt>
    <dgm:pt modelId="{01C975F8-7587-4256-8D71-66B3C13325B2}" type="parTrans" cxnId="{2969EACD-62C7-4522-9155-FB44538AFCFE}">
      <dgm:prSet/>
      <dgm:spPr/>
      <dgm:t>
        <a:bodyPr/>
        <a:lstStyle/>
        <a:p>
          <a:endParaRPr lang="en-US"/>
        </a:p>
      </dgm:t>
    </dgm:pt>
    <dgm:pt modelId="{44C51E72-BDE4-4341-9473-0F423695FA9E}" type="sibTrans" cxnId="{2969EACD-62C7-4522-9155-FB44538AFCFE}">
      <dgm:prSet/>
      <dgm:spPr/>
      <dgm:t>
        <a:bodyPr/>
        <a:lstStyle/>
        <a:p>
          <a:endParaRPr lang="en-US"/>
        </a:p>
      </dgm:t>
    </dgm:pt>
    <dgm:pt modelId="{CA8B0FC3-7F53-4283-A4D4-E8702A284F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Flexibility</a:t>
          </a:r>
          <a:endParaRPr lang="en-US" dirty="0"/>
        </a:p>
      </dgm:t>
    </dgm:pt>
    <dgm:pt modelId="{3BB21531-65C4-4E10-96E2-DE260885D871}" type="parTrans" cxnId="{60F45BC4-B5F3-4AC2-8ABD-E4A814E3F51B}">
      <dgm:prSet/>
      <dgm:spPr/>
      <dgm:t>
        <a:bodyPr/>
        <a:lstStyle/>
        <a:p>
          <a:endParaRPr lang="en-US"/>
        </a:p>
      </dgm:t>
    </dgm:pt>
    <dgm:pt modelId="{8C2B39B0-4557-4479-AFB8-720C92ACE5F0}" type="sibTrans" cxnId="{60F45BC4-B5F3-4AC2-8ABD-E4A814E3F51B}">
      <dgm:prSet/>
      <dgm:spPr/>
      <dgm:t>
        <a:bodyPr/>
        <a:lstStyle/>
        <a:p>
          <a:endParaRPr lang="en-US"/>
        </a:p>
      </dgm:t>
    </dgm:pt>
    <dgm:pt modelId="{C371FFBA-669F-41D0-BE97-3A444245CD88}" type="pres">
      <dgm:prSet presAssocID="{61570C70-D8BE-4552-BBCA-012AF590A5D7}" presName="root" presStyleCnt="0">
        <dgm:presLayoutVars>
          <dgm:dir/>
          <dgm:resizeHandles val="exact"/>
        </dgm:presLayoutVars>
      </dgm:prSet>
      <dgm:spPr/>
    </dgm:pt>
    <dgm:pt modelId="{6D53971F-9C2B-4558-91C4-1A1C985EA0B0}" type="pres">
      <dgm:prSet presAssocID="{A0B36DD5-33D0-4DF0-A18C-F83F7DF10961}" presName="compNode" presStyleCnt="0"/>
      <dgm:spPr/>
    </dgm:pt>
    <dgm:pt modelId="{5D5F3496-96AB-470A-9977-CB0A19AC2EA2}" type="pres">
      <dgm:prSet presAssocID="{A0B36DD5-33D0-4DF0-A18C-F83F7DF10961}" presName="iconBgRect" presStyleLbl="bgShp" presStyleIdx="0" presStyleCnt="3"/>
      <dgm:spPr/>
    </dgm:pt>
    <dgm:pt modelId="{672DB88E-3C55-448D-8BAE-E6F9BFCC2069}" type="pres">
      <dgm:prSet presAssocID="{A0B36DD5-33D0-4DF0-A18C-F83F7DF109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5B771C0B-78FA-4BC4-A55D-B744A1DCD5BE}" type="pres">
      <dgm:prSet presAssocID="{A0B36DD5-33D0-4DF0-A18C-F83F7DF10961}" presName="spaceRect" presStyleCnt="0"/>
      <dgm:spPr/>
    </dgm:pt>
    <dgm:pt modelId="{B1AC168A-3998-4151-A46F-2CD0CD517B0F}" type="pres">
      <dgm:prSet presAssocID="{A0B36DD5-33D0-4DF0-A18C-F83F7DF10961}" presName="textRect" presStyleLbl="revTx" presStyleIdx="0" presStyleCnt="3">
        <dgm:presLayoutVars>
          <dgm:chMax val="1"/>
          <dgm:chPref val="1"/>
        </dgm:presLayoutVars>
      </dgm:prSet>
      <dgm:spPr/>
    </dgm:pt>
    <dgm:pt modelId="{0D5A7ABA-78DD-44AB-A56B-F4E1E405AB38}" type="pres">
      <dgm:prSet presAssocID="{DC2D2294-05CA-48BC-9BAA-19897CBDC4A5}" presName="sibTrans" presStyleCnt="0"/>
      <dgm:spPr/>
    </dgm:pt>
    <dgm:pt modelId="{03BA0F71-471F-4719-8A55-8AD12AC6FC3E}" type="pres">
      <dgm:prSet presAssocID="{CE47AF51-D23F-457D-B588-1FA51B06A402}" presName="compNode" presStyleCnt="0"/>
      <dgm:spPr/>
    </dgm:pt>
    <dgm:pt modelId="{1BC5345D-F734-4051-AB3E-9577ABF20E54}" type="pres">
      <dgm:prSet presAssocID="{CE47AF51-D23F-457D-B588-1FA51B06A402}" presName="iconBgRect" presStyleLbl="bgShp" presStyleIdx="1" presStyleCnt="3"/>
      <dgm:spPr/>
    </dgm:pt>
    <dgm:pt modelId="{56A3C1CE-24A6-4746-B43C-D9C7FD5CEFD1}" type="pres">
      <dgm:prSet presAssocID="{CE47AF51-D23F-457D-B588-1FA51B06A4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screen with solid fill"/>
        </a:ext>
      </dgm:extLst>
    </dgm:pt>
    <dgm:pt modelId="{D4B65A1E-E43D-4415-B6DB-A576FB4D7D95}" type="pres">
      <dgm:prSet presAssocID="{CE47AF51-D23F-457D-B588-1FA51B06A402}" presName="spaceRect" presStyleCnt="0"/>
      <dgm:spPr/>
    </dgm:pt>
    <dgm:pt modelId="{AC3AFF4F-7FCD-4AC1-9186-DF10B9BFBC56}" type="pres">
      <dgm:prSet presAssocID="{CE47AF51-D23F-457D-B588-1FA51B06A402}" presName="textRect" presStyleLbl="revTx" presStyleIdx="1" presStyleCnt="3">
        <dgm:presLayoutVars>
          <dgm:chMax val="1"/>
          <dgm:chPref val="1"/>
        </dgm:presLayoutVars>
      </dgm:prSet>
      <dgm:spPr/>
    </dgm:pt>
    <dgm:pt modelId="{AB447832-1B7A-4BB0-81C0-9D65D369E838}" type="pres">
      <dgm:prSet presAssocID="{44C51E72-BDE4-4341-9473-0F423695FA9E}" presName="sibTrans" presStyleCnt="0"/>
      <dgm:spPr/>
    </dgm:pt>
    <dgm:pt modelId="{4FAA13DD-E007-4FAC-A454-3C52F14DA716}" type="pres">
      <dgm:prSet presAssocID="{CA8B0FC3-7F53-4283-A4D4-E8702A284FD1}" presName="compNode" presStyleCnt="0"/>
      <dgm:spPr/>
    </dgm:pt>
    <dgm:pt modelId="{8FFD953F-3314-4B69-AC23-8A357060DD5B}" type="pres">
      <dgm:prSet presAssocID="{CA8B0FC3-7F53-4283-A4D4-E8702A284FD1}" presName="iconBgRect" presStyleLbl="bgShp" presStyleIdx="2" presStyleCnt="3"/>
      <dgm:spPr/>
    </dgm:pt>
    <dgm:pt modelId="{75A5F130-5F33-4CDC-B302-1D49F2F22232}" type="pres">
      <dgm:prSet presAssocID="{CA8B0FC3-7F53-4283-A4D4-E8702A284F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82230F49-60A2-41BE-AE0E-394992D6FBE0}" type="pres">
      <dgm:prSet presAssocID="{CA8B0FC3-7F53-4283-A4D4-E8702A284FD1}" presName="spaceRect" presStyleCnt="0"/>
      <dgm:spPr/>
    </dgm:pt>
    <dgm:pt modelId="{ABF9FBF5-6F73-4C50-839E-9F8F8DBDFD33}" type="pres">
      <dgm:prSet presAssocID="{CA8B0FC3-7F53-4283-A4D4-E8702A284FD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81E4909-1A4F-49B6-8828-4DFB71EAB86F}" type="presOf" srcId="{A0B36DD5-33D0-4DF0-A18C-F83F7DF10961}" destId="{B1AC168A-3998-4151-A46F-2CD0CD517B0F}" srcOrd="0" destOrd="0" presId="urn:microsoft.com/office/officeart/2018/5/layout/IconCircleLabelList"/>
    <dgm:cxn modelId="{96D70833-CF40-4510-B422-45D557940C1A}" type="presOf" srcId="{CA8B0FC3-7F53-4283-A4D4-E8702A284FD1}" destId="{ABF9FBF5-6F73-4C50-839E-9F8F8DBDFD33}" srcOrd="0" destOrd="0" presId="urn:microsoft.com/office/officeart/2018/5/layout/IconCircleLabelList"/>
    <dgm:cxn modelId="{21421060-0DB7-406E-9FA2-EBCBA2481432}" srcId="{61570C70-D8BE-4552-BBCA-012AF590A5D7}" destId="{A0B36DD5-33D0-4DF0-A18C-F83F7DF10961}" srcOrd="0" destOrd="0" parTransId="{56BD4061-26EE-44F5-8667-CA9D2C868FC6}" sibTransId="{DC2D2294-05CA-48BC-9BAA-19897CBDC4A5}"/>
    <dgm:cxn modelId="{E730D245-7687-417B-AC08-F1A93EF6D0AD}" type="presOf" srcId="{61570C70-D8BE-4552-BBCA-012AF590A5D7}" destId="{C371FFBA-669F-41D0-BE97-3A444245CD88}" srcOrd="0" destOrd="0" presId="urn:microsoft.com/office/officeart/2018/5/layout/IconCircleLabelList"/>
    <dgm:cxn modelId="{60F45BC4-B5F3-4AC2-8ABD-E4A814E3F51B}" srcId="{61570C70-D8BE-4552-BBCA-012AF590A5D7}" destId="{CA8B0FC3-7F53-4283-A4D4-E8702A284FD1}" srcOrd="2" destOrd="0" parTransId="{3BB21531-65C4-4E10-96E2-DE260885D871}" sibTransId="{8C2B39B0-4557-4479-AFB8-720C92ACE5F0}"/>
    <dgm:cxn modelId="{2969EACD-62C7-4522-9155-FB44538AFCFE}" srcId="{61570C70-D8BE-4552-BBCA-012AF590A5D7}" destId="{CE47AF51-D23F-457D-B588-1FA51B06A402}" srcOrd="1" destOrd="0" parTransId="{01C975F8-7587-4256-8D71-66B3C13325B2}" sibTransId="{44C51E72-BDE4-4341-9473-0F423695FA9E}"/>
    <dgm:cxn modelId="{2E67BBD9-54F7-4EEF-8987-F909FC287343}" type="presOf" srcId="{CE47AF51-D23F-457D-B588-1FA51B06A402}" destId="{AC3AFF4F-7FCD-4AC1-9186-DF10B9BFBC56}" srcOrd="0" destOrd="0" presId="urn:microsoft.com/office/officeart/2018/5/layout/IconCircleLabelList"/>
    <dgm:cxn modelId="{3A367633-824B-4E13-A6C2-97E501549319}" type="presParOf" srcId="{C371FFBA-669F-41D0-BE97-3A444245CD88}" destId="{6D53971F-9C2B-4558-91C4-1A1C985EA0B0}" srcOrd="0" destOrd="0" presId="urn:microsoft.com/office/officeart/2018/5/layout/IconCircleLabelList"/>
    <dgm:cxn modelId="{CCE780A0-3A61-4186-91F1-4B02A924A5E8}" type="presParOf" srcId="{6D53971F-9C2B-4558-91C4-1A1C985EA0B0}" destId="{5D5F3496-96AB-470A-9977-CB0A19AC2EA2}" srcOrd="0" destOrd="0" presId="urn:microsoft.com/office/officeart/2018/5/layout/IconCircleLabelList"/>
    <dgm:cxn modelId="{51FFE8B8-17A5-4A66-B903-E6B6035D5E38}" type="presParOf" srcId="{6D53971F-9C2B-4558-91C4-1A1C985EA0B0}" destId="{672DB88E-3C55-448D-8BAE-E6F9BFCC2069}" srcOrd="1" destOrd="0" presId="urn:microsoft.com/office/officeart/2018/5/layout/IconCircleLabelList"/>
    <dgm:cxn modelId="{DDAA3DB2-A8C1-41E9-A5F0-E8C24EF82ADA}" type="presParOf" srcId="{6D53971F-9C2B-4558-91C4-1A1C985EA0B0}" destId="{5B771C0B-78FA-4BC4-A55D-B744A1DCD5BE}" srcOrd="2" destOrd="0" presId="urn:microsoft.com/office/officeart/2018/5/layout/IconCircleLabelList"/>
    <dgm:cxn modelId="{00069E23-572E-4867-9FD8-8D7D6EDA8202}" type="presParOf" srcId="{6D53971F-9C2B-4558-91C4-1A1C985EA0B0}" destId="{B1AC168A-3998-4151-A46F-2CD0CD517B0F}" srcOrd="3" destOrd="0" presId="urn:microsoft.com/office/officeart/2018/5/layout/IconCircleLabelList"/>
    <dgm:cxn modelId="{9E537C75-B689-46D9-B41D-620CFB3562FD}" type="presParOf" srcId="{C371FFBA-669F-41D0-BE97-3A444245CD88}" destId="{0D5A7ABA-78DD-44AB-A56B-F4E1E405AB38}" srcOrd="1" destOrd="0" presId="urn:microsoft.com/office/officeart/2018/5/layout/IconCircleLabelList"/>
    <dgm:cxn modelId="{7A1FD8E0-7108-49BB-BEB0-DA83DF611EDD}" type="presParOf" srcId="{C371FFBA-669F-41D0-BE97-3A444245CD88}" destId="{03BA0F71-471F-4719-8A55-8AD12AC6FC3E}" srcOrd="2" destOrd="0" presId="urn:microsoft.com/office/officeart/2018/5/layout/IconCircleLabelList"/>
    <dgm:cxn modelId="{80F198ED-E005-4173-BEEA-41E90A71E398}" type="presParOf" srcId="{03BA0F71-471F-4719-8A55-8AD12AC6FC3E}" destId="{1BC5345D-F734-4051-AB3E-9577ABF20E54}" srcOrd="0" destOrd="0" presId="urn:microsoft.com/office/officeart/2018/5/layout/IconCircleLabelList"/>
    <dgm:cxn modelId="{E10A789A-F9B3-4C98-82AF-F895A72BF6C9}" type="presParOf" srcId="{03BA0F71-471F-4719-8A55-8AD12AC6FC3E}" destId="{56A3C1CE-24A6-4746-B43C-D9C7FD5CEFD1}" srcOrd="1" destOrd="0" presId="urn:microsoft.com/office/officeart/2018/5/layout/IconCircleLabelList"/>
    <dgm:cxn modelId="{6D388AF2-BD36-4E87-9672-25E2B893D889}" type="presParOf" srcId="{03BA0F71-471F-4719-8A55-8AD12AC6FC3E}" destId="{D4B65A1E-E43D-4415-B6DB-A576FB4D7D95}" srcOrd="2" destOrd="0" presId="urn:microsoft.com/office/officeart/2018/5/layout/IconCircleLabelList"/>
    <dgm:cxn modelId="{F3AF720E-3ADB-4A68-AD97-3662EFC0DDCC}" type="presParOf" srcId="{03BA0F71-471F-4719-8A55-8AD12AC6FC3E}" destId="{AC3AFF4F-7FCD-4AC1-9186-DF10B9BFBC56}" srcOrd="3" destOrd="0" presId="urn:microsoft.com/office/officeart/2018/5/layout/IconCircleLabelList"/>
    <dgm:cxn modelId="{294A1D87-B501-4515-B7CD-3573DB9A8E82}" type="presParOf" srcId="{C371FFBA-669F-41D0-BE97-3A444245CD88}" destId="{AB447832-1B7A-4BB0-81C0-9D65D369E838}" srcOrd="3" destOrd="0" presId="urn:microsoft.com/office/officeart/2018/5/layout/IconCircleLabelList"/>
    <dgm:cxn modelId="{2BC81CBC-068C-49FD-899B-3951FE3C05FC}" type="presParOf" srcId="{C371FFBA-669F-41D0-BE97-3A444245CD88}" destId="{4FAA13DD-E007-4FAC-A454-3C52F14DA716}" srcOrd="4" destOrd="0" presId="urn:microsoft.com/office/officeart/2018/5/layout/IconCircleLabelList"/>
    <dgm:cxn modelId="{ED8F531C-0B13-497D-995C-A56279161318}" type="presParOf" srcId="{4FAA13DD-E007-4FAC-A454-3C52F14DA716}" destId="{8FFD953F-3314-4B69-AC23-8A357060DD5B}" srcOrd="0" destOrd="0" presId="urn:microsoft.com/office/officeart/2018/5/layout/IconCircleLabelList"/>
    <dgm:cxn modelId="{77E11FB9-20F3-44FE-843A-1ADC002427B2}" type="presParOf" srcId="{4FAA13DD-E007-4FAC-A454-3C52F14DA716}" destId="{75A5F130-5F33-4CDC-B302-1D49F2F22232}" srcOrd="1" destOrd="0" presId="urn:microsoft.com/office/officeart/2018/5/layout/IconCircleLabelList"/>
    <dgm:cxn modelId="{B5379098-0EBC-43D4-AA2C-85C5CF0201B1}" type="presParOf" srcId="{4FAA13DD-E007-4FAC-A454-3C52F14DA716}" destId="{82230F49-60A2-41BE-AE0E-394992D6FBE0}" srcOrd="2" destOrd="0" presId="urn:microsoft.com/office/officeart/2018/5/layout/IconCircleLabelList"/>
    <dgm:cxn modelId="{35501AC8-A8DF-4268-9C8B-6A250E059438}" type="presParOf" srcId="{4FAA13DD-E007-4FAC-A454-3C52F14DA716}" destId="{ABF9FBF5-6F73-4C50-839E-9F8F8DBDFD33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8BAA6F-E6FE-4B89-91A4-ED88FF670D82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45B0062B-4E8C-41A9-98EB-33F9A792EA76}">
      <dgm:prSet phldrT="[Text]"/>
      <dgm:spPr/>
      <dgm:t>
        <a:bodyPr/>
        <a:lstStyle/>
        <a:p>
          <a:r>
            <a:rPr lang="en-US" dirty="0"/>
            <a:t>MVC / Razor Pages</a:t>
          </a:r>
        </a:p>
      </dgm:t>
    </dgm:pt>
    <dgm:pt modelId="{7F73B3D3-13A1-4E66-8D30-5EEAAE3ACD25}" type="parTrans" cxnId="{3F02634A-CABB-4CFA-A2FC-E7EA2212CC5F}">
      <dgm:prSet/>
      <dgm:spPr/>
      <dgm:t>
        <a:bodyPr/>
        <a:lstStyle/>
        <a:p>
          <a:endParaRPr lang="en-US"/>
        </a:p>
      </dgm:t>
    </dgm:pt>
    <dgm:pt modelId="{D6EA8A3F-9C0D-4A2B-BE5C-B441030BF890}" type="sibTrans" cxnId="{3F02634A-CABB-4CFA-A2FC-E7EA2212CC5F}">
      <dgm:prSet/>
      <dgm:spPr/>
      <dgm:t>
        <a:bodyPr/>
        <a:lstStyle/>
        <a:p>
          <a:endParaRPr lang="en-US"/>
        </a:p>
      </dgm:t>
    </dgm:pt>
    <dgm:pt modelId="{FBF22E97-7364-4B62-94BD-21D37100513B}">
      <dgm:prSet phldrT="[Text]"/>
      <dgm:spPr/>
      <dgm:t>
        <a:bodyPr/>
        <a:lstStyle/>
        <a:p>
          <a:r>
            <a:rPr lang="en-US" dirty="0"/>
            <a:t>Blazor</a:t>
          </a:r>
        </a:p>
      </dgm:t>
    </dgm:pt>
    <dgm:pt modelId="{A68762CA-E149-4BD3-AC3D-BFE7B01EA937}" type="parTrans" cxnId="{5B120CFC-10A1-4A4E-B247-07105C481E8B}">
      <dgm:prSet/>
      <dgm:spPr/>
      <dgm:t>
        <a:bodyPr/>
        <a:lstStyle/>
        <a:p>
          <a:endParaRPr lang="en-US"/>
        </a:p>
      </dgm:t>
    </dgm:pt>
    <dgm:pt modelId="{B216F113-926A-4E9A-8E75-C2E3D5213546}" type="sibTrans" cxnId="{5B120CFC-10A1-4A4E-B247-07105C481E8B}">
      <dgm:prSet/>
      <dgm:spPr/>
      <dgm:t>
        <a:bodyPr/>
        <a:lstStyle/>
        <a:p>
          <a:endParaRPr lang="en-US"/>
        </a:p>
      </dgm:t>
    </dgm:pt>
    <dgm:pt modelId="{2A700E22-52E2-45F5-9F21-46375B02DC7E}">
      <dgm:prSet phldrT="[Text]"/>
      <dgm:spPr/>
      <dgm:t>
        <a:bodyPr/>
        <a:lstStyle/>
        <a:p>
          <a:r>
            <a:rPr lang="en-US" dirty="0"/>
            <a:t>Blazor United</a:t>
          </a:r>
        </a:p>
      </dgm:t>
    </dgm:pt>
    <dgm:pt modelId="{90B3AB4A-4B98-4D3F-85F4-2A00B09F9376}" type="parTrans" cxnId="{4A326FA2-CF16-4D13-8E45-DDE0EE339F2E}">
      <dgm:prSet/>
      <dgm:spPr/>
      <dgm:t>
        <a:bodyPr/>
        <a:lstStyle/>
        <a:p>
          <a:endParaRPr lang="en-US"/>
        </a:p>
      </dgm:t>
    </dgm:pt>
    <dgm:pt modelId="{78A877F2-8B42-4FD4-8F95-4CBE562CBDEA}" type="sibTrans" cxnId="{4A326FA2-CF16-4D13-8E45-DDE0EE339F2E}">
      <dgm:prSet/>
      <dgm:spPr/>
      <dgm:t>
        <a:bodyPr/>
        <a:lstStyle/>
        <a:p>
          <a:endParaRPr lang="en-US"/>
        </a:p>
      </dgm:t>
    </dgm:pt>
    <dgm:pt modelId="{3E244CA3-906E-4ED0-B560-4D2E33B89035}" type="pres">
      <dgm:prSet presAssocID="{A38BAA6F-E6FE-4B89-91A4-ED88FF670D82}" presName="Name0" presStyleCnt="0">
        <dgm:presLayoutVars>
          <dgm:dir/>
          <dgm:resizeHandles val="exact"/>
        </dgm:presLayoutVars>
      </dgm:prSet>
      <dgm:spPr/>
    </dgm:pt>
    <dgm:pt modelId="{710536C6-484C-4A97-8E2D-CD9849830BF8}" type="pres">
      <dgm:prSet presAssocID="{A38BAA6F-E6FE-4B89-91A4-ED88FF670D82}" presName="vNodes" presStyleCnt="0"/>
      <dgm:spPr/>
    </dgm:pt>
    <dgm:pt modelId="{6B064F5B-8E5A-4221-A303-C91B60EA2E9D}" type="pres">
      <dgm:prSet presAssocID="{45B0062B-4E8C-41A9-98EB-33F9A792EA76}" presName="node" presStyleLbl="node1" presStyleIdx="0" presStyleCnt="3">
        <dgm:presLayoutVars>
          <dgm:bulletEnabled val="1"/>
        </dgm:presLayoutVars>
      </dgm:prSet>
      <dgm:spPr/>
    </dgm:pt>
    <dgm:pt modelId="{4695EDC4-43DD-46A9-87E2-4591E3F11C6A}" type="pres">
      <dgm:prSet presAssocID="{D6EA8A3F-9C0D-4A2B-BE5C-B441030BF890}" presName="spacerT" presStyleCnt="0"/>
      <dgm:spPr/>
    </dgm:pt>
    <dgm:pt modelId="{C1443A3A-6B4A-471E-BD2A-CA1C8EFFA354}" type="pres">
      <dgm:prSet presAssocID="{D6EA8A3F-9C0D-4A2B-BE5C-B441030BF890}" presName="sibTrans" presStyleLbl="sibTrans2D1" presStyleIdx="0" presStyleCnt="2"/>
      <dgm:spPr/>
    </dgm:pt>
    <dgm:pt modelId="{A3ECC9D7-2230-46FC-8EC8-6C5BAA042DCA}" type="pres">
      <dgm:prSet presAssocID="{D6EA8A3F-9C0D-4A2B-BE5C-B441030BF890}" presName="spacerB" presStyleCnt="0"/>
      <dgm:spPr/>
    </dgm:pt>
    <dgm:pt modelId="{F78DDD49-B9F7-4FD8-B00A-096EA9792532}" type="pres">
      <dgm:prSet presAssocID="{FBF22E97-7364-4B62-94BD-21D37100513B}" presName="node" presStyleLbl="node1" presStyleIdx="1" presStyleCnt="3">
        <dgm:presLayoutVars>
          <dgm:bulletEnabled val="1"/>
        </dgm:presLayoutVars>
      </dgm:prSet>
      <dgm:spPr/>
    </dgm:pt>
    <dgm:pt modelId="{9930EA4D-AF62-4F8C-9426-81638F6F12F9}" type="pres">
      <dgm:prSet presAssocID="{A38BAA6F-E6FE-4B89-91A4-ED88FF670D82}" presName="sibTransLast" presStyleLbl="sibTrans2D1" presStyleIdx="1" presStyleCnt="2"/>
      <dgm:spPr/>
    </dgm:pt>
    <dgm:pt modelId="{2B201AB3-F0D7-4B4A-B5F7-4EB286FD22B0}" type="pres">
      <dgm:prSet presAssocID="{A38BAA6F-E6FE-4B89-91A4-ED88FF670D82}" presName="connectorText" presStyleLbl="sibTrans2D1" presStyleIdx="1" presStyleCnt="2"/>
      <dgm:spPr/>
    </dgm:pt>
    <dgm:pt modelId="{FC13CEE2-2A02-46E2-930C-22EC2E205271}" type="pres">
      <dgm:prSet presAssocID="{A38BAA6F-E6FE-4B89-91A4-ED88FF670D82}" presName="lastNode" presStyleLbl="node1" presStyleIdx="2" presStyleCnt="3" custLinFactX="19756" custLinFactNeighborX="100000" custLinFactNeighborY="1255">
        <dgm:presLayoutVars>
          <dgm:bulletEnabled val="1"/>
        </dgm:presLayoutVars>
      </dgm:prSet>
      <dgm:spPr/>
    </dgm:pt>
  </dgm:ptLst>
  <dgm:cxnLst>
    <dgm:cxn modelId="{E6C6760C-FB22-4150-9C18-9585BD2CB3CB}" type="presOf" srcId="{D6EA8A3F-9C0D-4A2B-BE5C-B441030BF890}" destId="{C1443A3A-6B4A-471E-BD2A-CA1C8EFFA354}" srcOrd="0" destOrd="0" presId="urn:microsoft.com/office/officeart/2005/8/layout/equation2"/>
    <dgm:cxn modelId="{C158232C-451D-4027-A27B-A6CD6533847A}" type="presOf" srcId="{45B0062B-4E8C-41A9-98EB-33F9A792EA76}" destId="{6B064F5B-8E5A-4221-A303-C91B60EA2E9D}" srcOrd="0" destOrd="0" presId="urn:microsoft.com/office/officeart/2005/8/layout/equation2"/>
    <dgm:cxn modelId="{6805872F-0575-4F27-A093-2450FD8BF137}" type="presOf" srcId="{A38BAA6F-E6FE-4B89-91A4-ED88FF670D82}" destId="{3E244CA3-906E-4ED0-B560-4D2E33B89035}" srcOrd="0" destOrd="0" presId="urn:microsoft.com/office/officeart/2005/8/layout/equation2"/>
    <dgm:cxn modelId="{3F02634A-CABB-4CFA-A2FC-E7EA2212CC5F}" srcId="{A38BAA6F-E6FE-4B89-91A4-ED88FF670D82}" destId="{45B0062B-4E8C-41A9-98EB-33F9A792EA76}" srcOrd="0" destOrd="0" parTransId="{7F73B3D3-13A1-4E66-8D30-5EEAAE3ACD25}" sibTransId="{D6EA8A3F-9C0D-4A2B-BE5C-B441030BF890}"/>
    <dgm:cxn modelId="{6D9ED46D-C929-4651-8E11-2243066513BF}" type="presOf" srcId="{B216F113-926A-4E9A-8E75-C2E3D5213546}" destId="{2B201AB3-F0D7-4B4A-B5F7-4EB286FD22B0}" srcOrd="1" destOrd="0" presId="urn:microsoft.com/office/officeart/2005/8/layout/equation2"/>
    <dgm:cxn modelId="{8679127B-46EE-488E-9E44-336FC863C3AA}" type="presOf" srcId="{B216F113-926A-4E9A-8E75-C2E3D5213546}" destId="{9930EA4D-AF62-4F8C-9426-81638F6F12F9}" srcOrd="0" destOrd="0" presId="urn:microsoft.com/office/officeart/2005/8/layout/equation2"/>
    <dgm:cxn modelId="{BF2A0398-9C85-4FB6-A183-E6C9B12C6D02}" type="presOf" srcId="{2A700E22-52E2-45F5-9F21-46375B02DC7E}" destId="{FC13CEE2-2A02-46E2-930C-22EC2E205271}" srcOrd="0" destOrd="0" presId="urn:microsoft.com/office/officeart/2005/8/layout/equation2"/>
    <dgm:cxn modelId="{4A326FA2-CF16-4D13-8E45-DDE0EE339F2E}" srcId="{A38BAA6F-E6FE-4B89-91A4-ED88FF670D82}" destId="{2A700E22-52E2-45F5-9F21-46375B02DC7E}" srcOrd="2" destOrd="0" parTransId="{90B3AB4A-4B98-4D3F-85F4-2A00B09F9376}" sibTransId="{78A877F2-8B42-4FD4-8F95-4CBE562CBDEA}"/>
    <dgm:cxn modelId="{6F781AAC-FF9F-4B8B-8410-4E1C9F1EB4FC}" type="presOf" srcId="{FBF22E97-7364-4B62-94BD-21D37100513B}" destId="{F78DDD49-B9F7-4FD8-B00A-096EA9792532}" srcOrd="0" destOrd="0" presId="urn:microsoft.com/office/officeart/2005/8/layout/equation2"/>
    <dgm:cxn modelId="{5B120CFC-10A1-4A4E-B247-07105C481E8B}" srcId="{A38BAA6F-E6FE-4B89-91A4-ED88FF670D82}" destId="{FBF22E97-7364-4B62-94BD-21D37100513B}" srcOrd="1" destOrd="0" parTransId="{A68762CA-E149-4BD3-AC3D-BFE7B01EA937}" sibTransId="{B216F113-926A-4E9A-8E75-C2E3D5213546}"/>
    <dgm:cxn modelId="{E46B7AC8-7DF1-4305-B3FC-3013167E62BF}" type="presParOf" srcId="{3E244CA3-906E-4ED0-B560-4D2E33B89035}" destId="{710536C6-484C-4A97-8E2D-CD9849830BF8}" srcOrd="0" destOrd="0" presId="urn:microsoft.com/office/officeart/2005/8/layout/equation2"/>
    <dgm:cxn modelId="{8D9A0568-7561-4E09-A58A-73237109E73B}" type="presParOf" srcId="{710536C6-484C-4A97-8E2D-CD9849830BF8}" destId="{6B064F5B-8E5A-4221-A303-C91B60EA2E9D}" srcOrd="0" destOrd="0" presId="urn:microsoft.com/office/officeart/2005/8/layout/equation2"/>
    <dgm:cxn modelId="{929584AB-A68C-477B-BDF2-E7D0689A7EFD}" type="presParOf" srcId="{710536C6-484C-4A97-8E2D-CD9849830BF8}" destId="{4695EDC4-43DD-46A9-87E2-4591E3F11C6A}" srcOrd="1" destOrd="0" presId="urn:microsoft.com/office/officeart/2005/8/layout/equation2"/>
    <dgm:cxn modelId="{62722CD4-2EC5-49C9-A63F-40FF2B689B66}" type="presParOf" srcId="{710536C6-484C-4A97-8E2D-CD9849830BF8}" destId="{C1443A3A-6B4A-471E-BD2A-CA1C8EFFA354}" srcOrd="2" destOrd="0" presId="urn:microsoft.com/office/officeart/2005/8/layout/equation2"/>
    <dgm:cxn modelId="{E13B7499-26C8-437E-8C3F-2F8743C958EF}" type="presParOf" srcId="{710536C6-484C-4A97-8E2D-CD9849830BF8}" destId="{A3ECC9D7-2230-46FC-8EC8-6C5BAA042DCA}" srcOrd="3" destOrd="0" presId="urn:microsoft.com/office/officeart/2005/8/layout/equation2"/>
    <dgm:cxn modelId="{49E4DC22-B396-4E55-858C-1931D49588C6}" type="presParOf" srcId="{710536C6-484C-4A97-8E2D-CD9849830BF8}" destId="{F78DDD49-B9F7-4FD8-B00A-096EA9792532}" srcOrd="4" destOrd="0" presId="urn:microsoft.com/office/officeart/2005/8/layout/equation2"/>
    <dgm:cxn modelId="{D9EDEAEC-537D-4908-980E-F7DB53F320E2}" type="presParOf" srcId="{3E244CA3-906E-4ED0-B560-4D2E33B89035}" destId="{9930EA4D-AF62-4F8C-9426-81638F6F12F9}" srcOrd="1" destOrd="0" presId="urn:microsoft.com/office/officeart/2005/8/layout/equation2"/>
    <dgm:cxn modelId="{3848EAB9-1506-42F0-AA32-AAAD1CCEB435}" type="presParOf" srcId="{9930EA4D-AF62-4F8C-9426-81638F6F12F9}" destId="{2B201AB3-F0D7-4B4A-B5F7-4EB286FD22B0}" srcOrd="0" destOrd="0" presId="urn:microsoft.com/office/officeart/2005/8/layout/equation2"/>
    <dgm:cxn modelId="{8BE41431-3833-4A5B-B29A-8DD9EDDEC914}" type="presParOf" srcId="{3E244CA3-906E-4ED0-B560-4D2E33B89035}" destId="{FC13CEE2-2A02-46E2-930C-22EC2E20527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64078-975F-49C9-93F3-F32BE664B8BC}">
      <dsp:nvSpPr>
        <dsp:cNvPr id="0" name=""/>
        <dsp:cNvSpPr/>
      </dsp:nvSpPr>
      <dsp:spPr>
        <a:xfrm>
          <a:off x="342175" y="856"/>
          <a:ext cx="2368597" cy="1421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Modern languages (C#)</a:t>
          </a:r>
        </a:p>
      </dsp:txBody>
      <dsp:txXfrm>
        <a:off x="342175" y="856"/>
        <a:ext cx="2368597" cy="1421158"/>
      </dsp:txXfrm>
    </dsp:sp>
    <dsp:sp modelId="{6535CDD4-5F8F-4C78-A1F0-FBAACD450472}">
      <dsp:nvSpPr>
        <dsp:cNvPr id="0" name=""/>
        <dsp:cNvSpPr/>
      </dsp:nvSpPr>
      <dsp:spPr>
        <a:xfrm>
          <a:off x="2947633" y="856"/>
          <a:ext cx="2368597" cy="1421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.NET ecosystem</a:t>
          </a:r>
        </a:p>
      </dsp:txBody>
      <dsp:txXfrm>
        <a:off x="2947633" y="856"/>
        <a:ext cx="2368597" cy="1421158"/>
      </dsp:txXfrm>
    </dsp:sp>
    <dsp:sp modelId="{BD4EF731-2CC3-45DD-BE12-8CA27499D833}">
      <dsp:nvSpPr>
        <dsp:cNvPr id="0" name=""/>
        <dsp:cNvSpPr/>
      </dsp:nvSpPr>
      <dsp:spPr>
        <a:xfrm>
          <a:off x="5553090" y="856"/>
          <a:ext cx="2368597" cy="1421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Performance</a:t>
          </a:r>
        </a:p>
      </dsp:txBody>
      <dsp:txXfrm>
        <a:off x="5553090" y="856"/>
        <a:ext cx="2368597" cy="1421158"/>
      </dsp:txXfrm>
    </dsp:sp>
    <dsp:sp modelId="{43A24FF4-9583-4954-9DAB-43845F94772D}">
      <dsp:nvSpPr>
        <dsp:cNvPr id="0" name=""/>
        <dsp:cNvSpPr/>
      </dsp:nvSpPr>
      <dsp:spPr>
        <a:xfrm>
          <a:off x="342175" y="1658874"/>
          <a:ext cx="2368597" cy="14211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Full-stack</a:t>
          </a:r>
        </a:p>
      </dsp:txBody>
      <dsp:txXfrm>
        <a:off x="342175" y="1658874"/>
        <a:ext cx="2368597" cy="1421158"/>
      </dsp:txXfrm>
    </dsp:sp>
    <dsp:sp modelId="{874E14D0-6FCE-4B70-966F-F981E0DDFB56}">
      <dsp:nvSpPr>
        <dsp:cNvPr id="0" name=""/>
        <dsp:cNvSpPr/>
      </dsp:nvSpPr>
      <dsp:spPr>
        <a:xfrm>
          <a:off x="2947633" y="1658874"/>
          <a:ext cx="2368597" cy="14211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Tools</a:t>
          </a:r>
        </a:p>
      </dsp:txBody>
      <dsp:txXfrm>
        <a:off x="2947633" y="1658874"/>
        <a:ext cx="2368597" cy="1421158"/>
      </dsp:txXfrm>
    </dsp:sp>
    <dsp:sp modelId="{FC2A4175-A014-4BA9-A308-1178449BB809}">
      <dsp:nvSpPr>
        <dsp:cNvPr id="0" name=""/>
        <dsp:cNvSpPr/>
      </dsp:nvSpPr>
      <dsp:spPr>
        <a:xfrm>
          <a:off x="5553090" y="1658874"/>
          <a:ext cx="2368597" cy="1421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Stable &amp; mature</a:t>
          </a:r>
        </a:p>
      </dsp:txBody>
      <dsp:txXfrm>
        <a:off x="5553090" y="1658874"/>
        <a:ext cx="2368597" cy="1421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F3496-96AB-470A-9977-CB0A19AC2EA2}">
      <dsp:nvSpPr>
        <dsp:cNvPr id="0" name=""/>
        <dsp:cNvSpPr/>
      </dsp:nvSpPr>
      <dsp:spPr>
        <a:xfrm>
          <a:off x="505866" y="538649"/>
          <a:ext cx="1338187" cy="133818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DB88E-3C55-448D-8BAE-E6F9BFCC2069}">
      <dsp:nvSpPr>
        <dsp:cNvPr id="0" name=""/>
        <dsp:cNvSpPr/>
      </dsp:nvSpPr>
      <dsp:spPr>
        <a:xfrm>
          <a:off x="791054" y="823837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C168A-3998-4151-A46F-2CD0CD517B0F}">
      <dsp:nvSpPr>
        <dsp:cNvPr id="0" name=""/>
        <dsp:cNvSpPr/>
      </dsp:nvSpPr>
      <dsp:spPr>
        <a:xfrm>
          <a:off x="78085" y="229365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Fast</a:t>
          </a:r>
        </a:p>
      </dsp:txBody>
      <dsp:txXfrm>
        <a:off x="78085" y="2293650"/>
        <a:ext cx="2193750" cy="720000"/>
      </dsp:txXfrm>
    </dsp:sp>
    <dsp:sp modelId="{1BC5345D-F734-4051-AB3E-9577ABF20E54}">
      <dsp:nvSpPr>
        <dsp:cNvPr id="0" name=""/>
        <dsp:cNvSpPr/>
      </dsp:nvSpPr>
      <dsp:spPr>
        <a:xfrm>
          <a:off x="3083522" y="538649"/>
          <a:ext cx="1338187" cy="133818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3C1CE-24A6-4746-B43C-D9C7FD5CEFD1}">
      <dsp:nvSpPr>
        <dsp:cNvPr id="0" name=""/>
        <dsp:cNvSpPr/>
      </dsp:nvSpPr>
      <dsp:spPr>
        <a:xfrm>
          <a:off x="3368710" y="823837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AFF4F-7FCD-4AC1-9186-DF10B9BFBC56}">
      <dsp:nvSpPr>
        <dsp:cNvPr id="0" name=""/>
        <dsp:cNvSpPr/>
      </dsp:nvSpPr>
      <dsp:spPr>
        <a:xfrm>
          <a:off x="2655741" y="229365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0" i="0" kern="1200" dirty="0"/>
            <a:t>Interactive</a:t>
          </a:r>
          <a:endParaRPr lang="en-US" sz="2600" kern="1200" dirty="0"/>
        </a:p>
      </dsp:txBody>
      <dsp:txXfrm>
        <a:off x="2655741" y="2293650"/>
        <a:ext cx="2193750" cy="720000"/>
      </dsp:txXfrm>
    </dsp:sp>
    <dsp:sp modelId="{8FFD953F-3314-4B69-AC23-8A357060DD5B}">
      <dsp:nvSpPr>
        <dsp:cNvPr id="0" name=""/>
        <dsp:cNvSpPr/>
      </dsp:nvSpPr>
      <dsp:spPr>
        <a:xfrm>
          <a:off x="5661179" y="538649"/>
          <a:ext cx="1338187" cy="133818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5F130-5F33-4CDC-B302-1D49F2F22232}">
      <dsp:nvSpPr>
        <dsp:cNvPr id="0" name=""/>
        <dsp:cNvSpPr/>
      </dsp:nvSpPr>
      <dsp:spPr>
        <a:xfrm>
          <a:off x="5946366" y="823837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9FBF5-6F73-4C50-839E-9F8F8DBDFD33}">
      <dsp:nvSpPr>
        <dsp:cNvPr id="0" name=""/>
        <dsp:cNvSpPr/>
      </dsp:nvSpPr>
      <dsp:spPr>
        <a:xfrm>
          <a:off x="5233397" y="229365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0" i="0" kern="1200" dirty="0"/>
            <a:t>Flexibility</a:t>
          </a:r>
          <a:endParaRPr lang="en-US" sz="2600" kern="1200" dirty="0"/>
        </a:p>
      </dsp:txBody>
      <dsp:txXfrm>
        <a:off x="5233397" y="2293650"/>
        <a:ext cx="21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64F5B-8E5A-4221-A303-C91B60EA2E9D}">
      <dsp:nvSpPr>
        <dsp:cNvPr id="0" name=""/>
        <dsp:cNvSpPr/>
      </dsp:nvSpPr>
      <dsp:spPr>
        <a:xfrm>
          <a:off x="1198531" y="1094"/>
          <a:ext cx="1101008" cy="1101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MVC / Razor Pages</a:t>
          </a:r>
        </a:p>
      </dsp:txBody>
      <dsp:txXfrm>
        <a:off x="1359770" y="162333"/>
        <a:ext cx="778530" cy="778530"/>
      </dsp:txXfrm>
    </dsp:sp>
    <dsp:sp modelId="{C1443A3A-6B4A-471E-BD2A-CA1C8EFFA354}">
      <dsp:nvSpPr>
        <dsp:cNvPr id="0" name=""/>
        <dsp:cNvSpPr/>
      </dsp:nvSpPr>
      <dsp:spPr>
        <a:xfrm>
          <a:off x="1429743" y="1191505"/>
          <a:ext cx="638585" cy="63858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14387" y="1435700"/>
        <a:ext cx="469297" cy="150195"/>
      </dsp:txXfrm>
    </dsp:sp>
    <dsp:sp modelId="{F78DDD49-B9F7-4FD8-B00A-096EA9792532}">
      <dsp:nvSpPr>
        <dsp:cNvPr id="0" name=""/>
        <dsp:cNvSpPr/>
      </dsp:nvSpPr>
      <dsp:spPr>
        <a:xfrm>
          <a:off x="1198531" y="1919493"/>
          <a:ext cx="1101008" cy="1101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Blazor</a:t>
          </a:r>
        </a:p>
      </dsp:txBody>
      <dsp:txXfrm>
        <a:off x="1359770" y="2080732"/>
        <a:ext cx="778530" cy="778530"/>
      </dsp:txXfrm>
    </dsp:sp>
    <dsp:sp modelId="{9930EA4D-AF62-4F8C-9426-81638F6F12F9}">
      <dsp:nvSpPr>
        <dsp:cNvPr id="0" name=""/>
        <dsp:cNvSpPr/>
      </dsp:nvSpPr>
      <dsp:spPr>
        <a:xfrm rot="27878">
          <a:off x="2738594" y="1317810"/>
          <a:ext cx="930857" cy="409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38596" y="1399227"/>
        <a:ext cx="807985" cy="245745"/>
      </dsp:txXfrm>
    </dsp:sp>
    <dsp:sp modelId="{FC13CEE2-2A02-46E2-930C-22EC2E205271}">
      <dsp:nvSpPr>
        <dsp:cNvPr id="0" name=""/>
        <dsp:cNvSpPr/>
      </dsp:nvSpPr>
      <dsp:spPr>
        <a:xfrm>
          <a:off x="4055781" y="437424"/>
          <a:ext cx="2202017" cy="2202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Blazor United</a:t>
          </a:r>
        </a:p>
      </dsp:txBody>
      <dsp:txXfrm>
        <a:off x="4378259" y="759902"/>
        <a:ext cx="1557061" cy="1557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paration_of_concer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3058/what-is-inversion-of-control" TargetMode="External"/><Relationship Id="rId4" Type="http://schemas.openxmlformats.org/officeDocument/2006/relationships/hyperlink" Target="https://en.wikipedia.org/wiki/Test-driven_developmen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us that have watched modern .NET since that time we know what happens next, but let’s talk a little about how we got to where we 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that video, Steve also shows Web Assembly, released in March of 2017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Portable binary code format that aims to support ANY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translate into being able to execute code written in nearly any programming language inside the browser sandbox if the application is compiled the right 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supported in 4 of the largest browsers in the world 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Ok, so at this point we have WASM and we have a cool demo using C# runs in the browser, now what?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is when Blazor comes 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Uses Web Assembly and the </a:t>
            </a:r>
            <a:r>
              <a:rPr lang="en-US" dirty="0" err="1"/>
              <a:t>monoruntime</a:t>
            </a:r>
            <a:r>
              <a:rPr lang="en-US" dirty="0"/>
              <a:t> to allow Web 2.0 experiences in the browser with a programming language that typically requires a server (ASP.NET Core Kestrel for </a:t>
            </a:r>
            <a:r>
              <a:rPr lang="en-US" dirty="0" err="1"/>
              <a:t>iinstance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4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5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92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https://codewithmukesh.com/blog/deploying-blazor-webassembly-to-aws-s3/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62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https://aws.amazon.com/blogs/devops/deploy-net-blazor-webassembly-application-to-aws-amplify/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https://swimburger.net/blog/dotnet/how-to-deploy-blazor-webassembly-to-aws-amplify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124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time, VB6 was dying, Windows Forms was the predominant way to build .NET apps.</a:t>
            </a:r>
          </a:p>
          <a:p>
            <a:endParaRPr lang="en-US" dirty="0"/>
          </a:p>
          <a:p>
            <a:r>
              <a:rPr lang="en-US" dirty="0"/>
              <a:t>The ability to drag and drop visual elements inside Visual Studio was an impressive developer experience at the time. </a:t>
            </a:r>
          </a:p>
          <a:p>
            <a:endParaRPr lang="en-US" dirty="0"/>
          </a:p>
          <a:p>
            <a:r>
              <a:rPr lang="en-US" dirty="0"/>
              <a:t>Web Forms was created to be a similar design experience as WinForms, but for the web</a:t>
            </a:r>
          </a:p>
          <a:p>
            <a:endParaRPr lang="en-US" dirty="0"/>
          </a:p>
          <a:p>
            <a:r>
              <a:rPr lang="en-US" dirty="0"/>
              <a:t>Follow Page/Controller pattern</a:t>
            </a:r>
          </a:p>
          <a:p>
            <a:endParaRPr lang="en-US" dirty="0"/>
          </a:p>
          <a:p>
            <a:r>
              <a:rPr lang="en-US" dirty="0"/>
              <a:t>Fixed set of provided controls with fired up </a:t>
            </a:r>
            <a:r>
              <a:rPr lang="en-US" dirty="0" err="1"/>
              <a:t>postback</a:t>
            </a:r>
            <a:r>
              <a:rPr lang="en-US" dirty="0"/>
              <a:t> experiences</a:t>
            </a:r>
          </a:p>
          <a:p>
            <a:endParaRPr lang="en-US" dirty="0"/>
          </a:p>
          <a:p>
            <a:r>
              <a:rPr lang="en-US" dirty="0"/>
              <a:t>Built in State Management and life cycle hooks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early 2000s, more and more websites began to focus on user experience (limiting trips to server)</a:t>
            </a:r>
          </a:p>
          <a:p>
            <a:endParaRPr lang="en-US" dirty="0"/>
          </a:p>
          <a:p>
            <a:r>
              <a:rPr lang="en-US" dirty="0"/>
              <a:t>HTML, CSS and </a:t>
            </a:r>
            <a:r>
              <a:rPr lang="en-US" dirty="0" err="1"/>
              <a:t>Javascript</a:t>
            </a:r>
            <a:r>
              <a:rPr lang="en-US" dirty="0"/>
              <a:t> begin to experience hyper growth</a:t>
            </a:r>
          </a:p>
          <a:p>
            <a:endParaRPr lang="en-US" dirty="0"/>
          </a:p>
          <a:p>
            <a:r>
              <a:rPr lang="en-US" dirty="0"/>
              <a:t>ASP.NET introduced “script callbacks” (allowing server side methods to be called through an </a:t>
            </a:r>
            <a:r>
              <a:rPr lang="en-US" dirty="0" err="1"/>
              <a:t>XMLHttpRequest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term AJAX (</a:t>
            </a:r>
            <a:r>
              <a:rPr lang="en-US" dirty="0" err="1"/>
              <a:t>Asynchronus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and HTML) became more and more prevalent</a:t>
            </a:r>
          </a:p>
          <a:p>
            <a:endParaRPr lang="en-US" dirty="0"/>
          </a:p>
          <a:p>
            <a:r>
              <a:rPr lang="en-US" dirty="0"/>
              <a:t>AJAX Toolkit introduced for </a:t>
            </a:r>
            <a:r>
              <a:rPr lang="en-US" dirty="0" err="1"/>
              <a:t>WebForms</a:t>
            </a:r>
            <a:r>
              <a:rPr lang="en-US" dirty="0"/>
              <a:t> in 2007 (on </a:t>
            </a:r>
            <a:r>
              <a:rPr lang="en-US" dirty="0" err="1"/>
              <a:t>Codeplex</a:t>
            </a:r>
            <a:r>
              <a:rPr lang="en-US" dirty="0"/>
              <a:t>!!!!), bringing drag and </a:t>
            </a:r>
            <a:r>
              <a:rPr lang="en-US" dirty="0" err="1"/>
              <a:t>dropable</a:t>
            </a:r>
            <a:r>
              <a:rPr lang="en-US" dirty="0"/>
              <a:t> controls to bring Web 2.0 experiences (like </a:t>
            </a:r>
            <a:r>
              <a:rPr lang="en-US" dirty="0" err="1"/>
              <a:t>datepickers</a:t>
            </a:r>
            <a:r>
              <a:rPr lang="en-US" dirty="0"/>
              <a:t>, </a:t>
            </a:r>
            <a:r>
              <a:rPr lang="en-US" dirty="0" err="1"/>
              <a:t>accordians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And later in 2007, with .NET Framework 3.5 , Microsoft AJAX was included in the box</a:t>
            </a:r>
          </a:p>
          <a:p>
            <a:endParaRPr lang="en-US" dirty="0"/>
          </a:p>
          <a:p>
            <a:r>
              <a:rPr lang="en-US" dirty="0"/>
              <a:t>What else came out in 3.5 that changed our lives as developers? (LINQ)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Web 2.0 began, the web started moving fast.</a:t>
            </a:r>
          </a:p>
          <a:p>
            <a:endParaRPr lang="en-US" dirty="0"/>
          </a:p>
          <a:p>
            <a:r>
              <a:rPr lang="en-US" dirty="0"/>
              <a:t>Web Forms, though easy to get started, hid a TON from developers, and was not flexible in a lot of cases</a:t>
            </a:r>
          </a:p>
          <a:p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integration was becoming a requirement, not a nice to have</a:t>
            </a:r>
          </a:p>
          <a:p>
            <a:endParaRPr lang="en-US" dirty="0"/>
          </a:p>
          <a:p>
            <a:r>
              <a:rPr lang="en-US" dirty="0"/>
              <a:t>JSON passes XML as the predominant way to send AJAX requests, and using ASMX or WCF, though still very popular, did not play well</a:t>
            </a:r>
          </a:p>
          <a:p>
            <a:endParaRPr lang="en-US" dirty="0"/>
          </a:p>
          <a:p>
            <a:r>
              <a:rPr lang="en-US" dirty="0"/>
              <a:t>ASP.NET MVC was announced in late 2007 and was going to be open source and followed certain principals</a:t>
            </a:r>
          </a:p>
          <a:p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Follows the 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3"/>
              </a:rPr>
              <a:t>separation of concerns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design principle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Grants full control over the generated HTML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Provides first class support for TDD (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4"/>
              </a:rPr>
              <a:t>test driven development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Integrates with existing ASP.NET infrastructure (Caching, Session, Modules, Handlers, IIS hosting, etc.)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Pluggable. Appropriate hooks to be provided so components like the controller factory or the view engine can be replaced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Uses the ASPX view engine (without View State or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postbacks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 by default, but allows other view engines to be used like the one from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MonoRail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Supports IoC (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5"/>
              </a:rPr>
              <a:t>inversion of control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 containers for controller creation and dependency injection on the controllers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Provides complete control over URLs and navigation</a:t>
            </a:r>
          </a:p>
          <a:p>
            <a:endParaRPr lang="en-US" dirty="0"/>
          </a:p>
          <a:p>
            <a:r>
              <a:rPr lang="en-US" dirty="0"/>
              <a:t>Followed well known Model View Controller pattern with goal to not hide the inner workings to developers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always, developers began to ask “Web Forms or MVC” </a:t>
            </a:r>
          </a:p>
          <a:p>
            <a:endParaRPr lang="en-US" dirty="0"/>
          </a:p>
          <a:p>
            <a:r>
              <a:rPr lang="en-US" dirty="0"/>
              <a:t>jQuery released in 2006 and quickly becomes the standard for AJAX and is bundled in with .NET Framework</a:t>
            </a:r>
          </a:p>
          <a:p>
            <a:endParaRPr lang="en-US" dirty="0"/>
          </a:p>
          <a:p>
            <a:r>
              <a:rPr lang="en-US" dirty="0"/>
              <a:t>By 2010, we also see the emergence of </a:t>
            </a:r>
            <a:r>
              <a:rPr lang="en-US" dirty="0" err="1"/>
              <a:t>javascript</a:t>
            </a:r>
            <a:r>
              <a:rPr lang="en-US" dirty="0"/>
              <a:t> frameworks, like backbone, knockout, and angular 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 the next few years, the release of </a:t>
            </a:r>
            <a:r>
              <a:rPr lang="en-US" dirty="0" err="1"/>
              <a:t>Nuget</a:t>
            </a:r>
            <a:r>
              <a:rPr lang="en-US" dirty="0"/>
              <a:t> makes it much easier for .NET developers to get 3</a:t>
            </a:r>
            <a:r>
              <a:rPr lang="en-US" baseline="30000" dirty="0"/>
              <a:t>rd</a:t>
            </a:r>
            <a:r>
              <a:rPr lang="en-US" dirty="0"/>
              <a:t> party dependencies and we also get Web API, which to the developer used the VC of MVC to house REST-based web services</a:t>
            </a:r>
          </a:p>
          <a:p>
            <a:endParaRPr lang="en-US" dirty="0"/>
          </a:p>
          <a:p>
            <a:r>
              <a:rPr lang="en-US" dirty="0"/>
              <a:t>At this time, we have the One ASP.NET idea, meaning all the different ways to build for the web in one product, and life is great</a:t>
            </a:r>
          </a:p>
          <a:p>
            <a:endParaRPr lang="en-US" dirty="0"/>
          </a:p>
          <a:p>
            <a:r>
              <a:rPr lang="en-US" dirty="0"/>
              <a:t>Than NodeJS and NPM showed up, React arrives in 2013, the MEAN stack becomes heavily favored over the “bloated, Windows only” ASP.NET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.NET lost of JS frameworks… now what?</a:t>
            </a:r>
          </a:p>
          <a:p>
            <a:endParaRPr lang="en-US" dirty="0"/>
          </a:p>
          <a:p>
            <a:r>
              <a:rPr lang="en-US" dirty="0"/>
              <a:t>.NET was nearly 12 years old at this point, and One ASP.NET had been achieved but the team saw the horizon, so ASP.NET </a:t>
            </a:r>
            <a:r>
              <a:rPr lang="en-US" dirty="0" err="1"/>
              <a:t>vNext</a:t>
            </a:r>
            <a:r>
              <a:rPr lang="en-US" dirty="0"/>
              <a:t> work began</a:t>
            </a:r>
          </a:p>
          <a:p>
            <a:endParaRPr lang="en-US" dirty="0"/>
          </a:p>
          <a:p>
            <a:r>
              <a:rPr lang="en-US" dirty="0"/>
              <a:t>So what was ASP.NET </a:t>
            </a:r>
            <a:r>
              <a:rPr lang="en-US" dirty="0" err="1"/>
              <a:t>vNext</a:t>
            </a:r>
            <a:r>
              <a:rPr lang="en-US" dirty="0"/>
              <a:t>? Simply to have a version of ASP.NET that ran on *nix and </a:t>
            </a:r>
            <a:r>
              <a:rPr lang="en-US" dirty="0" err="1"/>
              <a:t>osx</a:t>
            </a:r>
            <a:r>
              <a:rPr lang="en-US" dirty="0"/>
              <a:t> environments, similar to the very popular Mono project, which was community driven</a:t>
            </a:r>
          </a:p>
          <a:p>
            <a:endParaRPr lang="en-US" dirty="0"/>
          </a:p>
          <a:p>
            <a:r>
              <a:rPr lang="en-US" dirty="0"/>
              <a:t>The roots of the next evolution of ASP.NET was seen in things like Project </a:t>
            </a:r>
            <a:r>
              <a:rPr lang="en-US" dirty="0" err="1"/>
              <a:t>Kitana</a:t>
            </a:r>
            <a:r>
              <a:rPr lang="en-US" dirty="0"/>
              <a:t> and OWIN (open web interface for .NET) where the goal was to be “less bloated, nimble”</a:t>
            </a:r>
          </a:p>
          <a:p>
            <a:endParaRPr lang="en-US" dirty="0"/>
          </a:p>
          <a:p>
            <a:r>
              <a:rPr lang="en-US" dirty="0"/>
              <a:t>One additional thing that was a tenant of ASP.NET </a:t>
            </a:r>
            <a:r>
              <a:rPr lang="en-US" dirty="0" err="1"/>
              <a:t>vNext</a:t>
            </a:r>
            <a:r>
              <a:rPr lang="en-US" dirty="0"/>
              <a:t> was it being completely OSS, even more so than MVC, where all work would be done in the open and on GitHub.com</a:t>
            </a:r>
          </a:p>
          <a:p>
            <a:endParaRPr lang="en-US" dirty="0"/>
          </a:p>
          <a:p>
            <a:r>
              <a:rPr lang="en-US" dirty="0"/>
              <a:t>This involved basically rewriting the entire hosting stack and request pipeline, allowing for more modular delivery of functionality and the ability to configure PER target</a:t>
            </a:r>
          </a:p>
          <a:p>
            <a:endParaRPr lang="en-US" dirty="0"/>
          </a:p>
          <a:p>
            <a:r>
              <a:rPr lang="en-US" dirty="0"/>
              <a:t>ASP.NET Core 1.0 launches in June 2016, after 2 years of development. And a year later in August 2017 the 2</a:t>
            </a:r>
            <a:r>
              <a:rPr lang="en-US" baseline="30000" dirty="0"/>
              <a:t>nd</a:t>
            </a:r>
            <a:r>
              <a:rPr lang="en-US" dirty="0"/>
              <a:t> version was released (I was at Build when Preview 1 was announced)</a:t>
            </a:r>
          </a:p>
          <a:p>
            <a:endParaRPr lang="en-US" dirty="0"/>
          </a:p>
          <a:p>
            <a:r>
              <a:rPr lang="en-US" dirty="0"/>
              <a:t>2.0 was the first showing of Razor Pages, which brought a Page Controller pattern to ASP.NET Core. This was built on top of MVC and allowed the ability to use the MVVM pattern </a:t>
            </a:r>
          </a:p>
          <a:p>
            <a:endParaRPr lang="en-US" dirty="0"/>
          </a:p>
          <a:p>
            <a:r>
              <a:rPr lang="en-US" dirty="0"/>
              <a:t>V 3.0 came out in September 2019 and finally 3.1 at the end of that year</a:t>
            </a:r>
          </a:p>
          <a:p>
            <a:endParaRPr lang="en-US" dirty="0"/>
          </a:p>
          <a:p>
            <a:r>
              <a:rPr lang="en-US" dirty="0"/>
              <a:t>Than a problem appeared. Naming the next version NET Core 4 is a terrible idea for obvious reasons. The team decided to drop the Core nomenclature and skip to v 5. Now we are at version 7 and a new version will come out in November every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9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NDC Oslo 2017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Steve Sanderson shows an “experiment” that he thinks might be interesting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https://www.youtube.com/watch?v=MiLAE6HMr10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F685-D00E-46D2-B3D2-7876D02DEA5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8C57-EF2C-48D3-9326-3EE6CF569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9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632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  <p:sldLayoutId id="2147483659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sv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10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image" Target="../media/image33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MiLAE6HMr10?start=1955&amp;feature=oembed" TargetMode="Externa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Running ASP.NET Core </a:t>
            </a:r>
            <a:br>
              <a:rPr lang="en-US" sz="3600" dirty="0"/>
            </a:br>
            <a:r>
              <a:rPr lang="en-US" sz="3600" dirty="0"/>
              <a:t>Apps without a server? WHAT?!?!?!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 WASM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08DF0-7DCA-69CA-405F-0BBAD8E3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15" y="1789826"/>
            <a:ext cx="5497569" cy="26842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915171" y="149032"/>
            <a:ext cx="704825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how do I use WASM with .NET</a:t>
            </a:r>
            <a:endParaRPr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E8312E1-062F-26B1-0C93-1082910018B0}"/>
              </a:ext>
            </a:extLst>
          </p:cNvPr>
          <p:cNvGrpSpPr/>
          <p:nvPr/>
        </p:nvGrpSpPr>
        <p:grpSpPr>
          <a:xfrm>
            <a:off x="3159358" y="1128393"/>
            <a:ext cx="2843157" cy="3668646"/>
            <a:chOff x="6763966" y="1195735"/>
            <a:chExt cx="4748598" cy="45823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6FEC875-FCED-3E9B-061A-2A796DAD4AE3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F4A23F2-66CB-2E69-21B7-33598302BD9C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85BF941-5AB3-28DA-E85C-9F2D6D3D365C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059EA13-2F50-787F-A5E1-F136C28DF0CD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AAD7A56-D9EF-EBC4-B696-DFF706D58D06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EF441DA-789E-7E7F-BA65-79123B774E11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5C5E4437-3623-1AEF-0651-4FFD87ADEA37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DABDC74-036A-344C-14EB-E7912B8205A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1BEC3AF-AE9D-2C90-6AB3-27B3C7F13D7C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FC837F6-292C-ADF5-AC6D-7939EB079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CBFCE9A-AEFE-B097-4302-0CB2B1BF2AF5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3BBEDE4-E518-BCAF-F0E7-D9F4F711C67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A0E3799B-6213-BC71-E910-FBA289AAE7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3B4D2E6-E571-EEEE-DD06-2786B35407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6CD2A242-CFBB-B1B7-BE11-4FB51D3351F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76B507F9-D1D8-B45E-740F-3A8067506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EB8C555-6E6B-8B3A-571A-1456432C7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A2EE9A6-BE22-8681-EEBA-A1F36D1F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4636C542-0605-80B2-8A1C-11B637861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D0C1D07-71AD-6C80-B446-E89C7A19C5DF}"/>
              </a:ext>
            </a:extLst>
          </p:cNvPr>
          <p:cNvGrpSpPr/>
          <p:nvPr/>
        </p:nvGrpSpPr>
        <p:grpSpPr>
          <a:xfrm>
            <a:off x="3620542" y="2140676"/>
            <a:ext cx="1859882" cy="1516178"/>
            <a:chOff x="981355" y="2208440"/>
            <a:chExt cx="1859882" cy="1516178"/>
          </a:xfrm>
        </p:grpSpPr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13AACDDC-624C-6C95-CA76-CD458E4502B3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E5B6B166-C765-FAA8-EB6E-71FEA12F03D9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EE254E0C-C368-A1EF-4367-75BE99B987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2B8F1122-A36B-A1BD-F459-CBFB817A1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95C29846-D306-7381-7BA7-A62ED68AEC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27432A04-C67B-1DBD-62AB-FCDDD1EA5BD8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E777654F-D35A-3EF0-49C0-B67AF1D1C896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65D1AF76-87A8-C34B-0840-739F19AEABCC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8A4BE2D2-F364-7195-AE5D-329F8AD93CA6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9B2A9095-7493-A586-F25D-9677E600A66C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F488DD6C-A5A9-A621-A30C-535FF08BDC54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3D1F769-332F-F640-79BD-40A340FCF839}"/>
              </a:ext>
            </a:extLst>
          </p:cNvPr>
          <p:cNvSpPr/>
          <p:nvPr/>
        </p:nvSpPr>
        <p:spPr>
          <a:xfrm>
            <a:off x="4012554" y="3990339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pic>
        <p:nvPicPr>
          <p:cNvPr id="216" name="Graphic 215" descr="Line Arrow: Clockwise curve">
            <a:extLst>
              <a:ext uri="{FF2B5EF4-FFF2-40B4-BE49-F238E27FC236}">
                <a16:creationId xmlns:a16="http://schemas.microsoft.com/office/drawing/2014/main" id="{022AD049-8027-9C3C-4F34-945309F57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232608" flipH="1" flipV="1">
            <a:off x="4178168" y="3473821"/>
            <a:ext cx="351788" cy="575702"/>
          </a:xfrm>
          <a:prstGeom prst="rect">
            <a:avLst/>
          </a:prstGeom>
        </p:spPr>
      </p:pic>
      <p:pic>
        <p:nvPicPr>
          <p:cNvPr id="217" name="Graphic 216" descr="Line Arrow: Clockwise curve">
            <a:extLst>
              <a:ext uri="{FF2B5EF4-FFF2-40B4-BE49-F238E27FC236}">
                <a16:creationId xmlns:a16="http://schemas.microsoft.com/office/drawing/2014/main" id="{EC6A2405-3C91-0BD4-70E1-E5D8C8EA7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08291" flipH="1" flipV="1">
            <a:off x="4524205" y="3507884"/>
            <a:ext cx="351788" cy="575702"/>
          </a:xfrm>
          <a:prstGeom prst="rect">
            <a:avLst/>
          </a:prstGeom>
        </p:spPr>
      </p:pic>
      <p:sp>
        <p:nvSpPr>
          <p:cNvPr id="218" name="Speech Bubble: Rectangle with Corners Rounded 217">
            <a:extLst>
              <a:ext uri="{FF2B5EF4-FFF2-40B4-BE49-F238E27FC236}">
                <a16:creationId xmlns:a16="http://schemas.microsoft.com/office/drawing/2014/main" id="{93E8CDB0-F01C-7A6A-0FD7-2A452FB9391C}"/>
              </a:ext>
            </a:extLst>
          </p:cNvPr>
          <p:cNvSpPr/>
          <p:nvPr/>
        </p:nvSpPr>
        <p:spPr>
          <a:xfrm>
            <a:off x="192852" y="1927885"/>
            <a:ext cx="2355221" cy="1724245"/>
          </a:xfrm>
          <a:prstGeom prst="wedgeRoundRectCallout">
            <a:avLst>
              <a:gd name="adj1" fmla="val 71488"/>
              <a:gd name="adj2" fmla="val 23769"/>
              <a:gd name="adj3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Pros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Thin client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Full runtime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Simpler arch.</a:t>
            </a:r>
          </a:p>
        </p:txBody>
      </p:sp>
      <p:sp>
        <p:nvSpPr>
          <p:cNvPr id="219" name="Speech Bubble: Rectangle with Corners Rounded 218">
            <a:extLst>
              <a:ext uri="{FF2B5EF4-FFF2-40B4-BE49-F238E27FC236}">
                <a16:creationId xmlns:a16="http://schemas.microsoft.com/office/drawing/2014/main" id="{5A4C6408-2F5B-74B5-6428-71306CB2B43F}"/>
              </a:ext>
            </a:extLst>
          </p:cNvPr>
          <p:cNvSpPr/>
          <p:nvPr/>
        </p:nvSpPr>
        <p:spPr>
          <a:xfrm>
            <a:off x="6561399" y="1888525"/>
            <a:ext cx="2435796" cy="1802968"/>
          </a:xfrm>
          <a:prstGeom prst="wedgeRoundRectCallout">
            <a:avLst>
              <a:gd name="adj1" fmla="val -69750"/>
              <a:gd name="adj2" fmla="val 24520"/>
              <a:gd name="adj3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1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No offline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Latency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39798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8" grpId="0" animBg="1"/>
      <p:bldP spid="2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I do this?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7CE7538-EDD0-0FBD-9F45-002A319F8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769350"/>
              </p:ext>
            </p:extLst>
          </p:nvPr>
        </p:nvGraphicFramePr>
        <p:xfrm>
          <a:off x="440068" y="1497407"/>
          <a:ext cx="8263864" cy="30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52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64078-975F-49C9-93F3-F32BE664B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93B64078-975F-49C9-93F3-F32BE664B8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35CDD4-5F8F-4C78-A1F0-FBAACD450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6535CDD4-5F8F-4C78-A1F0-FBAACD450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4EF731-2CC3-45DD-BE12-8CA27499D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BD4EF731-2CC3-45DD-BE12-8CA27499D8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A24FF4-9583-4954-9DAB-43845F9477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43A24FF4-9583-4954-9DAB-43845F9477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4E14D0-6FCE-4B70-966F-F981E0DDF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874E14D0-6FCE-4B70-966F-F981E0DDF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2A4175-A014-4BA9-A308-1178449BB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FC2A4175-A014-4BA9-A308-1178449BB8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>
            <a:off x="6034875" y="1707641"/>
            <a:ext cx="1713931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PUBLISHING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302C4-DEB6-45B3-8FEC-2DA0865606CA}"/>
              </a:ext>
            </a:extLst>
          </p:cNvPr>
          <p:cNvSpPr/>
          <p:nvPr/>
        </p:nvSpPr>
        <p:spPr>
          <a:xfrm>
            <a:off x="788778" y="1048493"/>
            <a:ext cx="2653290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AOT COMPLILATION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9BEE-A61B-4347-98A6-73ADAFD2D02D}"/>
              </a:ext>
            </a:extLst>
          </p:cNvPr>
          <p:cNvSpPr/>
          <p:nvPr/>
        </p:nvSpPr>
        <p:spPr>
          <a:xfrm>
            <a:off x="5702704" y="1048493"/>
            <a:ext cx="2914580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FORMS &amp; VALIDATION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D7DFB-4A1A-4BE4-B8E5-E375BE4C25EA}"/>
              </a:ext>
            </a:extLst>
          </p:cNvPr>
          <p:cNvSpPr/>
          <p:nvPr/>
        </p:nvSpPr>
        <p:spPr>
          <a:xfrm>
            <a:off x="158954" y="389345"/>
            <a:ext cx="3913251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ASP.NET CORE EXPERIENCES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BEBD0-7B89-41ED-A02B-6A627641FEE6}"/>
              </a:ext>
            </a:extLst>
          </p:cNvPr>
          <p:cNvSpPr/>
          <p:nvPr/>
        </p:nvSpPr>
        <p:spPr>
          <a:xfrm>
            <a:off x="6016947" y="3025937"/>
            <a:ext cx="2044149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AUTO REBUILD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EDD0F-B28D-400E-A406-1037E915CAFA}"/>
              </a:ext>
            </a:extLst>
          </p:cNvPr>
          <p:cNvSpPr/>
          <p:nvPr/>
        </p:nvSpPr>
        <p:spPr>
          <a:xfrm>
            <a:off x="399096" y="3025937"/>
            <a:ext cx="2746265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SMALLER APP SIZES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69A1F-2797-48AE-A30D-4F20EEE8C558}"/>
              </a:ext>
            </a:extLst>
          </p:cNvPr>
          <p:cNvSpPr/>
          <p:nvPr/>
        </p:nvSpPr>
        <p:spPr>
          <a:xfrm>
            <a:off x="5753608" y="3685085"/>
            <a:ext cx="1981633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SVG SUPPORT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6163F2-BC77-45D7-8F4F-D80155848E35}"/>
              </a:ext>
            </a:extLst>
          </p:cNvPr>
          <p:cNvSpPr/>
          <p:nvPr/>
        </p:nvSpPr>
        <p:spPr>
          <a:xfrm>
            <a:off x="5135270" y="389345"/>
            <a:ext cx="3462807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SERVER-SIDE RENDERING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7FD72-8F65-4467-A44D-EAAA64F65230}"/>
              </a:ext>
            </a:extLst>
          </p:cNvPr>
          <p:cNvSpPr/>
          <p:nvPr/>
        </p:nvSpPr>
        <p:spPr>
          <a:xfrm>
            <a:off x="1328157" y="1707641"/>
            <a:ext cx="1805301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HOT RELOAD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F2F0E-44EC-4402-ADF6-245B12076152}"/>
              </a:ext>
            </a:extLst>
          </p:cNvPr>
          <p:cNvSpPr/>
          <p:nvPr/>
        </p:nvSpPr>
        <p:spPr>
          <a:xfrm>
            <a:off x="1315092" y="4344234"/>
            <a:ext cx="2795957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ERROR BOUNDARIES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4E1DF-497E-4192-AA1E-FD3E937E374C}"/>
              </a:ext>
            </a:extLst>
          </p:cNvPr>
          <p:cNvSpPr/>
          <p:nvPr/>
        </p:nvSpPr>
        <p:spPr>
          <a:xfrm>
            <a:off x="6333668" y="2366789"/>
            <a:ext cx="2012089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LOCALIZATION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2970B-2CA2-40DE-8105-FBCCF026169A}"/>
              </a:ext>
            </a:extLst>
          </p:cNvPr>
          <p:cNvSpPr/>
          <p:nvPr/>
        </p:nvSpPr>
        <p:spPr>
          <a:xfrm>
            <a:off x="874337" y="3685085"/>
            <a:ext cx="2621230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CUSTOM BUNDLING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B2C71-56C4-4F01-9790-748D7C448AB9}"/>
              </a:ext>
            </a:extLst>
          </p:cNvPr>
          <p:cNvSpPr/>
          <p:nvPr/>
        </p:nvSpPr>
        <p:spPr>
          <a:xfrm>
            <a:off x="5098267" y="4344234"/>
            <a:ext cx="3796232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RENDER COMPONENTS IN JS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EF6729-13D6-45E8-88FD-1BE9C101D211}"/>
              </a:ext>
            </a:extLst>
          </p:cNvPr>
          <p:cNvSpPr/>
          <p:nvPr/>
        </p:nvSpPr>
        <p:spPr>
          <a:xfrm>
            <a:off x="168437" y="2366789"/>
            <a:ext cx="2666114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CUSTOM ELEMENTS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B5B50-CA8C-4185-8DC1-135A3739B3C4}"/>
              </a:ext>
            </a:extLst>
          </p:cNvPr>
          <p:cNvCxnSpPr>
            <a:cxnSpLocks/>
          </p:cNvCxnSpPr>
          <p:nvPr/>
        </p:nvCxnSpPr>
        <p:spPr>
          <a:xfrm flipH="1">
            <a:off x="3014486" y="2586080"/>
            <a:ext cx="356244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E145EF-6D68-4483-9F2B-2795A864D70C}"/>
              </a:ext>
            </a:extLst>
          </p:cNvPr>
          <p:cNvSpPr/>
          <p:nvPr/>
        </p:nvSpPr>
        <p:spPr>
          <a:xfrm>
            <a:off x="4204882" y="759503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5BE6D9-2067-4FC2-9FDF-D47632523ED1}"/>
              </a:ext>
            </a:extLst>
          </p:cNvPr>
          <p:cNvSpPr/>
          <p:nvPr/>
        </p:nvSpPr>
        <p:spPr>
          <a:xfrm>
            <a:off x="3575539" y="1397677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42ABEE0-1174-4A93-B213-B04FF6ECB957}"/>
              </a:ext>
            </a:extLst>
          </p:cNvPr>
          <p:cNvSpPr/>
          <p:nvPr/>
        </p:nvSpPr>
        <p:spPr>
          <a:xfrm>
            <a:off x="3259075" y="1961696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D171D1-87D6-44E9-B03E-5764CE693C25}"/>
              </a:ext>
            </a:extLst>
          </p:cNvPr>
          <p:cNvCxnSpPr>
            <a:cxnSpLocks/>
          </p:cNvCxnSpPr>
          <p:nvPr/>
        </p:nvCxnSpPr>
        <p:spPr>
          <a:xfrm>
            <a:off x="5767969" y="2587502"/>
            <a:ext cx="356244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DECC39B-A1DE-48F7-A57B-C28FEA88FA81}"/>
              </a:ext>
            </a:extLst>
          </p:cNvPr>
          <p:cNvSpPr/>
          <p:nvPr/>
        </p:nvSpPr>
        <p:spPr>
          <a:xfrm flipH="1">
            <a:off x="4565738" y="760926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B46639-EC83-439F-AB17-8039777E93A3}"/>
              </a:ext>
            </a:extLst>
          </p:cNvPr>
          <p:cNvSpPr/>
          <p:nvPr/>
        </p:nvSpPr>
        <p:spPr>
          <a:xfrm flipH="1">
            <a:off x="4919768" y="1399100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01D044-52E3-47F5-9BF7-4884255AC7E0}"/>
              </a:ext>
            </a:extLst>
          </p:cNvPr>
          <p:cNvSpPr/>
          <p:nvPr/>
        </p:nvSpPr>
        <p:spPr>
          <a:xfrm flipH="1">
            <a:off x="5335165" y="1963119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115C0E4-BF84-4F26-A461-66325383A28B}"/>
              </a:ext>
            </a:extLst>
          </p:cNvPr>
          <p:cNvSpPr/>
          <p:nvPr/>
        </p:nvSpPr>
        <p:spPr>
          <a:xfrm flipV="1">
            <a:off x="4207533" y="3018250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1EE4C80-38FF-4128-9161-A67B5FB178D2}"/>
              </a:ext>
            </a:extLst>
          </p:cNvPr>
          <p:cNvSpPr/>
          <p:nvPr/>
        </p:nvSpPr>
        <p:spPr>
          <a:xfrm flipV="1">
            <a:off x="3578189" y="3018251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79AF22-6865-43A6-8A2C-05A0B7894A06}"/>
              </a:ext>
            </a:extLst>
          </p:cNvPr>
          <p:cNvSpPr/>
          <p:nvPr/>
        </p:nvSpPr>
        <p:spPr>
          <a:xfrm flipV="1">
            <a:off x="3261726" y="3018250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B9C9C-911A-4D2E-803C-973C2911A35E}"/>
              </a:ext>
            </a:extLst>
          </p:cNvPr>
          <p:cNvSpPr/>
          <p:nvPr/>
        </p:nvSpPr>
        <p:spPr>
          <a:xfrm flipH="1" flipV="1">
            <a:off x="4566579" y="3016828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530AF4C-D670-440A-9E83-4AFFED65B7FE}"/>
              </a:ext>
            </a:extLst>
          </p:cNvPr>
          <p:cNvSpPr/>
          <p:nvPr/>
        </p:nvSpPr>
        <p:spPr>
          <a:xfrm flipH="1" flipV="1">
            <a:off x="4922419" y="3016828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D5631C-00B9-4700-A91B-5EC8314B634F}"/>
              </a:ext>
            </a:extLst>
          </p:cNvPr>
          <p:cNvSpPr/>
          <p:nvPr/>
        </p:nvSpPr>
        <p:spPr>
          <a:xfrm flipH="1" flipV="1">
            <a:off x="5337815" y="3016828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4EADF-54C6-4971-AD70-65A3E648D8E1}"/>
              </a:ext>
            </a:extLst>
          </p:cNvPr>
          <p:cNvSpPr txBox="1"/>
          <p:nvPr/>
        </p:nvSpPr>
        <p:spPr>
          <a:xfrm>
            <a:off x="3449761" y="2156541"/>
            <a:ext cx="223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31753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2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what ways can I host </a:t>
            </a:r>
            <a:r>
              <a:rPr lang="en-US" dirty="0" err="1"/>
              <a:t>Blazor</a:t>
            </a:r>
            <a:r>
              <a:rPr lang="en-US" dirty="0"/>
              <a:t> WASM apps?</a:t>
            </a:r>
          </a:p>
        </p:txBody>
      </p:sp>
    </p:spTree>
    <p:extLst>
      <p:ext uri="{BB962C8B-B14F-4D97-AF65-F5344CB8AC3E}">
        <p14:creationId xmlns:p14="http://schemas.microsoft.com/office/powerpoint/2010/main" val="94507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WASM with Azure Storage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AD2FC0CA-276A-E41C-E849-FA35E8A8E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522" y="2677449"/>
            <a:ext cx="685800" cy="685800"/>
          </a:xfrm>
          <a:prstGeom prst="rect">
            <a:avLst/>
          </a:prstGeom>
        </p:spPr>
      </p:pic>
      <p:pic>
        <p:nvPicPr>
          <p:cNvPr id="1028" name="Picture 4" descr="Blazor now in official preview! - .NET Blog">
            <a:extLst>
              <a:ext uri="{FF2B5EF4-FFF2-40B4-BE49-F238E27FC236}">
                <a16:creationId xmlns:a16="http://schemas.microsoft.com/office/drawing/2014/main" id="{9C6FA033-BFAC-543C-0182-C355AA735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43" y="26660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0BAA62-C7FD-0BD6-64B7-546829CC5C41}"/>
              </a:ext>
            </a:extLst>
          </p:cNvPr>
          <p:cNvSpPr/>
          <p:nvPr/>
        </p:nvSpPr>
        <p:spPr>
          <a:xfrm>
            <a:off x="4745592" y="1558376"/>
            <a:ext cx="3289276" cy="3026324"/>
          </a:xfrm>
          <a:prstGeom prst="rect">
            <a:avLst/>
          </a:prstGeom>
          <a:noFill/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9BDD4-B4DF-8F1A-DFAD-486B1BC45145}"/>
              </a:ext>
            </a:extLst>
          </p:cNvPr>
          <p:cNvSpPr txBox="1"/>
          <p:nvPr/>
        </p:nvSpPr>
        <p:spPr>
          <a:xfrm>
            <a:off x="4975882" y="3351813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Azure Storage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80CD1-0D3D-2E2B-BD46-046817AA6B17}"/>
              </a:ext>
            </a:extLst>
          </p:cNvPr>
          <p:cNvSpPr txBox="1"/>
          <p:nvPr/>
        </p:nvSpPr>
        <p:spPr>
          <a:xfrm>
            <a:off x="6732909" y="3351813"/>
            <a:ext cx="1301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Blazor WASM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BDFD2-3471-E6D4-74A9-B9A7A6D0C7E9}"/>
              </a:ext>
            </a:extLst>
          </p:cNvPr>
          <p:cNvSpPr txBox="1"/>
          <p:nvPr/>
        </p:nvSpPr>
        <p:spPr>
          <a:xfrm>
            <a:off x="2841465" y="3363249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Azure Front Door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B852FA-2870-36AA-7E98-E04899C3E106}"/>
              </a:ext>
            </a:extLst>
          </p:cNvPr>
          <p:cNvSpPr txBox="1"/>
          <p:nvPr/>
        </p:nvSpPr>
        <p:spPr>
          <a:xfrm>
            <a:off x="5025612" y="155623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Azure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1C0BCD-5C31-32B2-279B-2E95D0B7E11C}"/>
              </a:ext>
            </a:extLst>
          </p:cNvPr>
          <p:cNvCxnSpPr/>
          <p:nvPr/>
        </p:nvCxnSpPr>
        <p:spPr>
          <a:xfrm flipH="1">
            <a:off x="5889915" y="3022290"/>
            <a:ext cx="832618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99EBEA-4BEE-51A2-BFA0-20F56E866CA7}"/>
              </a:ext>
            </a:extLst>
          </p:cNvPr>
          <p:cNvCxnSpPr>
            <a:cxnSpLocks/>
          </p:cNvCxnSpPr>
          <p:nvPr/>
        </p:nvCxnSpPr>
        <p:spPr>
          <a:xfrm>
            <a:off x="1939936" y="3002429"/>
            <a:ext cx="1004648" cy="8157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0EDD92-E7EC-B74D-58A2-C074B39053E8}"/>
              </a:ext>
            </a:extLst>
          </p:cNvPr>
          <p:cNvCxnSpPr>
            <a:cxnSpLocks/>
          </p:cNvCxnSpPr>
          <p:nvPr/>
        </p:nvCxnSpPr>
        <p:spPr>
          <a:xfrm>
            <a:off x="3971234" y="3004834"/>
            <a:ext cx="1004648" cy="8157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9A5C20-D18E-7E2E-1C2B-72E5C87D78B4}"/>
              </a:ext>
            </a:extLst>
          </p:cNvPr>
          <p:cNvSpPr txBox="1"/>
          <p:nvPr/>
        </p:nvSpPr>
        <p:spPr>
          <a:xfrm>
            <a:off x="1160010" y="3351813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</a:t>
            </a:r>
          </a:p>
        </p:txBody>
      </p:sp>
      <p:pic>
        <p:nvPicPr>
          <p:cNvPr id="1026" name="Picture 2" descr="Azure Storage Account - Blob - Overview | OutSystems">
            <a:extLst>
              <a:ext uri="{FF2B5EF4-FFF2-40B4-BE49-F238E27FC236}">
                <a16:creationId xmlns:a16="http://schemas.microsoft.com/office/drawing/2014/main" id="{20E8E649-98E2-438E-3715-7C4A01F7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970" y="266601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zure Front Door – Content Delivery Network | Microsoft Azure">
            <a:extLst>
              <a:ext uri="{FF2B5EF4-FFF2-40B4-BE49-F238E27FC236}">
                <a16:creationId xmlns:a16="http://schemas.microsoft.com/office/drawing/2014/main" id="{0DE01785-CA86-B3B8-58EE-1C0648D35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833" y="2728638"/>
            <a:ext cx="130628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6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21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.NET Apps to</a:t>
            </a:r>
            <a:br>
              <a:rPr lang="en-US" dirty="0"/>
            </a:br>
            <a:r>
              <a:rPr lang="en-US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159397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441733" cy="857400"/>
          </a:xfrm>
        </p:spPr>
        <p:txBody>
          <a:bodyPr/>
          <a:lstStyle/>
          <a:p>
            <a:r>
              <a:rPr lang="en-US" dirty="0"/>
              <a:t>Deploy Blazor WASM to GitHub Pages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AD2FC0CA-276A-E41C-E849-FA35E8A8E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80" y="2588682"/>
            <a:ext cx="685800" cy="685800"/>
          </a:xfrm>
          <a:prstGeom prst="rect">
            <a:avLst/>
          </a:prstGeom>
        </p:spPr>
      </p:pic>
      <p:pic>
        <p:nvPicPr>
          <p:cNvPr id="1028" name="Picture 4" descr="Blazor now in official preview! - .NET Blog">
            <a:extLst>
              <a:ext uri="{FF2B5EF4-FFF2-40B4-BE49-F238E27FC236}">
                <a16:creationId xmlns:a16="http://schemas.microsoft.com/office/drawing/2014/main" id="{9C6FA033-BFAC-543C-0182-C355AA735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495" y="1816707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C80CD1-0D3D-2E2B-BD46-046817AA6B17}"/>
              </a:ext>
            </a:extLst>
          </p:cNvPr>
          <p:cNvSpPr txBox="1"/>
          <p:nvPr/>
        </p:nvSpPr>
        <p:spPr>
          <a:xfrm>
            <a:off x="1139980" y="1533673"/>
            <a:ext cx="139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Blazor WASM App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99EBEA-4BEE-51A2-BFA0-20F56E866CA7}"/>
              </a:ext>
            </a:extLst>
          </p:cNvPr>
          <p:cNvCxnSpPr>
            <a:cxnSpLocks/>
            <a:stCxn id="9" idx="3"/>
            <a:endCxn id="2068" idx="1"/>
          </p:cNvCxnSpPr>
          <p:nvPr/>
        </p:nvCxnSpPr>
        <p:spPr>
          <a:xfrm>
            <a:off x="1139980" y="2931582"/>
            <a:ext cx="19645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9A5C20-D18E-7E2E-1C2B-72E5C87D78B4}"/>
              </a:ext>
            </a:extLst>
          </p:cNvPr>
          <p:cNvSpPr txBox="1"/>
          <p:nvPr/>
        </p:nvSpPr>
        <p:spPr>
          <a:xfrm>
            <a:off x="454180" y="3236042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GitHub User</a:t>
            </a:r>
          </a:p>
        </p:txBody>
      </p:sp>
      <p:pic>
        <p:nvPicPr>
          <p:cNvPr id="2050" name="Picture 2" descr="GitHub – Logos Download">
            <a:extLst>
              <a:ext uri="{FF2B5EF4-FFF2-40B4-BE49-F238E27FC236}">
                <a16:creationId xmlns:a16="http://schemas.microsoft.com/office/drawing/2014/main" id="{7FBFE73C-7600-2E9A-937E-380C0E14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60" y="258868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cument, file, yaml icon - Download on Iconfinder">
            <a:extLst>
              <a:ext uri="{FF2B5EF4-FFF2-40B4-BE49-F238E27FC236}">
                <a16:creationId xmlns:a16="http://schemas.microsoft.com/office/drawing/2014/main" id="{76AEBEE8-F029-862D-4820-5D5AB91F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751" y="304335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79E339-42C0-4141-EA55-098FDAF419DE}"/>
              </a:ext>
            </a:extLst>
          </p:cNvPr>
          <p:cNvSpPr txBox="1"/>
          <p:nvPr/>
        </p:nvSpPr>
        <p:spPr>
          <a:xfrm>
            <a:off x="3847091" y="2957926"/>
            <a:ext cx="104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Push Trigger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6EE5C7-DEA0-9E94-35D0-4C4734094948}"/>
              </a:ext>
            </a:extLst>
          </p:cNvPr>
          <p:cNvSpPr/>
          <p:nvPr/>
        </p:nvSpPr>
        <p:spPr>
          <a:xfrm>
            <a:off x="2688167" y="1418420"/>
            <a:ext cx="4436533" cy="3026324"/>
          </a:xfrm>
          <a:prstGeom prst="rect">
            <a:avLst/>
          </a:prstGeom>
          <a:noFill/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8" name="Picture 20" descr="Hot To Reset / Reinitialise A Git Repository - Git Logo Png Clipart - Full Size Clipart ...">
            <a:extLst>
              <a:ext uri="{FF2B5EF4-FFF2-40B4-BE49-F238E27FC236}">
                <a16:creationId xmlns:a16="http://schemas.microsoft.com/office/drawing/2014/main" id="{CCE461BD-4EEE-E31C-E225-97F51DC71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520" y="258868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Users with solid fill">
            <a:extLst>
              <a:ext uri="{FF2B5EF4-FFF2-40B4-BE49-F238E27FC236}">
                <a16:creationId xmlns:a16="http://schemas.microsoft.com/office/drawing/2014/main" id="{E145A285-785D-6E8F-3B04-085A5A2595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6341" y="247948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837A8F-973F-52A3-8CD4-15E70941B172}"/>
              </a:ext>
            </a:extLst>
          </p:cNvPr>
          <p:cNvSpPr txBox="1"/>
          <p:nvPr/>
        </p:nvSpPr>
        <p:spPr>
          <a:xfrm>
            <a:off x="7861790" y="3320625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End Users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4EB65C-FEA6-2CCF-42FB-11494871984A}"/>
              </a:ext>
            </a:extLst>
          </p:cNvPr>
          <p:cNvCxnSpPr>
            <a:cxnSpLocks/>
            <a:stCxn id="7" idx="1"/>
            <a:endCxn id="2050" idx="3"/>
          </p:cNvCxnSpPr>
          <p:nvPr/>
        </p:nvCxnSpPr>
        <p:spPr>
          <a:xfrm flipH="1" flipV="1">
            <a:off x="6639960" y="2931582"/>
            <a:ext cx="1186381" cy="5103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2BB6C8-E60F-598E-A43F-4E895E0BCBD6}"/>
              </a:ext>
            </a:extLst>
          </p:cNvPr>
          <p:cNvSpPr txBox="1"/>
          <p:nvPr/>
        </p:nvSpPr>
        <p:spPr>
          <a:xfrm>
            <a:off x="3076966" y="3366847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Git Repo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B3A83F-CB95-C774-3695-0C6A8EFA23B0}"/>
              </a:ext>
            </a:extLst>
          </p:cNvPr>
          <p:cNvSpPr txBox="1"/>
          <p:nvPr/>
        </p:nvSpPr>
        <p:spPr>
          <a:xfrm>
            <a:off x="4220506" y="1615896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GitHub 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381794-7908-5293-E6C3-44FE13C7A080}"/>
              </a:ext>
            </a:extLst>
          </p:cNvPr>
          <p:cNvSpPr txBox="1"/>
          <p:nvPr/>
        </p:nvSpPr>
        <p:spPr>
          <a:xfrm>
            <a:off x="5765504" y="3386259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GitHub Pages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BD6AB8-970A-7055-36D5-85110E4EC9C7}"/>
              </a:ext>
            </a:extLst>
          </p:cNvPr>
          <p:cNvSpPr txBox="1"/>
          <p:nvPr/>
        </p:nvSpPr>
        <p:spPr>
          <a:xfrm>
            <a:off x="1340351" y="3687562"/>
            <a:ext cx="104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Workflow File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3919D4-2825-09DE-48AD-6DA65784CDE9}"/>
              </a:ext>
            </a:extLst>
          </p:cNvPr>
          <p:cNvSpPr txBox="1"/>
          <p:nvPr/>
        </p:nvSpPr>
        <p:spPr>
          <a:xfrm>
            <a:off x="1435398" y="2692541"/>
            <a:ext cx="104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Git Push</a:t>
            </a:r>
          </a:p>
        </p:txBody>
      </p:sp>
      <p:pic>
        <p:nvPicPr>
          <p:cNvPr id="2070" name="Picture 22" descr="Badges - DEV Community">
            <a:extLst>
              <a:ext uri="{FF2B5EF4-FFF2-40B4-BE49-F238E27FC236}">
                <a16:creationId xmlns:a16="http://schemas.microsoft.com/office/drawing/2014/main" id="{6E668398-F2C8-776A-24D6-930237DE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13" y="1880650"/>
            <a:ext cx="68397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A23CDE2-9EB9-0BD5-DFAF-EB99A07ACAAE}"/>
              </a:ext>
            </a:extLst>
          </p:cNvPr>
          <p:cNvCxnSpPr>
            <a:cxnSpLocks/>
            <a:stCxn id="2070" idx="2"/>
            <a:endCxn id="2068" idx="3"/>
          </p:cNvCxnSpPr>
          <p:nvPr/>
        </p:nvCxnSpPr>
        <p:spPr>
          <a:xfrm rot="5400000">
            <a:off x="4052845" y="2303926"/>
            <a:ext cx="365132" cy="890181"/>
          </a:xfrm>
          <a:prstGeom prst="bentConnector2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272C6CB-092E-B3FA-6046-38E2EDF183D1}"/>
              </a:ext>
            </a:extLst>
          </p:cNvPr>
          <p:cNvCxnSpPr>
            <a:cxnSpLocks/>
            <a:stCxn id="2070" idx="3"/>
            <a:endCxn id="2050" idx="1"/>
          </p:cNvCxnSpPr>
          <p:nvPr/>
        </p:nvCxnSpPr>
        <p:spPr>
          <a:xfrm>
            <a:off x="5022489" y="2223550"/>
            <a:ext cx="931671" cy="70803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5738E71-BDD0-8FFF-00B3-8E854869C52C}"/>
              </a:ext>
            </a:extLst>
          </p:cNvPr>
          <p:cNvSpPr txBox="1"/>
          <p:nvPr/>
        </p:nvSpPr>
        <p:spPr>
          <a:xfrm>
            <a:off x="5072375" y="1944177"/>
            <a:ext cx="104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97780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.NET Apps to</a:t>
            </a:r>
            <a:br>
              <a:rPr lang="en-US" dirty="0"/>
            </a:br>
            <a:r>
              <a:rPr lang="en-US" dirty="0"/>
              <a:t>GitHub Pages</a:t>
            </a:r>
          </a:p>
        </p:txBody>
      </p:sp>
    </p:spTree>
    <p:extLst>
      <p:ext uri="{BB962C8B-B14F-4D97-AF65-F5344CB8AC3E}">
        <p14:creationId xmlns:p14="http://schemas.microsoft.com/office/powerpoint/2010/main" val="239236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b="0" i="0" u="none" strike="noStrike" cap="none">
                <a:latin typeface="Raleway"/>
                <a:ea typeface="Raleway"/>
                <a:cs typeface="Raleway"/>
                <a:sym typeface="Raleway"/>
              </a:rPr>
              <a:t>But what if I need</a:t>
            </a:r>
          </a:p>
        </p:txBody>
      </p:sp>
      <p:graphicFrame>
        <p:nvGraphicFramePr>
          <p:cNvPr id="45" name="TextBox 40">
            <a:extLst>
              <a:ext uri="{FF2B5EF4-FFF2-40B4-BE49-F238E27FC236}">
                <a16:creationId xmlns:a16="http://schemas.microsoft.com/office/drawing/2014/main" id="{83659C66-E5A5-BE53-FA44-52086CBA8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326658"/>
              </p:ext>
            </p:extLst>
          </p:nvPr>
        </p:nvGraphicFramePr>
        <p:xfrm>
          <a:off x="893699" y="1373588"/>
          <a:ext cx="7505233" cy="355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9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672DB88E-3C55-448D-8BAE-E6F9BFCC2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5">
                                            <p:graphicEl>
                                              <a:dgm id="{672DB88E-3C55-448D-8BAE-E6F9BFCC2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5D5F3496-96AB-470A-9977-CB0A19AC2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>
                                            <p:graphicEl>
                                              <a:dgm id="{5D5F3496-96AB-470A-9977-CB0A19AC2E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B1AC168A-3998-4151-A46F-2CD0CD517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>
                                            <p:graphicEl>
                                              <a:dgm id="{B1AC168A-3998-4151-A46F-2CD0CD517B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1BC5345D-F734-4051-AB3E-9577ABF20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>
                                            <p:graphicEl>
                                              <a:dgm id="{1BC5345D-F734-4051-AB3E-9577ABF20E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56A3C1CE-24A6-4746-B43C-D9C7FD5CE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>
                                            <p:graphicEl>
                                              <a:dgm id="{56A3C1CE-24A6-4746-B43C-D9C7FD5CE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AC3AFF4F-7FCD-4AC1-9186-DF10B9BFBC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>
                                            <p:graphicEl>
                                              <a:dgm id="{AC3AFF4F-7FCD-4AC1-9186-DF10B9BFBC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75A5F130-5F33-4CDC-B302-1D49F2F22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>
                                            <p:graphicEl>
                                              <a:dgm id="{75A5F130-5F33-4CDC-B302-1D49F2F222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8FFD953F-3314-4B69-AC23-8A357060D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graphicEl>
                                              <a:dgm id="{8FFD953F-3314-4B69-AC23-8A357060DD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ABF9FBF5-6F73-4C50-839E-9F8F8DBDF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>
                                            <p:graphicEl>
                                              <a:dgm id="{ABF9FBF5-6F73-4C50-839E-9F8F8DBDFD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80EADE0-E7D2-C3CA-3044-9E3F7001ABCF}"/>
              </a:ext>
            </a:extLst>
          </p:cNvPr>
          <p:cNvSpPr txBox="1">
            <a:spLocks/>
          </p:cNvSpPr>
          <p:nvPr/>
        </p:nvSpPr>
        <p:spPr>
          <a:xfrm>
            <a:off x="1601829" y="1635471"/>
            <a:ext cx="561535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Lato" panose="020F0502020204030203" pitchFamily="34" charset="0"/>
              </a:rPr>
              <a:t>Isaac Levin</a:t>
            </a:r>
          </a:p>
          <a:p>
            <a:r>
              <a:rPr lang="en-US" sz="2800" dirty="0">
                <a:solidFill>
                  <a:schemeClr val="tx1"/>
                </a:solidFill>
                <a:latin typeface="Lato" panose="020F0502020204030203" pitchFamily="34" charset="0"/>
              </a:rPr>
              <a:t>.NET  </a:t>
            </a:r>
            <a:r>
              <a:rPr lang="en-US" sz="2800" dirty="0">
                <a:solidFill>
                  <a:srgbClr val="677480"/>
                </a:solidFill>
                <a:latin typeface="Lato" panose="020F0502020204030203" pitchFamily="34" charset="0"/>
              </a:rPr>
              <a:t>Developer</a:t>
            </a:r>
            <a:r>
              <a:rPr lang="en-US" sz="2800" dirty="0">
                <a:solidFill>
                  <a:schemeClr val="tx1"/>
                </a:solidFill>
                <a:latin typeface="Lato" panose="020F0502020204030203" pitchFamily="34" charset="0"/>
              </a:rPr>
              <a:t> Advocate</a:t>
            </a:r>
          </a:p>
        </p:txBody>
      </p:sp>
      <p:pic>
        <p:nvPicPr>
          <p:cNvPr id="3" name="Picture 11" descr="See the source image">
            <a:extLst>
              <a:ext uri="{FF2B5EF4-FFF2-40B4-BE49-F238E27FC236}">
                <a16:creationId xmlns:a16="http://schemas.microsoft.com/office/drawing/2014/main" id="{A99AFAE7-803F-CB77-A6E1-541CF411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2185C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3" y="299546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3" descr="See the source image">
            <a:extLst>
              <a:ext uri="{FF2B5EF4-FFF2-40B4-BE49-F238E27FC236}">
                <a16:creationId xmlns:a16="http://schemas.microsoft.com/office/drawing/2014/main" id="{EF517974-97A1-4BEF-FFDF-56526BD8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2185C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32" y="3157420"/>
            <a:ext cx="80914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" descr="See the source image">
            <a:extLst>
              <a:ext uri="{FF2B5EF4-FFF2-40B4-BE49-F238E27FC236}">
                <a16:creationId xmlns:a16="http://schemas.microsoft.com/office/drawing/2014/main" id="{5680D8E3-ECBD-0DC5-FD87-58562346C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2185C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750" y="304312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05A6D-6B4E-C1EB-9D47-AF872CA3244F}"/>
              </a:ext>
            </a:extLst>
          </p:cNvPr>
          <p:cNvSpPr txBox="1"/>
          <p:nvPr/>
        </p:nvSpPr>
        <p:spPr>
          <a:xfrm>
            <a:off x="3441074" y="2533796"/>
            <a:ext cx="193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77480"/>
                </a:solidFill>
                <a:latin typeface="Lato" panose="020F0502020204030203" pitchFamily="34" charset="0"/>
              </a:rPr>
              <a:t>@isaacrlevin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to the horizon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5B3D5F1-75D1-70F0-95AE-E2A97C54C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733311"/>
              </p:ext>
            </p:extLst>
          </p:nvPr>
        </p:nvGraphicFramePr>
        <p:xfrm>
          <a:off x="1391652" y="1344147"/>
          <a:ext cx="6360695" cy="3021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25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64F5B-8E5A-4221-A303-C91B60EA2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>
                                            <p:graphicEl>
                                              <a:dgm id="{6B064F5B-8E5A-4221-A303-C91B60EA2E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443A3A-6B4A-471E-BD2A-CA1C8EFFA3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C1443A3A-6B4A-471E-BD2A-CA1C8EFFA3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8DDD49-B9F7-4FD8-B00A-096EA9792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F78DDD49-B9F7-4FD8-B00A-096EA97925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30EA4D-AF62-4F8C-9426-81638F6F12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9930EA4D-AF62-4F8C-9426-81638F6F12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13CEE2-2A02-46E2-930C-22EC2E205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FC13CEE2-2A02-46E2-930C-22EC2E2052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</a:rPr>
              <a:t>Any questions?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body" idx="4294967295"/>
          </p:nvPr>
        </p:nvSpPr>
        <p:spPr>
          <a:xfrm>
            <a:off x="916025" y="2759006"/>
            <a:ext cx="55611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You can find me at: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@isaacrlevin</a:t>
            </a: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DC9D9642-DFA0-652D-B0A7-2C5A5EE81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81" y="1480601"/>
            <a:ext cx="2436561" cy="24365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did we use to build Web Apps?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 fontScale="90000"/>
          </a:bodyPr>
          <a:lstStyle/>
          <a:p>
            <a:br>
              <a:rPr lang="en-US" sz="3300" dirty="0"/>
            </a:br>
            <a:r>
              <a:rPr lang="en-US" sz="3300" dirty="0"/>
              <a:t>The Web Forms Era (2002-2008)</a:t>
            </a:r>
          </a:p>
        </p:txBody>
      </p:sp>
      <p:pic>
        <p:nvPicPr>
          <p:cNvPr id="1028" name="Picture 4" descr="aspnet-page-lifecycle">
            <a:extLst>
              <a:ext uri="{FF2B5EF4-FFF2-40B4-BE49-F238E27FC236}">
                <a16:creationId xmlns:a16="http://schemas.microsoft.com/office/drawing/2014/main" id="{FB9D1584-4107-303E-355A-31F967E12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01" y="1423715"/>
            <a:ext cx="669539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8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Web 2.0 (~2005)</a:t>
            </a:r>
          </a:p>
        </p:txBody>
      </p:sp>
      <p:pic>
        <p:nvPicPr>
          <p:cNvPr id="1026" name="Picture 2" descr="WEB 2.0 - What is it ? How it works and its advantages? - IntenseClick">
            <a:extLst>
              <a:ext uri="{FF2B5EF4-FFF2-40B4-BE49-F238E27FC236}">
                <a16:creationId xmlns:a16="http://schemas.microsoft.com/office/drawing/2014/main" id="{0E614C93-6400-6BC3-AE9D-FECB20077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47" y="1471879"/>
            <a:ext cx="4962906" cy="29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MVC (2008-2014)</a:t>
            </a:r>
          </a:p>
        </p:txBody>
      </p:sp>
      <p:pic>
        <p:nvPicPr>
          <p:cNvPr id="1030" name="Picture 6" descr="aspnet-mvc-request-lifecycle">
            <a:extLst>
              <a:ext uri="{FF2B5EF4-FFF2-40B4-BE49-F238E27FC236}">
                <a16:creationId xmlns:a16="http://schemas.microsoft.com/office/drawing/2014/main" id="{07BFB82A-5E81-BBBE-3352-F4ECE94D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83" y="1392590"/>
            <a:ext cx="663983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4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ASP.NET Core (2014-today)</a:t>
            </a:r>
          </a:p>
        </p:txBody>
      </p:sp>
      <p:pic>
        <p:nvPicPr>
          <p:cNvPr id="1032" name="Picture 8" descr="aspnetcore-request-pipeline">
            <a:extLst>
              <a:ext uri="{FF2B5EF4-FFF2-40B4-BE49-F238E27FC236}">
                <a16:creationId xmlns:a16="http://schemas.microsoft.com/office/drawing/2014/main" id="{F46F1E72-A607-05A8-116E-775B94B3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8407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6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what if I want Web 2.0?</a:t>
            </a:r>
            <a:endParaRPr dirty="0"/>
          </a:p>
        </p:txBody>
      </p:sp>
      <p:pic>
        <p:nvPicPr>
          <p:cNvPr id="4" name="Picture 6" descr="Why every Software Developer should learn these 3 languages – Martin Stanik.com">
            <a:extLst>
              <a:ext uri="{FF2B5EF4-FFF2-40B4-BE49-F238E27FC236}">
                <a16:creationId xmlns:a16="http://schemas.microsoft.com/office/drawing/2014/main" id="{95EAC657-C920-C1C1-7709-89B2172D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79" y="1423733"/>
            <a:ext cx="83736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 ">
            <a:extLst>
              <a:ext uri="{FF2B5EF4-FFF2-40B4-BE49-F238E27FC236}">
                <a16:creationId xmlns:a16="http://schemas.microsoft.com/office/drawing/2014/main" id="{A9073D23-9312-86AE-7467-C0D818C8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521" y="14237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lipart - Angular">
            <a:extLst>
              <a:ext uri="{FF2B5EF4-FFF2-40B4-BE49-F238E27FC236}">
                <a16:creationId xmlns:a16="http://schemas.microsoft.com/office/drawing/2014/main" id="{C050C8E3-4DFA-F9EB-BB77-699FF75C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15" y="3284312"/>
            <a:ext cx="8515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act - Wikipedia">
            <a:extLst>
              <a:ext uri="{FF2B5EF4-FFF2-40B4-BE49-F238E27FC236}">
                <a16:creationId xmlns:a16="http://schemas.microsoft.com/office/drawing/2014/main" id="{4E8D5EEE-D79E-844C-87AD-99726686A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83" y="3256066"/>
            <a:ext cx="10519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VUE Logo PNG Transparent &amp; SVG Vector - Freebie Supply">
            <a:extLst>
              <a:ext uri="{FF2B5EF4-FFF2-40B4-BE49-F238E27FC236}">
                <a16:creationId xmlns:a16="http://schemas.microsoft.com/office/drawing/2014/main" id="{B2180267-1F6E-6C49-3BAE-052865C4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9" y="3284312"/>
            <a:ext cx="10591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6D502BF-0C73-32F0-7975-D2FB319F00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1243" y="3324637"/>
            <a:ext cx="914400" cy="914400"/>
          </a:xfrm>
          <a:prstGeom prst="rect">
            <a:avLst/>
          </a:prstGeom>
        </p:spPr>
      </p:pic>
      <p:pic>
        <p:nvPicPr>
          <p:cNvPr id="10" name="Picture 22" descr=" ">
            <a:extLst>
              <a:ext uri="{FF2B5EF4-FFF2-40B4-BE49-F238E27FC236}">
                <a16:creationId xmlns:a16="http://schemas.microsoft.com/office/drawing/2014/main" id="{195D4DE5-D069-5B0A-11BB-6E89E22F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22" y="320121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Ember.js logo">
            <a:extLst>
              <a:ext uri="{FF2B5EF4-FFF2-40B4-BE49-F238E27FC236}">
                <a16:creationId xmlns:a16="http://schemas.microsoft.com/office/drawing/2014/main" id="{B3C10F19-FF42-D56D-F30C-A836E73D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89" y="3256066"/>
            <a:ext cx="96190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>
            <a:extLst>
              <a:ext uri="{FF2B5EF4-FFF2-40B4-BE49-F238E27FC236}">
                <a16:creationId xmlns:a16="http://schemas.microsoft.com/office/drawing/2014/main" id="{EFEA0406-1C7B-5C41-0658-58E15C1AD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536" y="3256066"/>
            <a:ext cx="75946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3" title="Web Apps can’t really do *that*, can they? - Steve Sanderson">
            <a:hlinkClick r:id="" action="ppaction://media"/>
            <a:extLst>
              <a:ext uri="{FF2B5EF4-FFF2-40B4-BE49-F238E27FC236}">
                <a16:creationId xmlns:a16="http://schemas.microsoft.com/office/drawing/2014/main" id="{ED64C2BE-5D0E-1AD1-89CB-9876C55284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83253" y="1482049"/>
            <a:ext cx="5599018" cy="3163445"/>
          </a:xfrm>
          <a:prstGeom prst="rect">
            <a:avLst/>
          </a:prstGeom>
        </p:spPr>
      </p:pic>
      <p:sp>
        <p:nvSpPr>
          <p:cNvPr id="3" name="Google Shape;124;p17">
            <a:extLst>
              <a:ext uri="{FF2B5EF4-FFF2-40B4-BE49-F238E27FC236}">
                <a16:creationId xmlns:a16="http://schemas.microsoft.com/office/drawing/2014/main" id="{928F8FE9-DB8E-A497-56F4-0B2AB3DEB4DD}"/>
              </a:ext>
            </a:extLst>
          </p:cNvPr>
          <p:cNvSpPr txBox="1">
            <a:spLocks/>
          </p:cNvSpPr>
          <p:nvPr/>
        </p:nvSpPr>
        <p:spPr>
          <a:xfrm>
            <a:off x="914894" y="385637"/>
            <a:ext cx="753573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Raleway" pitchFamily="2" charset="0"/>
              </a:rPr>
              <a:t>But what if you didn’t need JavaScript?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1408</Words>
  <Application>Microsoft Office PowerPoint</Application>
  <PresentationFormat>On-screen Show (16:9)</PresentationFormat>
  <Paragraphs>183</Paragraphs>
  <Slides>21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Abadi Extra Light</vt:lpstr>
      <vt:lpstr>Lato</vt:lpstr>
      <vt:lpstr>Segoe UI</vt:lpstr>
      <vt:lpstr>Raleway</vt:lpstr>
      <vt:lpstr>Consolas</vt:lpstr>
      <vt:lpstr>Arial</vt:lpstr>
      <vt:lpstr>Calibri</vt:lpstr>
      <vt:lpstr>Abadi</vt:lpstr>
      <vt:lpstr>Antonio template</vt:lpstr>
      <vt:lpstr>Running ASP.NET Core  Apps without a server? WHAT?!?!?!</vt:lpstr>
      <vt:lpstr>PowerPoint Presentation</vt:lpstr>
      <vt:lpstr>How did we use to build Web Apps?</vt:lpstr>
      <vt:lpstr> The Web Forms Era (2002-2008)</vt:lpstr>
      <vt:lpstr>Web 2.0 (~2005)</vt:lpstr>
      <vt:lpstr>MVC (2008-2014)</vt:lpstr>
      <vt:lpstr>ASP.NET Core (2014-today)</vt:lpstr>
      <vt:lpstr>But what if I want Web 2.0?</vt:lpstr>
      <vt:lpstr>PowerPoint Presentation</vt:lpstr>
      <vt:lpstr>Meet WASM</vt:lpstr>
      <vt:lpstr>But how do I use WASM with .NET</vt:lpstr>
      <vt:lpstr>Why would I do this?</vt:lpstr>
      <vt:lpstr>PowerPoint Presentation</vt:lpstr>
      <vt:lpstr>In what ways can I host Blazor WASM apps?</vt:lpstr>
      <vt:lpstr>Blazor WASM with Azure Storage</vt:lpstr>
      <vt:lpstr>Deploying .NET Apps to Azure Storage</vt:lpstr>
      <vt:lpstr>Deploy Blazor WASM to GitHub Pages</vt:lpstr>
      <vt:lpstr>Deploying .NET Apps to GitHub Pages</vt:lpstr>
      <vt:lpstr>But what if I need</vt:lpstr>
      <vt:lpstr>Look to the horizon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ASP.NET Core Apps with a server? WHAT?!?!?!</dc:title>
  <dc:creator>Isaac Levin</dc:creator>
  <cp:lastModifiedBy>Isaac Levin</cp:lastModifiedBy>
  <cp:revision>69</cp:revision>
  <dcterms:modified xsi:type="dcterms:W3CDTF">2023-05-12T18:03:34Z</dcterms:modified>
</cp:coreProperties>
</file>