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handoutMasterIdLst>
    <p:handoutMasterId r:id="rId4"/>
  </p:handoutMasterIdLst>
  <p:sldIdLst>
    <p:sldId id="259" r:id="rId2"/>
  </p:sldIdLst>
  <p:sldSz cx="15119350" cy="21383625"/>
  <p:notesSz cx="6858000" cy="9144000"/>
  <p:defaultTextStyle>
    <a:defPPr>
      <a:defRPr lang="en-US"/>
    </a:defPPr>
    <a:lvl1pPr marL="0" algn="l" defTabSz="1752082" rtl="0" eaLnBrk="1" latinLnBrk="0" hangingPunct="1">
      <a:defRPr sz="3449" kern="1200">
        <a:solidFill>
          <a:schemeClr val="tx1"/>
        </a:solidFill>
        <a:latin typeface="+mn-lt"/>
        <a:ea typeface="+mn-ea"/>
        <a:cs typeface="+mn-cs"/>
      </a:defRPr>
    </a:lvl1pPr>
    <a:lvl2pPr marL="876041" algn="l" defTabSz="1752082" rtl="0" eaLnBrk="1" latinLnBrk="0" hangingPunct="1">
      <a:defRPr sz="3449" kern="1200">
        <a:solidFill>
          <a:schemeClr val="tx1"/>
        </a:solidFill>
        <a:latin typeface="+mn-lt"/>
        <a:ea typeface="+mn-ea"/>
        <a:cs typeface="+mn-cs"/>
      </a:defRPr>
    </a:lvl2pPr>
    <a:lvl3pPr marL="1752082" algn="l" defTabSz="1752082" rtl="0" eaLnBrk="1" latinLnBrk="0" hangingPunct="1">
      <a:defRPr sz="3449" kern="1200">
        <a:solidFill>
          <a:schemeClr val="tx1"/>
        </a:solidFill>
        <a:latin typeface="+mn-lt"/>
        <a:ea typeface="+mn-ea"/>
        <a:cs typeface="+mn-cs"/>
      </a:defRPr>
    </a:lvl3pPr>
    <a:lvl4pPr marL="2628123" algn="l" defTabSz="1752082" rtl="0" eaLnBrk="1" latinLnBrk="0" hangingPunct="1">
      <a:defRPr sz="3449" kern="1200">
        <a:solidFill>
          <a:schemeClr val="tx1"/>
        </a:solidFill>
        <a:latin typeface="+mn-lt"/>
        <a:ea typeface="+mn-ea"/>
        <a:cs typeface="+mn-cs"/>
      </a:defRPr>
    </a:lvl4pPr>
    <a:lvl5pPr marL="3504164" algn="l" defTabSz="1752082" rtl="0" eaLnBrk="1" latinLnBrk="0" hangingPunct="1">
      <a:defRPr sz="3449" kern="1200">
        <a:solidFill>
          <a:schemeClr val="tx1"/>
        </a:solidFill>
        <a:latin typeface="+mn-lt"/>
        <a:ea typeface="+mn-ea"/>
        <a:cs typeface="+mn-cs"/>
      </a:defRPr>
    </a:lvl5pPr>
    <a:lvl6pPr marL="4380205" algn="l" defTabSz="1752082" rtl="0" eaLnBrk="1" latinLnBrk="0" hangingPunct="1">
      <a:defRPr sz="3449" kern="1200">
        <a:solidFill>
          <a:schemeClr val="tx1"/>
        </a:solidFill>
        <a:latin typeface="+mn-lt"/>
        <a:ea typeface="+mn-ea"/>
        <a:cs typeface="+mn-cs"/>
      </a:defRPr>
    </a:lvl6pPr>
    <a:lvl7pPr marL="5256246" algn="l" defTabSz="1752082" rtl="0" eaLnBrk="1" latinLnBrk="0" hangingPunct="1">
      <a:defRPr sz="3449" kern="1200">
        <a:solidFill>
          <a:schemeClr val="tx1"/>
        </a:solidFill>
        <a:latin typeface="+mn-lt"/>
        <a:ea typeface="+mn-ea"/>
        <a:cs typeface="+mn-cs"/>
      </a:defRPr>
    </a:lvl7pPr>
    <a:lvl8pPr marL="6132286" algn="l" defTabSz="1752082" rtl="0" eaLnBrk="1" latinLnBrk="0" hangingPunct="1">
      <a:defRPr sz="3449" kern="1200">
        <a:solidFill>
          <a:schemeClr val="tx1"/>
        </a:solidFill>
        <a:latin typeface="+mn-lt"/>
        <a:ea typeface="+mn-ea"/>
        <a:cs typeface="+mn-cs"/>
      </a:defRPr>
    </a:lvl8pPr>
    <a:lvl9pPr marL="7008327" algn="l" defTabSz="1752082" rtl="0" eaLnBrk="1" latinLnBrk="0" hangingPunct="1">
      <a:defRPr sz="344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5" userDrawn="1">
          <p15:clr>
            <a:srgbClr val="A4A3A4"/>
          </p15:clr>
        </p15:guide>
        <p15:guide id="2" pos="4762" userDrawn="1">
          <p15:clr>
            <a:srgbClr val="A4A3A4"/>
          </p15:clr>
        </p15:guide>
        <p15:guide id="3" pos="339" userDrawn="1">
          <p15:clr>
            <a:srgbClr val="A4A3A4"/>
          </p15:clr>
        </p15:guide>
        <p15:guide id="4" pos="9185" userDrawn="1">
          <p15:clr>
            <a:srgbClr val="A4A3A4"/>
          </p15:clr>
        </p15:guide>
        <p15:guide id="5" orient="horz" pos="339" userDrawn="1">
          <p15:clr>
            <a:srgbClr val="A4A3A4"/>
          </p15:clr>
        </p15:guide>
        <p15:guide id="6" orient="horz" pos="952" userDrawn="1">
          <p15:clr>
            <a:srgbClr val="A4A3A4"/>
          </p15:clr>
        </p15:guide>
        <p15:guide id="7" orient="horz" pos="13131" userDrawn="1">
          <p15:clr>
            <a:srgbClr val="A4A3A4"/>
          </p15:clr>
        </p15:guide>
        <p15:guide id="8" pos="4921" userDrawn="1">
          <p15:clr>
            <a:srgbClr val="A4A3A4"/>
          </p15:clr>
        </p15:guide>
        <p15:guide id="9" pos="460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0C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34"/>
    <p:restoredTop sz="94740"/>
  </p:normalViewPr>
  <p:slideViewPr>
    <p:cSldViewPr snapToGrid="0" snapToObjects="1" showGuides="1">
      <p:cViewPr>
        <p:scale>
          <a:sx n="50" d="100"/>
          <a:sy n="50" d="100"/>
        </p:scale>
        <p:origin x="1392" y="-3283"/>
      </p:cViewPr>
      <p:guideLst>
        <p:guide orient="horz" pos="6735"/>
        <p:guide pos="4762"/>
        <p:guide pos="339"/>
        <p:guide pos="9185"/>
        <p:guide orient="horz" pos="339"/>
        <p:guide orient="horz" pos="952"/>
        <p:guide orient="horz" pos="13131"/>
        <p:guide pos="4921"/>
        <p:guide pos="4603"/>
      </p:guideLst>
    </p:cSldViewPr>
  </p:slideViewPr>
  <p:notesTextViewPr>
    <p:cViewPr>
      <p:scale>
        <a:sx n="1" d="1"/>
        <a:sy n="1" d="1"/>
      </p:scale>
      <p:origin x="0" y="0"/>
    </p:cViewPr>
  </p:notesTextViewPr>
  <p:notesViewPr>
    <p:cSldViewPr snapToGrid="0" snapToObjects="1" showGuides="1">
      <p:cViewPr varScale="1">
        <p:scale>
          <a:sx n="114" d="100"/>
          <a:sy n="114" d="100"/>
        </p:scale>
        <p:origin x="2664" y="1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AC84FD-3468-CE4E-9A53-304D17340289}" type="doc">
      <dgm:prSet loTypeId="urn:microsoft.com/office/officeart/2005/8/layout/process1" loCatId="" qsTypeId="urn:microsoft.com/office/officeart/2005/8/quickstyle/simple1" qsCatId="simple" csTypeId="urn:microsoft.com/office/officeart/2005/8/colors/accent1_2" csCatId="accent1" phldr="1"/>
      <dgm:spPr/>
    </dgm:pt>
    <dgm:pt modelId="{4CC00E3E-9509-704C-B693-0E76135B5919}">
      <dgm:prSet phldrT="[Text]" custT="1"/>
      <dgm:spPr>
        <a:solidFill>
          <a:schemeClr val="tx1">
            <a:lumMod val="75000"/>
            <a:lumOff val="25000"/>
          </a:schemeClr>
        </a:solidFill>
      </dgm:spPr>
      <dgm:t>
        <a:bodyPr/>
        <a:lstStyle/>
        <a:p>
          <a:pPr algn="ctr"/>
          <a:r>
            <a:rPr lang="en-US" sz="1800" b="1" i="0" dirty="0">
              <a:latin typeface="Lato Semibold" panose="020F0502020204030203" pitchFamily="34" charset="0"/>
              <a:ea typeface="Lato Semibold" panose="020F0502020204030203" pitchFamily="34" charset="0"/>
              <a:cs typeface="Lato Semibold" panose="020F0502020204030203" pitchFamily="34" charset="0"/>
            </a:rPr>
            <a:t>Create Inset Emoji Dataset using COCO dataset and Facebook Emojis</a:t>
          </a:r>
        </a:p>
      </dgm:t>
    </dgm:pt>
    <dgm:pt modelId="{5C152009-DABD-FA4C-960E-0490D5897E37}" type="parTrans" cxnId="{9B597C33-BE61-A44D-BD3B-7C309916007F}">
      <dgm:prSet/>
      <dgm:spPr/>
      <dgm:t>
        <a:bodyPr/>
        <a:lstStyle/>
        <a:p>
          <a:endParaRPr lang="en-US"/>
        </a:p>
      </dgm:t>
    </dgm:pt>
    <dgm:pt modelId="{A73D1237-8309-774D-B08F-C4B17AD21A71}" type="sibTrans" cxnId="{9B597C33-BE61-A44D-BD3B-7C309916007F}">
      <dgm:prSet/>
      <dgm:spPr>
        <a:solidFill>
          <a:srgbClr val="BA0C2F"/>
        </a:solidFill>
      </dgm:spPr>
      <dgm:t>
        <a:bodyPr/>
        <a:lstStyle/>
        <a:p>
          <a:endParaRPr lang="en-US">
            <a:solidFill>
              <a:srgbClr val="BA0C2F"/>
            </a:solidFill>
          </a:endParaRPr>
        </a:p>
      </dgm:t>
    </dgm:pt>
    <dgm:pt modelId="{BC5C8A4E-1E9B-1047-916C-FA24DB1BE22F}">
      <dgm:prSet phldrT="[Text]" custT="1"/>
      <dgm:spPr>
        <a:solidFill>
          <a:schemeClr val="tx1">
            <a:lumMod val="75000"/>
            <a:lumOff val="25000"/>
          </a:schemeClr>
        </a:solidFill>
      </dgm:spPr>
      <dgm:t>
        <a:bodyPr/>
        <a:lstStyle/>
        <a:p>
          <a:r>
            <a:rPr lang="en-US" sz="1800" b="1" i="0" dirty="0">
              <a:latin typeface="Lato Semibold" panose="020F0502020204030203" pitchFamily="34" charset="0"/>
              <a:ea typeface="Lato Semibold" panose="020F0502020204030203" pitchFamily="34" charset="0"/>
              <a:cs typeface="Lato Semibold" panose="020F0502020204030203" pitchFamily="34" charset="0"/>
            </a:rPr>
            <a:t>Create Survey to evaluate the influence inset emojis have on opinion.</a:t>
          </a:r>
          <a:endParaRPr lang="en-US" sz="1800" dirty="0"/>
        </a:p>
      </dgm:t>
    </dgm:pt>
    <dgm:pt modelId="{FB52321C-06D1-1F4A-A1CA-2F80EFE0EED3}" type="parTrans" cxnId="{E367D124-89E8-5B47-B2F7-4F16C79D29C4}">
      <dgm:prSet/>
      <dgm:spPr/>
      <dgm:t>
        <a:bodyPr/>
        <a:lstStyle/>
        <a:p>
          <a:endParaRPr lang="en-US"/>
        </a:p>
      </dgm:t>
    </dgm:pt>
    <dgm:pt modelId="{3204FFE0-CE28-BC4E-B7AF-0C61314CED3D}" type="sibTrans" cxnId="{E367D124-89E8-5B47-B2F7-4F16C79D29C4}">
      <dgm:prSet/>
      <dgm:spPr>
        <a:solidFill>
          <a:srgbClr val="BA0C2F"/>
        </a:solidFill>
      </dgm:spPr>
      <dgm:t>
        <a:bodyPr/>
        <a:lstStyle/>
        <a:p>
          <a:endParaRPr lang="en-US">
            <a:solidFill>
              <a:srgbClr val="BA0C2F"/>
            </a:solidFill>
          </a:endParaRPr>
        </a:p>
      </dgm:t>
    </dgm:pt>
    <dgm:pt modelId="{49F65394-6976-5846-8B41-39C8693EBCDE}">
      <dgm:prSet phldrT="[Text]" custT="1"/>
      <dgm:spPr>
        <a:solidFill>
          <a:schemeClr val="tx1">
            <a:lumMod val="75000"/>
            <a:lumOff val="25000"/>
          </a:schemeClr>
        </a:solidFill>
      </dgm:spPr>
      <dgm:t>
        <a:bodyPr/>
        <a:lstStyle/>
        <a:p>
          <a:r>
            <a:rPr lang="en-US" sz="1800" b="1" i="0" dirty="0">
              <a:latin typeface="Lato Semibold" panose="020F0502020204030203" pitchFamily="34" charset="0"/>
              <a:ea typeface="Lato Semibold" panose="020F0502020204030203" pitchFamily="34" charset="0"/>
              <a:cs typeface="Lato Semibold" panose="020F0502020204030203" pitchFamily="34" charset="0"/>
            </a:rPr>
            <a:t>Conduct interview with media professional to gather additional insights.</a:t>
          </a:r>
          <a:endParaRPr lang="en-US" sz="1800" dirty="0"/>
        </a:p>
      </dgm:t>
    </dgm:pt>
    <dgm:pt modelId="{94370456-77E2-C34E-A1B0-F84B307E0704}" type="parTrans" cxnId="{6F5D2010-1CF8-B645-AF0D-B6D7EBDABCA1}">
      <dgm:prSet/>
      <dgm:spPr/>
      <dgm:t>
        <a:bodyPr/>
        <a:lstStyle/>
        <a:p>
          <a:endParaRPr lang="en-US"/>
        </a:p>
      </dgm:t>
    </dgm:pt>
    <dgm:pt modelId="{351B2749-8C22-3F4A-A9C0-263DBF4C6DA8}" type="sibTrans" cxnId="{6F5D2010-1CF8-B645-AF0D-B6D7EBDABCA1}">
      <dgm:prSet/>
      <dgm:spPr/>
      <dgm:t>
        <a:bodyPr/>
        <a:lstStyle/>
        <a:p>
          <a:endParaRPr lang="en-US"/>
        </a:p>
      </dgm:t>
    </dgm:pt>
    <dgm:pt modelId="{74D3D9CE-CD0C-2641-803D-83008822A3F3}">
      <dgm:prSet custT="1"/>
      <dgm:spPr>
        <a:solidFill>
          <a:schemeClr val="tx1">
            <a:lumMod val="75000"/>
            <a:lumOff val="25000"/>
          </a:schemeClr>
        </a:solidFill>
        <a:ln>
          <a:noFill/>
        </a:ln>
      </dgm:spPr>
      <dgm:t>
        <a:bodyPr/>
        <a:lstStyle/>
        <a:p>
          <a:r>
            <a:rPr lang="en-US" sz="1800" b="1" i="0" dirty="0">
              <a:latin typeface="Lato Semibold" panose="020F0502020204030203" pitchFamily="34" charset="0"/>
              <a:ea typeface="Lato Semibold" panose="020F0502020204030203" pitchFamily="34" charset="0"/>
              <a:cs typeface="Lato Semibold" panose="020F0502020204030203" pitchFamily="34" charset="0"/>
            </a:rPr>
            <a:t>Train Object Detection models using created dataset – YOLOv8 and </a:t>
          </a:r>
          <a:r>
            <a:rPr lang="en-US" sz="1800" b="1" i="0" dirty="0" err="1">
              <a:latin typeface="Lato Semibold" panose="020F0502020204030203" pitchFamily="34" charset="0"/>
              <a:ea typeface="Lato Semibold" panose="020F0502020204030203" pitchFamily="34" charset="0"/>
              <a:cs typeface="Lato Semibold" panose="020F0502020204030203" pitchFamily="34" charset="0"/>
            </a:rPr>
            <a:t>RetinaNet</a:t>
          </a:r>
          <a:r>
            <a:rPr lang="en-US" sz="1800" b="1" i="0" dirty="0">
              <a:latin typeface="Lato Semibold" panose="020F0502020204030203" pitchFamily="34" charset="0"/>
              <a:ea typeface="Lato Semibold" panose="020F0502020204030203" pitchFamily="34" charset="0"/>
              <a:cs typeface="Lato Semibold" panose="020F0502020204030203" pitchFamily="34" charset="0"/>
            </a:rPr>
            <a:t> models</a:t>
          </a:r>
          <a:endParaRPr lang="en-US" sz="1800" dirty="0"/>
        </a:p>
      </dgm:t>
    </dgm:pt>
    <dgm:pt modelId="{C61DCECE-6ECE-BE4F-A799-93DC04E4A599}" type="parTrans" cxnId="{5ACC6438-853B-B04A-8EB6-1FD27B6FBB4B}">
      <dgm:prSet/>
      <dgm:spPr/>
      <dgm:t>
        <a:bodyPr/>
        <a:lstStyle/>
        <a:p>
          <a:endParaRPr lang="en-US"/>
        </a:p>
      </dgm:t>
    </dgm:pt>
    <dgm:pt modelId="{CF62E1D4-6205-5C4A-867F-D1ADA82D9EAE}" type="sibTrans" cxnId="{5ACC6438-853B-B04A-8EB6-1FD27B6FBB4B}">
      <dgm:prSet/>
      <dgm:spPr>
        <a:solidFill>
          <a:srgbClr val="C00000"/>
        </a:solidFill>
      </dgm:spPr>
      <dgm:t>
        <a:bodyPr/>
        <a:lstStyle/>
        <a:p>
          <a:endParaRPr lang="en-US"/>
        </a:p>
      </dgm:t>
    </dgm:pt>
    <dgm:pt modelId="{4F699F35-32B6-C84D-ADA7-2D8FBC727D4C}" type="pres">
      <dgm:prSet presAssocID="{72AC84FD-3468-CE4E-9A53-304D17340289}" presName="Name0" presStyleCnt="0">
        <dgm:presLayoutVars>
          <dgm:dir/>
          <dgm:resizeHandles val="exact"/>
        </dgm:presLayoutVars>
      </dgm:prSet>
      <dgm:spPr/>
    </dgm:pt>
    <dgm:pt modelId="{6BFECCEA-4FA0-0547-A8A7-A8E881B5084F}" type="pres">
      <dgm:prSet presAssocID="{4CC00E3E-9509-704C-B693-0E76135B5919}" presName="node" presStyleLbl="node1" presStyleIdx="0" presStyleCnt="4">
        <dgm:presLayoutVars>
          <dgm:bulletEnabled val="1"/>
        </dgm:presLayoutVars>
      </dgm:prSet>
      <dgm:spPr/>
    </dgm:pt>
    <dgm:pt modelId="{37F2F95F-94C5-0345-A1A8-52C1A829AD93}" type="pres">
      <dgm:prSet presAssocID="{A73D1237-8309-774D-B08F-C4B17AD21A71}" presName="sibTrans" presStyleLbl="sibTrans2D1" presStyleIdx="0" presStyleCnt="3"/>
      <dgm:spPr/>
    </dgm:pt>
    <dgm:pt modelId="{EC36A070-5ADF-704E-A6D3-3966E876A121}" type="pres">
      <dgm:prSet presAssocID="{A73D1237-8309-774D-B08F-C4B17AD21A71}" presName="connectorText" presStyleLbl="sibTrans2D1" presStyleIdx="0" presStyleCnt="3"/>
      <dgm:spPr/>
    </dgm:pt>
    <dgm:pt modelId="{6F3C7645-1725-554B-B121-4C8334E52F6E}" type="pres">
      <dgm:prSet presAssocID="{74D3D9CE-CD0C-2641-803D-83008822A3F3}" presName="node" presStyleLbl="node1" presStyleIdx="1" presStyleCnt="4">
        <dgm:presLayoutVars>
          <dgm:bulletEnabled val="1"/>
        </dgm:presLayoutVars>
      </dgm:prSet>
      <dgm:spPr/>
    </dgm:pt>
    <dgm:pt modelId="{CB52ACBD-5938-FB48-88B7-057084F24704}" type="pres">
      <dgm:prSet presAssocID="{CF62E1D4-6205-5C4A-867F-D1ADA82D9EAE}" presName="sibTrans" presStyleLbl="sibTrans2D1" presStyleIdx="1" presStyleCnt="3"/>
      <dgm:spPr/>
    </dgm:pt>
    <dgm:pt modelId="{1DCC8AC0-2164-EC49-9EB3-1616D5B7ADA6}" type="pres">
      <dgm:prSet presAssocID="{CF62E1D4-6205-5C4A-867F-D1ADA82D9EAE}" presName="connectorText" presStyleLbl="sibTrans2D1" presStyleIdx="1" presStyleCnt="3"/>
      <dgm:spPr/>
    </dgm:pt>
    <dgm:pt modelId="{A46BDCF8-E4B1-C848-B43D-D863BDB7419E}" type="pres">
      <dgm:prSet presAssocID="{BC5C8A4E-1E9B-1047-916C-FA24DB1BE22F}" presName="node" presStyleLbl="node1" presStyleIdx="2" presStyleCnt="4">
        <dgm:presLayoutVars>
          <dgm:bulletEnabled val="1"/>
        </dgm:presLayoutVars>
      </dgm:prSet>
      <dgm:spPr/>
    </dgm:pt>
    <dgm:pt modelId="{7A0AD155-17AB-084B-93C4-F066DDC3EB9B}" type="pres">
      <dgm:prSet presAssocID="{3204FFE0-CE28-BC4E-B7AF-0C61314CED3D}" presName="sibTrans" presStyleLbl="sibTrans2D1" presStyleIdx="2" presStyleCnt="3"/>
      <dgm:spPr/>
    </dgm:pt>
    <dgm:pt modelId="{8D6DBA23-C34D-2149-A1D7-4E6257E23DF7}" type="pres">
      <dgm:prSet presAssocID="{3204FFE0-CE28-BC4E-B7AF-0C61314CED3D}" presName="connectorText" presStyleLbl="sibTrans2D1" presStyleIdx="2" presStyleCnt="3"/>
      <dgm:spPr/>
    </dgm:pt>
    <dgm:pt modelId="{B5ED4907-135A-EF48-946C-0B1D0262EF2E}" type="pres">
      <dgm:prSet presAssocID="{49F65394-6976-5846-8B41-39C8693EBCDE}" presName="node" presStyleLbl="node1" presStyleIdx="3" presStyleCnt="4" custLinFactX="97226" custLinFactNeighborX="100000">
        <dgm:presLayoutVars>
          <dgm:bulletEnabled val="1"/>
        </dgm:presLayoutVars>
      </dgm:prSet>
      <dgm:spPr/>
    </dgm:pt>
  </dgm:ptLst>
  <dgm:cxnLst>
    <dgm:cxn modelId="{6F5D2010-1CF8-B645-AF0D-B6D7EBDABCA1}" srcId="{72AC84FD-3468-CE4E-9A53-304D17340289}" destId="{49F65394-6976-5846-8B41-39C8693EBCDE}" srcOrd="3" destOrd="0" parTransId="{94370456-77E2-C34E-A1B0-F84B307E0704}" sibTransId="{351B2749-8C22-3F4A-A9C0-263DBF4C6DA8}"/>
    <dgm:cxn modelId="{EBC2CE1B-0955-2446-8767-9F37316C8097}" type="presOf" srcId="{3204FFE0-CE28-BC4E-B7AF-0C61314CED3D}" destId="{8D6DBA23-C34D-2149-A1D7-4E6257E23DF7}" srcOrd="1" destOrd="0" presId="urn:microsoft.com/office/officeart/2005/8/layout/process1"/>
    <dgm:cxn modelId="{E367D124-89E8-5B47-B2F7-4F16C79D29C4}" srcId="{72AC84FD-3468-CE4E-9A53-304D17340289}" destId="{BC5C8A4E-1E9B-1047-916C-FA24DB1BE22F}" srcOrd="2" destOrd="0" parTransId="{FB52321C-06D1-1F4A-A1CA-2F80EFE0EED3}" sibTransId="{3204FFE0-CE28-BC4E-B7AF-0C61314CED3D}"/>
    <dgm:cxn modelId="{9B597C33-BE61-A44D-BD3B-7C309916007F}" srcId="{72AC84FD-3468-CE4E-9A53-304D17340289}" destId="{4CC00E3E-9509-704C-B693-0E76135B5919}" srcOrd="0" destOrd="0" parTransId="{5C152009-DABD-FA4C-960E-0490D5897E37}" sibTransId="{A73D1237-8309-774D-B08F-C4B17AD21A71}"/>
    <dgm:cxn modelId="{5B2F2334-4994-8640-8C34-F9724703CEA2}" type="presOf" srcId="{72AC84FD-3468-CE4E-9A53-304D17340289}" destId="{4F699F35-32B6-C84D-ADA7-2D8FBC727D4C}" srcOrd="0" destOrd="0" presId="urn:microsoft.com/office/officeart/2005/8/layout/process1"/>
    <dgm:cxn modelId="{5ACC6438-853B-B04A-8EB6-1FD27B6FBB4B}" srcId="{72AC84FD-3468-CE4E-9A53-304D17340289}" destId="{74D3D9CE-CD0C-2641-803D-83008822A3F3}" srcOrd="1" destOrd="0" parTransId="{C61DCECE-6ECE-BE4F-A799-93DC04E4A599}" sibTransId="{CF62E1D4-6205-5C4A-867F-D1ADA82D9EAE}"/>
    <dgm:cxn modelId="{37E05D66-BCEC-ED4C-813D-B88C321B49DB}" type="presOf" srcId="{4CC00E3E-9509-704C-B693-0E76135B5919}" destId="{6BFECCEA-4FA0-0547-A8A7-A8E881B5084F}" srcOrd="0" destOrd="0" presId="urn:microsoft.com/office/officeart/2005/8/layout/process1"/>
    <dgm:cxn modelId="{BA48FA66-724F-0C4E-93EC-BCAEF06A847D}" type="presOf" srcId="{49F65394-6976-5846-8B41-39C8693EBCDE}" destId="{B5ED4907-135A-EF48-946C-0B1D0262EF2E}" srcOrd="0" destOrd="0" presId="urn:microsoft.com/office/officeart/2005/8/layout/process1"/>
    <dgm:cxn modelId="{1EE4C66E-47E5-2E49-8501-FECCA4DFCC9C}" type="presOf" srcId="{BC5C8A4E-1E9B-1047-916C-FA24DB1BE22F}" destId="{A46BDCF8-E4B1-C848-B43D-D863BDB7419E}" srcOrd="0" destOrd="0" presId="urn:microsoft.com/office/officeart/2005/8/layout/process1"/>
    <dgm:cxn modelId="{801A0056-0184-0D4B-AF41-44CC422F3868}" type="presOf" srcId="{CF62E1D4-6205-5C4A-867F-D1ADA82D9EAE}" destId="{1DCC8AC0-2164-EC49-9EB3-1616D5B7ADA6}" srcOrd="1" destOrd="0" presId="urn:microsoft.com/office/officeart/2005/8/layout/process1"/>
    <dgm:cxn modelId="{4A914B93-ED1C-734D-A073-9BA08D862385}" type="presOf" srcId="{A73D1237-8309-774D-B08F-C4B17AD21A71}" destId="{EC36A070-5ADF-704E-A6D3-3966E876A121}" srcOrd="1" destOrd="0" presId="urn:microsoft.com/office/officeart/2005/8/layout/process1"/>
    <dgm:cxn modelId="{EADF989C-D44E-8F4F-9020-05D0E2B1369F}" type="presOf" srcId="{CF62E1D4-6205-5C4A-867F-D1ADA82D9EAE}" destId="{CB52ACBD-5938-FB48-88B7-057084F24704}" srcOrd="0" destOrd="0" presId="urn:microsoft.com/office/officeart/2005/8/layout/process1"/>
    <dgm:cxn modelId="{E4AAA9C7-4409-5541-87D5-E841C1ABD18F}" type="presOf" srcId="{3204FFE0-CE28-BC4E-B7AF-0C61314CED3D}" destId="{7A0AD155-17AB-084B-93C4-F066DDC3EB9B}" srcOrd="0" destOrd="0" presId="urn:microsoft.com/office/officeart/2005/8/layout/process1"/>
    <dgm:cxn modelId="{AEABE7DA-CF0F-3A4F-9AF7-11931B888A84}" type="presOf" srcId="{A73D1237-8309-774D-B08F-C4B17AD21A71}" destId="{37F2F95F-94C5-0345-A1A8-52C1A829AD93}" srcOrd="0" destOrd="0" presId="urn:microsoft.com/office/officeart/2005/8/layout/process1"/>
    <dgm:cxn modelId="{4AF63FE9-6EBB-794D-B975-4675047744D4}" type="presOf" srcId="{74D3D9CE-CD0C-2641-803D-83008822A3F3}" destId="{6F3C7645-1725-554B-B121-4C8334E52F6E}" srcOrd="0" destOrd="0" presId="urn:microsoft.com/office/officeart/2005/8/layout/process1"/>
    <dgm:cxn modelId="{2DF055CE-60E0-6645-A292-1FEDBB57B377}" type="presParOf" srcId="{4F699F35-32B6-C84D-ADA7-2D8FBC727D4C}" destId="{6BFECCEA-4FA0-0547-A8A7-A8E881B5084F}" srcOrd="0" destOrd="0" presId="urn:microsoft.com/office/officeart/2005/8/layout/process1"/>
    <dgm:cxn modelId="{D37B32DC-5121-D04C-A41B-9AC277A456DF}" type="presParOf" srcId="{4F699F35-32B6-C84D-ADA7-2D8FBC727D4C}" destId="{37F2F95F-94C5-0345-A1A8-52C1A829AD93}" srcOrd="1" destOrd="0" presId="urn:microsoft.com/office/officeart/2005/8/layout/process1"/>
    <dgm:cxn modelId="{02B93B24-67A5-2F49-9734-1099E6F298AB}" type="presParOf" srcId="{37F2F95F-94C5-0345-A1A8-52C1A829AD93}" destId="{EC36A070-5ADF-704E-A6D3-3966E876A121}" srcOrd="0" destOrd="0" presId="urn:microsoft.com/office/officeart/2005/8/layout/process1"/>
    <dgm:cxn modelId="{390EC8C4-A9F4-5B46-A962-A203DDF2732A}" type="presParOf" srcId="{4F699F35-32B6-C84D-ADA7-2D8FBC727D4C}" destId="{6F3C7645-1725-554B-B121-4C8334E52F6E}" srcOrd="2" destOrd="0" presId="urn:microsoft.com/office/officeart/2005/8/layout/process1"/>
    <dgm:cxn modelId="{840864D3-D72D-E741-8268-65DB8322BB6F}" type="presParOf" srcId="{4F699F35-32B6-C84D-ADA7-2D8FBC727D4C}" destId="{CB52ACBD-5938-FB48-88B7-057084F24704}" srcOrd="3" destOrd="0" presId="urn:microsoft.com/office/officeart/2005/8/layout/process1"/>
    <dgm:cxn modelId="{039BC15C-63F3-8645-8396-9868B5FF9400}" type="presParOf" srcId="{CB52ACBD-5938-FB48-88B7-057084F24704}" destId="{1DCC8AC0-2164-EC49-9EB3-1616D5B7ADA6}" srcOrd="0" destOrd="0" presId="urn:microsoft.com/office/officeart/2005/8/layout/process1"/>
    <dgm:cxn modelId="{ACF6C407-F052-3448-93ED-47128072BD26}" type="presParOf" srcId="{4F699F35-32B6-C84D-ADA7-2D8FBC727D4C}" destId="{A46BDCF8-E4B1-C848-B43D-D863BDB7419E}" srcOrd="4" destOrd="0" presId="urn:microsoft.com/office/officeart/2005/8/layout/process1"/>
    <dgm:cxn modelId="{410529D3-5038-AA49-8747-7A7C1DFC5A75}" type="presParOf" srcId="{4F699F35-32B6-C84D-ADA7-2D8FBC727D4C}" destId="{7A0AD155-17AB-084B-93C4-F066DDC3EB9B}" srcOrd="5" destOrd="0" presId="urn:microsoft.com/office/officeart/2005/8/layout/process1"/>
    <dgm:cxn modelId="{495AF92F-00D7-2742-91D7-3D80715759AD}" type="presParOf" srcId="{7A0AD155-17AB-084B-93C4-F066DDC3EB9B}" destId="{8D6DBA23-C34D-2149-A1D7-4E6257E23DF7}" srcOrd="0" destOrd="0" presId="urn:microsoft.com/office/officeart/2005/8/layout/process1"/>
    <dgm:cxn modelId="{A7C86359-57DD-B449-BDD0-8642E5B8F9B4}" type="presParOf" srcId="{4F699F35-32B6-C84D-ADA7-2D8FBC727D4C}" destId="{B5ED4907-135A-EF48-946C-0B1D0262EF2E}"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FECCEA-4FA0-0547-A8A7-A8E881B5084F}">
      <dsp:nvSpPr>
        <dsp:cNvPr id="0" name=""/>
        <dsp:cNvSpPr/>
      </dsp:nvSpPr>
      <dsp:spPr>
        <a:xfrm>
          <a:off x="6171" y="264318"/>
          <a:ext cx="2698208" cy="1618924"/>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latin typeface="Lato Semibold" panose="020F0502020204030203" pitchFamily="34" charset="0"/>
              <a:ea typeface="Lato Semibold" panose="020F0502020204030203" pitchFamily="34" charset="0"/>
              <a:cs typeface="Lato Semibold" panose="020F0502020204030203" pitchFamily="34" charset="0"/>
            </a:rPr>
            <a:t>Create Inset Emoji Dataset using COCO dataset and Facebook Emojis</a:t>
          </a:r>
        </a:p>
      </dsp:txBody>
      <dsp:txXfrm>
        <a:off x="53588" y="311735"/>
        <a:ext cx="2603374" cy="1524090"/>
      </dsp:txXfrm>
    </dsp:sp>
    <dsp:sp modelId="{37F2F95F-94C5-0345-A1A8-52C1A829AD93}">
      <dsp:nvSpPr>
        <dsp:cNvPr id="0" name=""/>
        <dsp:cNvSpPr/>
      </dsp:nvSpPr>
      <dsp:spPr>
        <a:xfrm>
          <a:off x="2974200" y="739202"/>
          <a:ext cx="572020" cy="669155"/>
        </a:xfrm>
        <a:prstGeom prst="rightArrow">
          <a:avLst>
            <a:gd name="adj1" fmla="val 60000"/>
            <a:gd name="adj2" fmla="val 50000"/>
          </a:avLst>
        </a:prstGeom>
        <a:solidFill>
          <a:srgbClr val="BA0C2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solidFill>
              <a:srgbClr val="BA0C2F"/>
            </a:solidFill>
          </a:endParaRPr>
        </a:p>
      </dsp:txBody>
      <dsp:txXfrm>
        <a:off x="2974200" y="873033"/>
        <a:ext cx="400414" cy="401493"/>
      </dsp:txXfrm>
    </dsp:sp>
    <dsp:sp modelId="{6F3C7645-1725-554B-B121-4C8334E52F6E}">
      <dsp:nvSpPr>
        <dsp:cNvPr id="0" name=""/>
        <dsp:cNvSpPr/>
      </dsp:nvSpPr>
      <dsp:spPr>
        <a:xfrm>
          <a:off x="3783662" y="264318"/>
          <a:ext cx="2698208" cy="1618924"/>
        </a:xfrm>
        <a:prstGeom prst="roundRect">
          <a:avLst>
            <a:gd name="adj" fmla="val 10000"/>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latin typeface="Lato Semibold" panose="020F0502020204030203" pitchFamily="34" charset="0"/>
              <a:ea typeface="Lato Semibold" panose="020F0502020204030203" pitchFamily="34" charset="0"/>
              <a:cs typeface="Lato Semibold" panose="020F0502020204030203" pitchFamily="34" charset="0"/>
            </a:rPr>
            <a:t>Train Object Detection models using created dataset – YOLOv8 and </a:t>
          </a:r>
          <a:r>
            <a:rPr lang="en-US" sz="1800" b="1" i="0" kern="1200" dirty="0" err="1">
              <a:latin typeface="Lato Semibold" panose="020F0502020204030203" pitchFamily="34" charset="0"/>
              <a:ea typeface="Lato Semibold" panose="020F0502020204030203" pitchFamily="34" charset="0"/>
              <a:cs typeface="Lato Semibold" panose="020F0502020204030203" pitchFamily="34" charset="0"/>
            </a:rPr>
            <a:t>RetinaNet</a:t>
          </a:r>
          <a:r>
            <a:rPr lang="en-US" sz="1800" b="1" i="0" kern="1200" dirty="0">
              <a:latin typeface="Lato Semibold" panose="020F0502020204030203" pitchFamily="34" charset="0"/>
              <a:ea typeface="Lato Semibold" panose="020F0502020204030203" pitchFamily="34" charset="0"/>
              <a:cs typeface="Lato Semibold" panose="020F0502020204030203" pitchFamily="34" charset="0"/>
            </a:rPr>
            <a:t> models</a:t>
          </a:r>
          <a:endParaRPr lang="en-US" sz="1800" kern="1200" dirty="0"/>
        </a:p>
      </dsp:txBody>
      <dsp:txXfrm>
        <a:off x="3831079" y="311735"/>
        <a:ext cx="2603374" cy="1524090"/>
      </dsp:txXfrm>
    </dsp:sp>
    <dsp:sp modelId="{CB52ACBD-5938-FB48-88B7-057084F24704}">
      <dsp:nvSpPr>
        <dsp:cNvPr id="0" name=""/>
        <dsp:cNvSpPr/>
      </dsp:nvSpPr>
      <dsp:spPr>
        <a:xfrm>
          <a:off x="6751691" y="739202"/>
          <a:ext cx="572020" cy="669155"/>
        </a:xfrm>
        <a:prstGeom prst="rightArrow">
          <a:avLst>
            <a:gd name="adj1" fmla="val 60000"/>
            <a:gd name="adj2" fmla="val 50000"/>
          </a:avLst>
        </a:prstGeom>
        <a:solidFill>
          <a:srgbClr val="C0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6751691" y="873033"/>
        <a:ext cx="400414" cy="401493"/>
      </dsp:txXfrm>
    </dsp:sp>
    <dsp:sp modelId="{A46BDCF8-E4B1-C848-B43D-D863BDB7419E}">
      <dsp:nvSpPr>
        <dsp:cNvPr id="0" name=""/>
        <dsp:cNvSpPr/>
      </dsp:nvSpPr>
      <dsp:spPr>
        <a:xfrm>
          <a:off x="7561154" y="264318"/>
          <a:ext cx="2698208" cy="1618924"/>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latin typeface="Lato Semibold" panose="020F0502020204030203" pitchFamily="34" charset="0"/>
              <a:ea typeface="Lato Semibold" panose="020F0502020204030203" pitchFamily="34" charset="0"/>
              <a:cs typeface="Lato Semibold" panose="020F0502020204030203" pitchFamily="34" charset="0"/>
            </a:rPr>
            <a:t>Create Survey to evaluate the influence inset emojis have on opinion.</a:t>
          </a:r>
          <a:endParaRPr lang="en-US" sz="1800" kern="1200" dirty="0"/>
        </a:p>
      </dsp:txBody>
      <dsp:txXfrm>
        <a:off x="7608571" y="311735"/>
        <a:ext cx="2603374" cy="1524090"/>
      </dsp:txXfrm>
    </dsp:sp>
    <dsp:sp modelId="{7A0AD155-17AB-084B-93C4-F066DDC3EB9B}">
      <dsp:nvSpPr>
        <dsp:cNvPr id="0" name=""/>
        <dsp:cNvSpPr/>
      </dsp:nvSpPr>
      <dsp:spPr>
        <a:xfrm>
          <a:off x="10530725" y="739202"/>
          <a:ext cx="575290" cy="669155"/>
        </a:xfrm>
        <a:prstGeom prst="rightArrow">
          <a:avLst>
            <a:gd name="adj1" fmla="val 60000"/>
            <a:gd name="adj2" fmla="val 50000"/>
          </a:avLst>
        </a:prstGeom>
        <a:solidFill>
          <a:srgbClr val="BA0C2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solidFill>
              <a:srgbClr val="BA0C2F"/>
            </a:solidFill>
          </a:endParaRPr>
        </a:p>
      </dsp:txBody>
      <dsp:txXfrm>
        <a:off x="10530725" y="873033"/>
        <a:ext cx="402703" cy="401493"/>
      </dsp:txXfrm>
    </dsp:sp>
    <dsp:sp modelId="{B5ED4907-135A-EF48-946C-0B1D0262EF2E}">
      <dsp:nvSpPr>
        <dsp:cNvPr id="0" name=""/>
        <dsp:cNvSpPr/>
      </dsp:nvSpPr>
      <dsp:spPr>
        <a:xfrm>
          <a:off x="11344816" y="264318"/>
          <a:ext cx="2698208" cy="1618924"/>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latin typeface="Lato Semibold" panose="020F0502020204030203" pitchFamily="34" charset="0"/>
              <a:ea typeface="Lato Semibold" panose="020F0502020204030203" pitchFamily="34" charset="0"/>
              <a:cs typeface="Lato Semibold" panose="020F0502020204030203" pitchFamily="34" charset="0"/>
            </a:rPr>
            <a:t>Conduct interview with media professional to gather additional insights.</a:t>
          </a:r>
          <a:endParaRPr lang="en-US" sz="1800" kern="1200" dirty="0"/>
        </a:p>
      </dsp:txBody>
      <dsp:txXfrm>
        <a:off x="11392233" y="311735"/>
        <a:ext cx="2603374" cy="152409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3891E7-C3BA-3646-A7FC-F0098B06E03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CF4FB73-E53B-1749-A059-FE7257A966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F0E767-06F5-1743-8250-09BED16D1E0E}" type="datetimeFigureOut">
              <a:rPr lang="en-US" smtClean="0"/>
              <a:t>5/21/2024</a:t>
            </a:fld>
            <a:endParaRPr lang="en-US"/>
          </a:p>
        </p:txBody>
      </p:sp>
      <p:sp>
        <p:nvSpPr>
          <p:cNvPr id="4" name="Footer Placeholder 3">
            <a:extLst>
              <a:ext uri="{FF2B5EF4-FFF2-40B4-BE49-F238E27FC236}">
                <a16:creationId xmlns:a16="http://schemas.microsoft.com/office/drawing/2014/main" id="{66DBA9DB-F905-5049-94C5-CA28F88F501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3EAA553-D214-1046-A6CC-A7C6D38172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18FCAB-9264-FF45-8959-444272B54243}" type="slidenum">
              <a:rPr lang="en-US" smtClean="0"/>
              <a:t>‹#›</a:t>
            </a:fld>
            <a:endParaRPr lang="en-US"/>
          </a:p>
        </p:txBody>
      </p:sp>
    </p:spTree>
    <p:extLst>
      <p:ext uri="{BB962C8B-B14F-4D97-AF65-F5344CB8AC3E}">
        <p14:creationId xmlns:p14="http://schemas.microsoft.com/office/powerpoint/2010/main" val="28396327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FC99CA-AF55-2547-B865-ACD414BD3D5B}" type="datetimeFigureOut">
              <a:rPr lang="en-US" smtClean="0"/>
              <a:t>5/21/2024</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9CAA77-372A-BC4B-8C05-DA1E75EBB0E9}" type="slidenum">
              <a:rPr lang="en-US" smtClean="0"/>
              <a:t>‹#›</a:t>
            </a:fld>
            <a:endParaRPr lang="en-US"/>
          </a:p>
        </p:txBody>
      </p:sp>
    </p:spTree>
    <p:extLst>
      <p:ext uri="{BB962C8B-B14F-4D97-AF65-F5344CB8AC3E}">
        <p14:creationId xmlns:p14="http://schemas.microsoft.com/office/powerpoint/2010/main" val="711326917"/>
      </p:ext>
    </p:extLst>
  </p:cSld>
  <p:clrMap bg1="lt1" tx1="dk1" bg2="lt2" tx2="dk2" accent1="accent1" accent2="accent2" accent3="accent3" accent4="accent4" accent5="accent5" accent6="accent6" hlink="hlink" folHlink="folHlink"/>
  <p:notesStyle>
    <a:lvl1pPr marL="0" algn="l" defTabSz="1752082" rtl="0" eaLnBrk="1" latinLnBrk="0" hangingPunct="1">
      <a:defRPr sz="2299" kern="1200">
        <a:solidFill>
          <a:schemeClr val="tx1"/>
        </a:solidFill>
        <a:latin typeface="+mn-lt"/>
        <a:ea typeface="+mn-ea"/>
        <a:cs typeface="+mn-cs"/>
      </a:defRPr>
    </a:lvl1pPr>
    <a:lvl2pPr marL="876041" algn="l" defTabSz="1752082" rtl="0" eaLnBrk="1" latinLnBrk="0" hangingPunct="1">
      <a:defRPr sz="2299" kern="1200">
        <a:solidFill>
          <a:schemeClr val="tx1"/>
        </a:solidFill>
        <a:latin typeface="+mn-lt"/>
        <a:ea typeface="+mn-ea"/>
        <a:cs typeface="+mn-cs"/>
      </a:defRPr>
    </a:lvl2pPr>
    <a:lvl3pPr marL="1752082" algn="l" defTabSz="1752082" rtl="0" eaLnBrk="1" latinLnBrk="0" hangingPunct="1">
      <a:defRPr sz="2299" kern="1200">
        <a:solidFill>
          <a:schemeClr val="tx1"/>
        </a:solidFill>
        <a:latin typeface="+mn-lt"/>
        <a:ea typeface="+mn-ea"/>
        <a:cs typeface="+mn-cs"/>
      </a:defRPr>
    </a:lvl3pPr>
    <a:lvl4pPr marL="2628123" algn="l" defTabSz="1752082" rtl="0" eaLnBrk="1" latinLnBrk="0" hangingPunct="1">
      <a:defRPr sz="2299" kern="1200">
        <a:solidFill>
          <a:schemeClr val="tx1"/>
        </a:solidFill>
        <a:latin typeface="+mn-lt"/>
        <a:ea typeface="+mn-ea"/>
        <a:cs typeface="+mn-cs"/>
      </a:defRPr>
    </a:lvl4pPr>
    <a:lvl5pPr marL="3504164" algn="l" defTabSz="1752082" rtl="0" eaLnBrk="1" latinLnBrk="0" hangingPunct="1">
      <a:defRPr sz="2299" kern="1200">
        <a:solidFill>
          <a:schemeClr val="tx1"/>
        </a:solidFill>
        <a:latin typeface="+mn-lt"/>
        <a:ea typeface="+mn-ea"/>
        <a:cs typeface="+mn-cs"/>
      </a:defRPr>
    </a:lvl5pPr>
    <a:lvl6pPr marL="4380205" algn="l" defTabSz="1752082" rtl="0" eaLnBrk="1" latinLnBrk="0" hangingPunct="1">
      <a:defRPr sz="2299" kern="1200">
        <a:solidFill>
          <a:schemeClr val="tx1"/>
        </a:solidFill>
        <a:latin typeface="+mn-lt"/>
        <a:ea typeface="+mn-ea"/>
        <a:cs typeface="+mn-cs"/>
      </a:defRPr>
    </a:lvl6pPr>
    <a:lvl7pPr marL="5256246" algn="l" defTabSz="1752082" rtl="0" eaLnBrk="1" latinLnBrk="0" hangingPunct="1">
      <a:defRPr sz="2299" kern="1200">
        <a:solidFill>
          <a:schemeClr val="tx1"/>
        </a:solidFill>
        <a:latin typeface="+mn-lt"/>
        <a:ea typeface="+mn-ea"/>
        <a:cs typeface="+mn-cs"/>
      </a:defRPr>
    </a:lvl7pPr>
    <a:lvl8pPr marL="6132286" algn="l" defTabSz="1752082" rtl="0" eaLnBrk="1" latinLnBrk="0" hangingPunct="1">
      <a:defRPr sz="2299" kern="1200">
        <a:solidFill>
          <a:schemeClr val="tx1"/>
        </a:solidFill>
        <a:latin typeface="+mn-lt"/>
        <a:ea typeface="+mn-ea"/>
        <a:cs typeface="+mn-cs"/>
      </a:defRPr>
    </a:lvl8pPr>
    <a:lvl9pPr marL="7008327" algn="l" defTabSz="1752082" rtl="0" eaLnBrk="1" latinLnBrk="0" hangingPunct="1">
      <a:defRPr sz="22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CAA77-372A-BC4B-8C05-DA1E75EBB0E9}" type="slidenum">
              <a:rPr lang="en-US" smtClean="0"/>
              <a:t>1</a:t>
            </a:fld>
            <a:endParaRPr lang="en-US"/>
          </a:p>
        </p:txBody>
      </p:sp>
    </p:spTree>
    <p:extLst>
      <p:ext uri="{BB962C8B-B14F-4D97-AF65-F5344CB8AC3E}">
        <p14:creationId xmlns:p14="http://schemas.microsoft.com/office/powerpoint/2010/main" val="2838761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0"/>
            <a:ext cx="12851448" cy="7444669"/>
          </a:xfrm>
        </p:spPr>
        <p:txBody>
          <a:bodyPr anchor="b"/>
          <a:lstStyle>
            <a:lvl1pPr algn="ctr">
              <a:defRPr sz="9921"/>
            </a:lvl1pPr>
          </a:lstStyle>
          <a:p>
            <a:r>
              <a:rPr lang="en-US"/>
              <a:t>Click to edit Master title style</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79228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137385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1138480"/>
            <a:ext cx="3260110"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1138480"/>
            <a:ext cx="9591338" cy="181216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1207221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03985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5331063"/>
            <a:ext cx="13040439" cy="8894992"/>
          </a:xfrm>
        </p:spPr>
        <p:txBody>
          <a:bodyPr anchor="b"/>
          <a:lstStyle>
            <a:lvl1pPr>
              <a:defRPr sz="9921"/>
            </a:lvl1pPr>
          </a:lstStyle>
          <a:p>
            <a:r>
              <a:rPr lang="en-US"/>
              <a:t>Click to edit Master title style</a:t>
            </a:r>
            <a:endParaRPr lang="en-US" dirty="0"/>
          </a:p>
        </p:txBody>
      </p:sp>
      <p:sp>
        <p:nvSpPr>
          <p:cNvPr id="3" name="Text Placeholder 2"/>
          <p:cNvSpPr>
            <a:spLocks noGrp="1"/>
          </p:cNvSpPr>
          <p:nvPr>
            <p:ph type="body" idx="1"/>
          </p:nvPr>
        </p:nvSpPr>
        <p:spPr>
          <a:xfrm>
            <a:off x="1031582" y="14310205"/>
            <a:ext cx="13040439" cy="4677666"/>
          </a:xfrm>
        </p:spPr>
        <p:txBody>
          <a:bodyPr/>
          <a:lstStyle>
            <a:lvl1pPr marL="0" indent="0">
              <a:buNone/>
              <a:defRPr sz="3968">
                <a:solidFill>
                  <a:schemeClr val="tx1"/>
                </a:solidFill>
              </a:defRPr>
            </a:lvl1pPr>
            <a:lvl2pPr marL="755980" indent="0">
              <a:buNone/>
              <a:defRPr sz="3307">
                <a:solidFill>
                  <a:schemeClr val="tx1">
                    <a:tint val="75000"/>
                  </a:schemeClr>
                </a:solidFill>
              </a:defRPr>
            </a:lvl2pPr>
            <a:lvl3pPr marL="1511960" indent="0">
              <a:buNone/>
              <a:defRPr sz="2976">
                <a:solidFill>
                  <a:schemeClr val="tx1">
                    <a:tint val="75000"/>
                  </a:schemeClr>
                </a:solidFill>
              </a:defRPr>
            </a:lvl3pPr>
            <a:lvl4pPr marL="2267941" indent="0">
              <a:buNone/>
              <a:defRPr sz="2646">
                <a:solidFill>
                  <a:schemeClr val="tx1">
                    <a:tint val="75000"/>
                  </a:schemeClr>
                </a:solidFill>
              </a:defRPr>
            </a:lvl4pPr>
            <a:lvl5pPr marL="3023921" indent="0">
              <a:buNone/>
              <a:defRPr sz="2646">
                <a:solidFill>
                  <a:schemeClr val="tx1">
                    <a:tint val="75000"/>
                  </a:schemeClr>
                </a:solidFill>
              </a:defRPr>
            </a:lvl5pPr>
            <a:lvl6pPr marL="3779901" indent="0">
              <a:buNone/>
              <a:defRPr sz="2646">
                <a:solidFill>
                  <a:schemeClr val="tx1">
                    <a:tint val="75000"/>
                  </a:schemeClr>
                </a:solidFill>
              </a:defRPr>
            </a:lvl6pPr>
            <a:lvl7pPr marL="4535881" indent="0">
              <a:buNone/>
              <a:defRPr sz="2646">
                <a:solidFill>
                  <a:schemeClr val="tx1">
                    <a:tint val="75000"/>
                  </a:schemeClr>
                </a:solidFill>
              </a:defRPr>
            </a:lvl7pPr>
            <a:lvl8pPr marL="5291861" indent="0">
              <a:buNone/>
              <a:defRPr sz="2646">
                <a:solidFill>
                  <a:schemeClr val="tx1">
                    <a:tint val="75000"/>
                  </a:schemeClr>
                </a:solidFill>
              </a:defRPr>
            </a:lvl8pPr>
            <a:lvl9pPr marL="6047842" indent="0">
              <a:buNone/>
              <a:defRPr sz="2646">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95E40B-6DE2-BC44-9D41-DAE6D07500F7}"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704357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5692400"/>
            <a:ext cx="6425724"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5692400"/>
            <a:ext cx="6425724"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95E40B-6DE2-BC44-9D41-DAE6D07500F7}" type="datetimeFigureOut">
              <a:rPr lang="en-US" smtClean="0"/>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455163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8485"/>
            <a:ext cx="13040439"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5241960"/>
            <a:ext cx="63961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Edit Master text styles</a:t>
            </a:r>
          </a:p>
        </p:txBody>
      </p:sp>
      <p:sp>
        <p:nvSpPr>
          <p:cNvPr id="4" name="Content Placeholder 3"/>
          <p:cNvSpPr>
            <a:spLocks noGrp="1"/>
          </p:cNvSpPr>
          <p:nvPr>
            <p:ph sz="half" idx="2"/>
          </p:nvPr>
        </p:nvSpPr>
        <p:spPr>
          <a:xfrm>
            <a:off x="1041426" y="7810963"/>
            <a:ext cx="6396193"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5241960"/>
            <a:ext cx="64276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Edit Master text styles</a:t>
            </a:r>
          </a:p>
        </p:txBody>
      </p:sp>
      <p:sp>
        <p:nvSpPr>
          <p:cNvPr id="6" name="Content Placeholder 5"/>
          <p:cNvSpPr>
            <a:spLocks noGrp="1"/>
          </p:cNvSpPr>
          <p:nvPr>
            <p:ph sz="quarter" idx="4"/>
          </p:nvPr>
        </p:nvSpPr>
        <p:spPr>
          <a:xfrm>
            <a:off x="7654172" y="7810963"/>
            <a:ext cx="6427693"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95E40B-6DE2-BC44-9D41-DAE6D07500F7}" type="datetimeFigureOut">
              <a:rPr lang="en-US" smtClean="0"/>
              <a:t>5/21/2024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677037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95E40B-6DE2-BC44-9D41-DAE6D07500F7}" type="datetimeFigureOut">
              <a:rPr lang="en-US" smtClean="0"/>
              <a:t>5/21/2024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996350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95E40B-6DE2-BC44-9D41-DAE6D07500F7}" type="datetimeFigureOut">
              <a:rPr lang="en-US" smtClean="0"/>
              <a:t>5/21/2024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1521120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Content Placeholder 2"/>
          <p:cNvSpPr>
            <a:spLocks noGrp="1"/>
          </p:cNvSpPr>
          <p:nvPr>
            <p:ph idx="1"/>
          </p:nvPr>
        </p:nvSpPr>
        <p:spPr>
          <a:xfrm>
            <a:off x="6427693" y="3078850"/>
            <a:ext cx="7654171" cy="15196234"/>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Edit Master text styles</a:t>
            </a:r>
          </a:p>
        </p:txBody>
      </p:sp>
      <p:sp>
        <p:nvSpPr>
          <p:cNvPr id="5" name="Date Placeholder 4"/>
          <p:cNvSpPr>
            <a:spLocks noGrp="1"/>
          </p:cNvSpPr>
          <p:nvPr>
            <p:ph type="dt" sz="half" idx="10"/>
          </p:nvPr>
        </p:nvSpPr>
        <p:spPr/>
        <p:txBody>
          <a:bodyPr/>
          <a:lstStyle/>
          <a:p>
            <a:fld id="{0D95E40B-6DE2-BC44-9D41-DAE6D07500F7}" type="datetimeFigureOut">
              <a:rPr lang="en-US" smtClean="0"/>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33187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3078850"/>
            <a:ext cx="7654171" cy="15196234"/>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en-US"/>
              <a:t>Click icon to add picture</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Edit Master text styles</a:t>
            </a:r>
          </a:p>
        </p:txBody>
      </p:sp>
      <p:sp>
        <p:nvSpPr>
          <p:cNvPr id="5" name="Date Placeholder 4"/>
          <p:cNvSpPr>
            <a:spLocks noGrp="1"/>
          </p:cNvSpPr>
          <p:nvPr>
            <p:ph type="dt" sz="half" idx="10"/>
          </p:nvPr>
        </p:nvSpPr>
        <p:spPr/>
        <p:txBody>
          <a:bodyPr/>
          <a:lstStyle/>
          <a:p>
            <a:fld id="{0D95E40B-6DE2-BC44-9D41-DAE6D07500F7}" type="datetimeFigureOut">
              <a:rPr lang="en-US" smtClean="0"/>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68474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1138485"/>
            <a:ext cx="13040439"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9819457"/>
            <a:ext cx="3401854" cy="1138480"/>
          </a:xfrm>
          <a:prstGeom prst="rect">
            <a:avLst/>
          </a:prstGeom>
        </p:spPr>
        <p:txBody>
          <a:bodyPr vert="horz" lIns="91440" tIns="45720" rIns="91440" bIns="45720" rtlCol="0" anchor="ctr"/>
          <a:lstStyle>
            <a:lvl1pPr algn="l">
              <a:defRPr sz="1984">
                <a:solidFill>
                  <a:schemeClr val="tx1">
                    <a:tint val="75000"/>
                  </a:schemeClr>
                </a:solidFill>
              </a:defRPr>
            </a:lvl1pPr>
          </a:lstStyle>
          <a:p>
            <a:fld id="{0D95E40B-6DE2-BC44-9D41-DAE6D07500F7}" type="datetimeFigureOut">
              <a:rPr lang="en-US" smtClean="0"/>
              <a:t>5/21/2024</a:t>
            </a:fld>
            <a:endParaRPr lang="en-US"/>
          </a:p>
        </p:txBody>
      </p:sp>
      <p:sp>
        <p:nvSpPr>
          <p:cNvPr id="5" name="Footer Placeholder 4"/>
          <p:cNvSpPr>
            <a:spLocks noGrp="1"/>
          </p:cNvSpPr>
          <p:nvPr>
            <p:ph type="ftr" sz="quarter" idx="3"/>
          </p:nvPr>
        </p:nvSpPr>
        <p:spPr>
          <a:xfrm>
            <a:off x="5008285" y="19819457"/>
            <a:ext cx="5102781" cy="1138480"/>
          </a:xfrm>
          <a:prstGeom prst="rect">
            <a:avLst/>
          </a:prstGeom>
        </p:spPr>
        <p:txBody>
          <a:bodyPr vert="horz" lIns="91440" tIns="45720" rIns="91440" bIns="45720" rtlCol="0" anchor="ctr"/>
          <a:lstStyle>
            <a:lvl1pPr algn="ctr">
              <a:defRPr sz="198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678041" y="19819457"/>
            <a:ext cx="3401854" cy="1138480"/>
          </a:xfrm>
          <a:prstGeom prst="rect">
            <a:avLst/>
          </a:prstGeom>
        </p:spPr>
        <p:txBody>
          <a:bodyPr vert="horz" lIns="91440" tIns="45720" rIns="91440" bIns="45720" rtlCol="0" anchor="ctr"/>
          <a:lstStyle>
            <a:lvl1pPr algn="r">
              <a:defRPr sz="1984">
                <a:solidFill>
                  <a:schemeClr val="tx1">
                    <a:tint val="75000"/>
                  </a:schemeClr>
                </a:solidFill>
              </a:defRPr>
            </a:lvl1pPr>
          </a:lstStyle>
          <a:p>
            <a:fld id="{C3166843-2171-0A4E-A25C-3792A956F97F}" type="slidenum">
              <a:rPr lang="en-US" smtClean="0"/>
              <a:t>‹#›</a:t>
            </a:fld>
            <a:endParaRPr lang="en-US"/>
          </a:p>
        </p:txBody>
      </p:sp>
    </p:spTree>
    <p:extLst>
      <p:ext uri="{BB962C8B-B14F-4D97-AF65-F5344CB8AC3E}">
        <p14:creationId xmlns:p14="http://schemas.microsoft.com/office/powerpoint/2010/main" val="37394843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511960" rtl="0" eaLnBrk="1" latinLnBrk="0" hangingPunct="1">
        <a:lnSpc>
          <a:spcPct val="90000"/>
        </a:lnSpc>
        <a:spcBef>
          <a:spcPct val="0"/>
        </a:spcBef>
        <a:buNone/>
        <a:defRPr sz="7275" kern="120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4630"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968"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3.png"/><Relationship Id="rId4" Type="http://schemas.openxmlformats.org/officeDocument/2006/relationships/diagramLayout" Target="../diagrams/layout1.xml"/><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0AD2D8-C138-C94C-94DD-ABB553EA7D13}"/>
              </a:ext>
            </a:extLst>
          </p:cNvPr>
          <p:cNvSpPr txBox="1"/>
          <p:nvPr/>
        </p:nvSpPr>
        <p:spPr>
          <a:xfrm>
            <a:off x="463519" y="2033666"/>
            <a:ext cx="8286697" cy="1015663"/>
          </a:xfrm>
          <a:prstGeom prst="rect">
            <a:avLst/>
          </a:prstGeom>
          <a:noFill/>
          <a:ln>
            <a:noFill/>
          </a:ln>
        </p:spPr>
        <p:txBody>
          <a:bodyPr wrap="square" rtlCol="0">
            <a:spAutoFit/>
          </a:bodyPr>
          <a:lstStyle/>
          <a:p>
            <a:r>
              <a:rPr lang="en-GB" sz="3000" b="1" dirty="0">
                <a:solidFill>
                  <a:schemeClr val="bg2">
                    <a:lumMod val="10000"/>
                  </a:schemeClr>
                </a:solidFill>
                <a:latin typeface="Lato Black" panose="020F0502020204030203" pitchFamily="34" charset="0"/>
                <a:ea typeface="Lato Black" panose="020F0502020204030203" pitchFamily="34" charset="0"/>
                <a:cs typeface="Lato Black" panose="020F0502020204030203" pitchFamily="34" charset="0"/>
              </a:rPr>
              <a:t>Investigating the Impact of Inset Emojis on Images in News Articles</a:t>
            </a:r>
            <a:endParaRPr lang="en-US" sz="3000" b="1" dirty="0">
              <a:solidFill>
                <a:schemeClr val="bg2">
                  <a:lumMod val="10000"/>
                </a:schemeClr>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3" name="TextBox 12">
            <a:extLst>
              <a:ext uri="{FF2B5EF4-FFF2-40B4-BE49-F238E27FC236}">
                <a16:creationId xmlns:a16="http://schemas.microsoft.com/office/drawing/2014/main" id="{76F28539-8427-034D-AB3E-D080C970E1AF}"/>
              </a:ext>
            </a:extLst>
          </p:cNvPr>
          <p:cNvSpPr txBox="1"/>
          <p:nvPr/>
        </p:nvSpPr>
        <p:spPr>
          <a:xfrm>
            <a:off x="9198292" y="1959288"/>
            <a:ext cx="5382895" cy="430887"/>
          </a:xfrm>
          <a:prstGeom prst="rect">
            <a:avLst/>
          </a:prstGeom>
          <a:noFill/>
        </p:spPr>
        <p:txBody>
          <a:bodyPr wrap="square" rtlCol="0">
            <a:spAutoFit/>
          </a:bodyPr>
          <a:lstStyle/>
          <a:p>
            <a:pPr>
              <a:spcAft>
                <a:spcPts val="800"/>
              </a:spcAft>
            </a:pPr>
            <a:r>
              <a:rPr lang="en-US" sz="2200" dirty="0">
                <a:latin typeface="Lato Light" panose="020F0502020204030203" pitchFamily="34" charset="0"/>
                <a:ea typeface="Lato Light" panose="020F0502020204030203" pitchFamily="34" charset="0"/>
                <a:cs typeface="Lato Light" panose="020F0502020204030203" pitchFamily="34" charset="0"/>
              </a:rPr>
              <a:t>Isaac Muscat</a:t>
            </a:r>
          </a:p>
        </p:txBody>
      </p:sp>
      <p:sp>
        <p:nvSpPr>
          <p:cNvPr id="14" name="Rectangle 13">
            <a:extLst>
              <a:ext uri="{FF2B5EF4-FFF2-40B4-BE49-F238E27FC236}">
                <a16:creationId xmlns:a16="http://schemas.microsoft.com/office/drawing/2014/main" id="{4D573C57-D36A-A144-A6CD-69ACDF1287F2}"/>
              </a:ext>
            </a:extLst>
          </p:cNvPr>
          <p:cNvSpPr/>
          <p:nvPr/>
        </p:nvSpPr>
        <p:spPr>
          <a:xfrm>
            <a:off x="9198293" y="2390175"/>
            <a:ext cx="5382895" cy="400110"/>
          </a:xfrm>
          <a:prstGeom prst="rect">
            <a:avLst/>
          </a:prstGeom>
        </p:spPr>
        <p:txBody>
          <a:bodyPr wrap="square">
            <a:spAutoFit/>
          </a:bodyPr>
          <a:lstStyle/>
          <a:p>
            <a:pPr>
              <a:spcAft>
                <a:spcPts val="200"/>
              </a:spcAft>
            </a:pPr>
            <a:r>
              <a:rPr lang="en-US" sz="2000" dirty="0">
                <a:latin typeface="Lato Light" panose="020F0502020204030203" pitchFamily="34" charset="0"/>
                <a:ea typeface="Lato Light" panose="020F0502020204030203" pitchFamily="34" charset="0"/>
                <a:cs typeface="Lato Light" panose="020F0502020204030203" pitchFamily="34" charset="0"/>
              </a:rPr>
              <a:t>Supervisor: Dylan </a:t>
            </a:r>
            <a:r>
              <a:rPr lang="en-US" sz="2000" dirty="0" err="1">
                <a:latin typeface="Lato Light" panose="020F0502020204030203" pitchFamily="34" charset="0"/>
                <a:ea typeface="Lato Light" panose="020F0502020204030203" pitchFamily="34" charset="0"/>
                <a:cs typeface="Lato Light" panose="020F0502020204030203" pitchFamily="34" charset="0"/>
              </a:rPr>
              <a:t>Seychell</a:t>
            </a:r>
            <a:endParaRPr lang="en-US" sz="2000" dirty="0">
              <a:latin typeface="Lato Light" panose="020F0502020204030203" pitchFamily="34" charset="0"/>
              <a:ea typeface="Lato Light" panose="020F0502020204030203" pitchFamily="34" charset="0"/>
              <a:cs typeface="Lato Light" panose="020F0502020204030203" pitchFamily="34" charset="0"/>
            </a:endParaRPr>
          </a:p>
        </p:txBody>
      </p:sp>
      <p:cxnSp>
        <p:nvCxnSpPr>
          <p:cNvPr id="21" name="Straight Connector 20">
            <a:extLst>
              <a:ext uri="{FF2B5EF4-FFF2-40B4-BE49-F238E27FC236}">
                <a16:creationId xmlns:a16="http://schemas.microsoft.com/office/drawing/2014/main" id="{BD49B10F-6444-244B-886E-62EC6CD4F9A3}"/>
              </a:ext>
            </a:extLst>
          </p:cNvPr>
          <p:cNvCxnSpPr>
            <a:cxnSpLocks/>
          </p:cNvCxnSpPr>
          <p:nvPr/>
        </p:nvCxnSpPr>
        <p:spPr>
          <a:xfrm>
            <a:off x="8903825" y="1959288"/>
            <a:ext cx="0" cy="1164421"/>
          </a:xfrm>
          <a:prstGeom prst="line">
            <a:avLst/>
          </a:prstGeom>
          <a:ln w="38100">
            <a:solidFill>
              <a:srgbClr val="BA0C2F"/>
            </a:solidFill>
          </a:ln>
        </p:spPr>
        <p:style>
          <a:lnRef idx="1">
            <a:schemeClr val="accent1"/>
          </a:lnRef>
          <a:fillRef idx="0">
            <a:schemeClr val="accent1"/>
          </a:fillRef>
          <a:effectRef idx="0">
            <a:schemeClr val="accent1"/>
          </a:effectRef>
          <a:fontRef idx="minor">
            <a:schemeClr val="tx1"/>
          </a:fontRef>
        </p:style>
      </p:cxnSp>
      <p:graphicFrame>
        <p:nvGraphicFramePr>
          <p:cNvPr id="25" name="Table 24">
            <a:extLst>
              <a:ext uri="{FF2B5EF4-FFF2-40B4-BE49-F238E27FC236}">
                <a16:creationId xmlns:a16="http://schemas.microsoft.com/office/drawing/2014/main" id="{3E562E36-6B89-F94B-92B8-421469385C41}"/>
              </a:ext>
            </a:extLst>
          </p:cNvPr>
          <p:cNvGraphicFramePr>
            <a:graphicFrameLocks noGrp="1"/>
          </p:cNvGraphicFramePr>
          <p:nvPr>
            <p:extLst>
              <p:ext uri="{D42A27DB-BD31-4B8C-83A1-F6EECF244321}">
                <p14:modId xmlns:p14="http://schemas.microsoft.com/office/powerpoint/2010/main" val="1297477790"/>
              </p:ext>
            </p:extLst>
          </p:nvPr>
        </p:nvGraphicFramePr>
        <p:xfrm>
          <a:off x="538164" y="3596391"/>
          <a:ext cx="6769099" cy="4321076"/>
        </p:xfrm>
        <a:graphic>
          <a:graphicData uri="http://schemas.openxmlformats.org/drawingml/2006/table">
            <a:tbl>
              <a:tblPr firstRow="1" firstCol="1" bandRow="1">
                <a:tableStyleId>{2D5ABB26-0587-4C30-8999-92F81FD0307C}</a:tableStyleId>
              </a:tblPr>
              <a:tblGrid>
                <a:gridCol w="6769099">
                  <a:extLst>
                    <a:ext uri="{9D8B030D-6E8A-4147-A177-3AD203B41FA5}">
                      <a16:colId xmlns:a16="http://schemas.microsoft.com/office/drawing/2014/main" val="2430199447"/>
                    </a:ext>
                  </a:extLst>
                </a:gridCol>
              </a:tblGrid>
              <a:tr h="572036">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INTRODUCTION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3263833">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endParaRPr lang="en-US" sz="1600" dirty="0">
                        <a:latin typeface="Lato" panose="020F0502020204030203" pitchFamily="34" charset="0"/>
                        <a:ea typeface="Lato" panose="020F0502020204030203" pitchFamily="34" charset="0"/>
                        <a:cs typeface="Lato" panose="020F0502020204030203" pitchFamily="34" charset="0"/>
                      </a:endParaRPr>
                    </a:p>
                    <a:p>
                      <a:pPr marL="0" marR="0" lvl="0" indent="0" algn="l" defTabSz="1511960" rtl="0" eaLnBrk="1" fontAlgn="auto" latinLnBrk="0" hangingPunct="1">
                        <a:lnSpc>
                          <a:spcPct val="100000"/>
                        </a:lnSpc>
                        <a:spcBef>
                          <a:spcPts val="0"/>
                        </a:spcBef>
                        <a:spcAft>
                          <a:spcPts val="0"/>
                        </a:spcAft>
                        <a:buClrTx/>
                        <a:buSzTx/>
                        <a:buFontTx/>
                        <a:buNone/>
                        <a:tabLst/>
                        <a:defRPr/>
                      </a:pPr>
                      <a:r>
                        <a:rPr lang="en-GB" sz="1600" dirty="0">
                          <a:latin typeface="Lato" panose="020F0502020204030203" pitchFamily="34" charset="0"/>
                          <a:ea typeface="Lato" panose="020F0502020204030203" pitchFamily="34" charset="0"/>
                          <a:cs typeface="Lato" panose="020F0502020204030203" pitchFamily="34" charset="0"/>
                        </a:rPr>
                        <a:t>Media plays a vital role in our society by keeping the public informed on events occurring around us. It is part of a media outlet’s responsibility to ensure an accurate and unbiased reporting when retelling news stories. However, some media outlets nowadays tend to focus more on creating some form of sensationalism to generate more clicks than prioritise on delivering quality journalism to the public [1]. Recent studies [2, 3] highlight the effects images may have on a reader’s overall perception of a news article, emphasising the need for an ethical use of visual narration. This research aims to explore the impact of inset emojis within news articles and developing methods to be able to detect such bias and mitigate it as much as possible. The study highlights the need for collaboration between the field of computer science, social science, and the media to improve automated bias detection and uphold journalistic integrity in the digital age.</a:t>
                      </a:r>
                      <a:endParaRPr lang="en-US" sz="1600" dirty="0">
                        <a:latin typeface="Lato" panose="020F0502020204030203" pitchFamily="34" charset="0"/>
                        <a:ea typeface="Lato" panose="020F0502020204030203" pitchFamily="34" charset="0"/>
                        <a:cs typeface="Lato" panose="020F050202020403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27" name="Table 26">
            <a:extLst>
              <a:ext uri="{FF2B5EF4-FFF2-40B4-BE49-F238E27FC236}">
                <a16:creationId xmlns:a16="http://schemas.microsoft.com/office/drawing/2014/main" id="{8AF3251F-B069-FB41-8D62-197A7018650C}"/>
              </a:ext>
            </a:extLst>
          </p:cNvPr>
          <p:cNvGraphicFramePr>
            <a:graphicFrameLocks noGrp="1"/>
          </p:cNvGraphicFramePr>
          <p:nvPr>
            <p:extLst>
              <p:ext uri="{D42A27DB-BD31-4B8C-83A1-F6EECF244321}">
                <p14:modId xmlns:p14="http://schemas.microsoft.com/office/powerpoint/2010/main" val="3918778846"/>
              </p:ext>
            </p:extLst>
          </p:nvPr>
        </p:nvGraphicFramePr>
        <p:xfrm>
          <a:off x="538160" y="14282352"/>
          <a:ext cx="14043025" cy="3313680"/>
        </p:xfrm>
        <a:graphic>
          <a:graphicData uri="http://schemas.openxmlformats.org/drawingml/2006/table">
            <a:tbl>
              <a:tblPr firstRow="1" bandRow="1">
                <a:tableStyleId>{2D5ABB26-0587-4C30-8999-92F81FD0307C}</a:tableStyleId>
              </a:tblPr>
              <a:tblGrid>
                <a:gridCol w="14043025">
                  <a:extLst>
                    <a:ext uri="{9D8B030D-6E8A-4147-A177-3AD203B41FA5}">
                      <a16:colId xmlns:a16="http://schemas.microsoft.com/office/drawing/2014/main" val="2430199447"/>
                    </a:ext>
                  </a:extLst>
                </a:gridCol>
              </a:tblGrid>
              <a:tr h="540000">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RESULTS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2588053">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US" sz="1600" dirty="0">
                          <a:latin typeface="Lato" panose="020F0502020204030203" pitchFamily="34" charset="0"/>
                          <a:ea typeface="Lato" panose="020F0502020204030203" pitchFamily="34" charset="0"/>
                          <a:cs typeface="Lato" panose="020F0502020204030203" pitchFamily="34" charset="0"/>
                        </a:rPr>
                        <a:t>The research was evaluated in terms of three sections: the quality of the dataset generated, the performance of the object detection models trained as well as the analysis of the human evaluation section of the project, this being the survey and the interview. With respect to the dataset generated, a </a:t>
                      </a:r>
                      <a:r>
                        <a:rPr lang="en-US" sz="1600" dirty="0" err="1">
                          <a:latin typeface="Lato" panose="020F0502020204030203" pitchFamily="34" charset="0"/>
                          <a:ea typeface="Lato" panose="020F0502020204030203" pitchFamily="34" charset="0"/>
                          <a:cs typeface="Lato" panose="020F0502020204030203" pitchFamily="34" charset="0"/>
                        </a:rPr>
                        <a:t>centre</a:t>
                      </a:r>
                      <a:r>
                        <a:rPr lang="en-US" sz="1600" dirty="0">
                          <a:latin typeface="Lato" panose="020F0502020204030203" pitchFamily="34" charset="0"/>
                          <a:ea typeface="Lato" panose="020F0502020204030203" pitchFamily="34" charset="0"/>
                          <a:cs typeface="Lato" panose="020F0502020204030203" pitchFamily="34" charset="0"/>
                        </a:rPr>
                        <a:t> bias graph was generated to depict the positions of the </a:t>
                      </a:r>
                      <a:r>
                        <a:rPr lang="en-US" sz="1600" dirty="0" err="1">
                          <a:latin typeface="Lato" panose="020F0502020204030203" pitchFamily="34" charset="0"/>
                          <a:ea typeface="Lato" panose="020F0502020204030203" pitchFamily="34" charset="0"/>
                          <a:cs typeface="Lato" panose="020F0502020204030203" pitchFamily="34" charset="0"/>
                        </a:rPr>
                        <a:t>centre</a:t>
                      </a:r>
                      <a:r>
                        <a:rPr lang="en-US" sz="1600" dirty="0">
                          <a:latin typeface="Lato" panose="020F0502020204030203" pitchFamily="34" charset="0"/>
                          <a:ea typeface="Lato" panose="020F0502020204030203" pitchFamily="34" charset="0"/>
                          <a:cs typeface="Lato" panose="020F0502020204030203" pitchFamily="34" charset="0"/>
                        </a:rPr>
                        <a:t> coordinates of each emoji placed, which showed that the dataset’s emojis are evenly distributed across the dataset. Furthermore, t</a:t>
                      </a:r>
                      <a:r>
                        <a:rPr lang="en-GB" sz="1600" dirty="0">
                          <a:latin typeface="Lato" panose="020F0502020204030203" pitchFamily="34" charset="0"/>
                          <a:ea typeface="Lato" panose="020F0502020204030203" pitchFamily="34" charset="0"/>
                          <a:cs typeface="Lato" panose="020F0502020204030203" pitchFamily="34" charset="0"/>
                        </a:rPr>
                        <a:t>he emoji frequency graph showed an even distribution, with the "Wow" emoji being most frequent and "Haha" least. Also, size distribution graphs indicated most emojis occupied about 3.5% of the image area. With respect to the object detection models trained, these being YOLOv8 and </a:t>
                      </a:r>
                      <a:r>
                        <a:rPr lang="en-GB" sz="1600" dirty="0" err="1">
                          <a:latin typeface="Lato" panose="020F0502020204030203" pitchFamily="34" charset="0"/>
                          <a:ea typeface="Lato" panose="020F0502020204030203" pitchFamily="34" charset="0"/>
                          <a:cs typeface="Lato" panose="020F0502020204030203" pitchFamily="34" charset="0"/>
                        </a:rPr>
                        <a:t>RetinaNet</a:t>
                      </a:r>
                      <a:r>
                        <a:rPr lang="en-GB" sz="1600" dirty="0">
                          <a:latin typeface="Lato" panose="020F0502020204030203" pitchFamily="34" charset="0"/>
                          <a:ea typeface="Lato" panose="020F0502020204030203" pitchFamily="34" charset="0"/>
                          <a:cs typeface="Lato" panose="020F0502020204030203" pitchFamily="34" charset="0"/>
                        </a:rPr>
                        <a:t>, the former exhibited an overall better performance in the graphs generated, these being the Recall, Precision, Precision-Recall, and F1 curves. The survey, completed by 170 respondents, revealed that while images are generally important in news articles, most participants found inset emojis to detract from the articles' credibility and did not enhance understanding or engagement. The impact of emojis on opinion varied, with "Angry" emojis notably causing the sharpest change in opinion, while "Like" and "Heart" emojis had minimal effect. The survey also indicated that excessive emojis could frustrate readers. In the interview, the media professional criticised the use of emojis in news articles for trivialising and potentially manipulating content, emphasising the importance of high-quality images and storytelling to maintain journalistic integrity and neutrality.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32" name="Table 31">
            <a:extLst>
              <a:ext uri="{FF2B5EF4-FFF2-40B4-BE49-F238E27FC236}">
                <a16:creationId xmlns:a16="http://schemas.microsoft.com/office/drawing/2014/main" id="{12513836-B525-7547-A041-4752351EF386}"/>
              </a:ext>
            </a:extLst>
          </p:cNvPr>
          <p:cNvGraphicFramePr>
            <a:graphicFrameLocks noGrp="1"/>
          </p:cNvGraphicFramePr>
          <p:nvPr>
            <p:extLst>
              <p:ext uri="{D42A27DB-BD31-4B8C-83A1-F6EECF244321}">
                <p14:modId xmlns:p14="http://schemas.microsoft.com/office/powerpoint/2010/main" val="4010511161"/>
              </p:ext>
            </p:extLst>
          </p:nvPr>
        </p:nvGraphicFramePr>
        <p:xfrm>
          <a:off x="7845427" y="17807674"/>
          <a:ext cx="6735761" cy="3557520"/>
        </p:xfrm>
        <a:graphic>
          <a:graphicData uri="http://schemas.openxmlformats.org/drawingml/2006/table">
            <a:tbl>
              <a:tblPr firstRow="1" bandRow="1">
                <a:tableStyleId>{2D5ABB26-0587-4C30-8999-92F81FD0307C}</a:tableStyleId>
              </a:tblPr>
              <a:tblGrid>
                <a:gridCol w="6735761">
                  <a:extLst>
                    <a:ext uri="{9D8B030D-6E8A-4147-A177-3AD203B41FA5}">
                      <a16:colId xmlns:a16="http://schemas.microsoft.com/office/drawing/2014/main" val="2430199447"/>
                    </a:ext>
                  </a:extLst>
                </a:gridCol>
              </a:tblGrid>
              <a:tr h="540000">
                <a:tc>
                  <a:txBody>
                    <a:bodyPr/>
                    <a:lstStyle/>
                    <a:p>
                      <a:r>
                        <a:rPr lang="en-US" sz="2800" b="0" i="1" dirty="0">
                          <a:solidFill>
                            <a:schemeClr val="bg1"/>
                          </a:solidFill>
                          <a:latin typeface="Lato Light" panose="020F0502020204030203" pitchFamily="34" charset="0"/>
                          <a:ea typeface="Lato Light" panose="020F0502020204030203" pitchFamily="34" charset="0"/>
                          <a:cs typeface="Lato Light" panose="020F0502020204030203" pitchFamily="34" charset="0"/>
                        </a:rPr>
                        <a:t>REFERENCES</a:t>
                      </a:r>
                      <a:endParaRPr lang="en-US" b="0" i="1"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a:txBody>
                  <a:tcPr anchor="ctr">
                    <a:lnL w="12700" cap="flat" cmpd="sng" algn="ctr">
                      <a:solidFill>
                        <a:srgbClr val="BA0C2F"/>
                      </a:solidFill>
                      <a:prstDash val="solid"/>
                      <a:round/>
                      <a:headEnd type="none" w="med" len="med"/>
                      <a:tailEnd type="none" w="med" len="med"/>
                    </a:lnL>
                    <a:lnR w="12700" cap="flat" cmpd="sng" algn="ctr">
                      <a:solidFill>
                        <a:srgbClr val="BA0C2F"/>
                      </a:solidFill>
                      <a:prstDash val="solid"/>
                      <a:round/>
                      <a:headEnd type="none" w="med" len="med"/>
                      <a:tailEnd type="none" w="med" len="med"/>
                    </a:lnR>
                    <a:lnT w="12700" cap="flat" cmpd="sng" algn="ctr">
                      <a:solidFill>
                        <a:srgbClr val="BA0C2F"/>
                      </a:solidFill>
                      <a:prstDash val="solid"/>
                      <a:round/>
                      <a:headEnd type="none" w="med" len="med"/>
                      <a:tailEnd type="none" w="med" len="med"/>
                    </a:lnT>
                    <a:lnB w="12700" cap="flat" cmpd="sng" algn="ctr">
                      <a:solidFill>
                        <a:srgbClr val="BA0C2F"/>
                      </a:solidFill>
                      <a:prstDash val="solid"/>
                      <a:round/>
                      <a:headEnd type="none" w="med" len="med"/>
                      <a:tailEnd type="none" w="med" len="med"/>
                    </a:lnB>
                    <a:solidFill>
                      <a:srgbClr val="BA0C2F"/>
                    </a:solidFill>
                  </a:tcPr>
                </a:tc>
                <a:extLst>
                  <a:ext uri="{0D108BD9-81ED-4DB2-BD59-A6C34878D82A}">
                    <a16:rowId xmlns:a16="http://schemas.microsoft.com/office/drawing/2014/main" val="2572550161"/>
                  </a:ext>
                </a:extLst>
              </a:tr>
              <a:tr h="2333030">
                <a:tc>
                  <a:txBody>
                    <a:bodyPr/>
                    <a:lstStyle/>
                    <a:p>
                      <a:pPr marL="342900" marR="0" lvl="0" indent="-342900" algn="l" defTabSz="1511960" rtl="0" eaLnBrk="1" fontAlgn="auto" latinLnBrk="0" hangingPunct="1">
                        <a:lnSpc>
                          <a:spcPct val="100000"/>
                        </a:lnSpc>
                        <a:spcBef>
                          <a:spcPts val="0"/>
                        </a:spcBef>
                        <a:spcAft>
                          <a:spcPts val="0"/>
                        </a:spcAft>
                        <a:buClrTx/>
                        <a:buSzTx/>
                        <a:buFont typeface="+mj-lt"/>
                        <a:buAutoNum type="arabicPeriod"/>
                        <a:tabLst/>
                        <a:defRPr/>
                      </a:pPr>
                      <a:r>
                        <a:rPr lang="en-GB" sz="1600" dirty="0">
                          <a:latin typeface="Lato" panose="020F0502020204030203" pitchFamily="34" charset="0"/>
                          <a:ea typeface="Lato" panose="020F0502020204030203" pitchFamily="34" charset="0"/>
                          <a:cs typeface="Lato" panose="020F0502020204030203" pitchFamily="34" charset="0"/>
                        </a:rPr>
                        <a:t>S. Mullainathan and A. Shleifer, “Media bias,” National Bureau of Economic Research, 1050 Massachusetts Avenue, Cambridge, MA 02138, Working Paper 9295, Oct. 2002.</a:t>
                      </a:r>
                    </a:p>
                    <a:p>
                      <a:pPr marL="342900" marR="0" lvl="0" indent="-342900" algn="l" defTabSz="1511960" rtl="0" eaLnBrk="1" fontAlgn="auto" latinLnBrk="0" hangingPunct="1">
                        <a:lnSpc>
                          <a:spcPct val="100000"/>
                        </a:lnSpc>
                        <a:spcBef>
                          <a:spcPts val="0"/>
                        </a:spcBef>
                        <a:spcAft>
                          <a:spcPts val="0"/>
                        </a:spcAft>
                        <a:buClrTx/>
                        <a:buSzTx/>
                        <a:buFont typeface="+mj-lt"/>
                        <a:buAutoNum type="arabicPeriod"/>
                        <a:tabLst/>
                        <a:defRPr/>
                      </a:pPr>
                      <a:r>
                        <a:rPr lang="en-US" sz="1600" dirty="0">
                          <a:latin typeface="Lato" panose="020F0502020204030203" pitchFamily="34" charset="0"/>
                          <a:ea typeface="Lato" panose="020F0502020204030203" pitchFamily="34" charset="0"/>
                          <a:cs typeface="Lato" panose="020F0502020204030203" pitchFamily="34" charset="0"/>
                        </a:rPr>
                        <a:t>H.‐W. Hu, Y.‐K. </a:t>
                      </a:r>
                      <a:r>
                        <a:rPr lang="en-US" sz="1600" dirty="0" err="1">
                          <a:latin typeface="Lato" panose="020F0502020204030203" pitchFamily="34" charset="0"/>
                          <a:ea typeface="Lato" panose="020F0502020204030203" pitchFamily="34" charset="0"/>
                          <a:cs typeface="Lato" panose="020F0502020204030203" pitchFamily="34" charset="0"/>
                        </a:rPr>
                        <a:t>Tsay</a:t>
                      </a:r>
                      <a:r>
                        <a:rPr lang="en-US" sz="1600" dirty="0">
                          <a:latin typeface="Lato" panose="020F0502020204030203" pitchFamily="34" charset="0"/>
                          <a:ea typeface="Lato" panose="020F0502020204030203" pitchFamily="34" charset="0"/>
                          <a:cs typeface="Lato" panose="020F0502020204030203" pitchFamily="34" charset="0"/>
                        </a:rPr>
                        <a:t>, and C.‐Y. Peng, “Influence of online news features on user behavior for new media,” in 2018 IEEE International Conference on Big Data (Big Data), 2018, pp. 3659–3664. </a:t>
                      </a:r>
                      <a:r>
                        <a:rPr lang="en-US" sz="1600" dirty="0" err="1">
                          <a:latin typeface="Lato" panose="020F0502020204030203" pitchFamily="34" charset="0"/>
                          <a:ea typeface="Lato" panose="020F0502020204030203" pitchFamily="34" charset="0"/>
                          <a:cs typeface="Lato" panose="020F0502020204030203" pitchFamily="34" charset="0"/>
                        </a:rPr>
                        <a:t>doi</a:t>
                      </a:r>
                      <a:r>
                        <a:rPr lang="en-US" sz="1600" dirty="0">
                          <a:latin typeface="Lato" panose="020F0502020204030203" pitchFamily="34" charset="0"/>
                          <a:ea typeface="Lato" panose="020F0502020204030203" pitchFamily="34" charset="0"/>
                          <a:cs typeface="Lato" panose="020F0502020204030203" pitchFamily="34" charset="0"/>
                        </a:rPr>
                        <a:t>: 10.1109/BigData.2018.8621963.</a:t>
                      </a:r>
                    </a:p>
                    <a:p>
                      <a:pPr marL="342900" marR="0" lvl="0" indent="-342900" algn="l" defTabSz="1511960" rtl="0" eaLnBrk="1" fontAlgn="auto" latinLnBrk="0" hangingPunct="1">
                        <a:lnSpc>
                          <a:spcPct val="100000"/>
                        </a:lnSpc>
                        <a:spcBef>
                          <a:spcPts val="0"/>
                        </a:spcBef>
                        <a:spcAft>
                          <a:spcPts val="0"/>
                        </a:spcAft>
                        <a:buClrTx/>
                        <a:buSzTx/>
                        <a:buFont typeface="+mj-lt"/>
                        <a:buAutoNum type="arabicPeriod"/>
                        <a:tabLst/>
                        <a:defRPr/>
                      </a:pPr>
                      <a:r>
                        <a:rPr lang="en-US" sz="1600" dirty="0">
                          <a:latin typeface="Lato" panose="020F0502020204030203" pitchFamily="34" charset="0"/>
                          <a:ea typeface="Lato" panose="020F0502020204030203" pitchFamily="34" charset="0"/>
                          <a:cs typeface="Lato" panose="020F0502020204030203" pitchFamily="34" charset="0"/>
                        </a:rPr>
                        <a:t>S. L. Sargent, “Image effects on selective exposure to computer‐mediated news stories,” Computers in Human Behavior, vol. 23, no. 1, pp. 705–726, Jan. 2007. </a:t>
                      </a:r>
                      <a:r>
                        <a:rPr lang="en-US" sz="1600" dirty="0" err="1">
                          <a:latin typeface="Lato" panose="020F0502020204030203" pitchFamily="34" charset="0"/>
                          <a:ea typeface="Lato" panose="020F0502020204030203" pitchFamily="34" charset="0"/>
                          <a:cs typeface="Lato" panose="020F0502020204030203" pitchFamily="34" charset="0"/>
                        </a:rPr>
                        <a:t>doi</a:t>
                      </a:r>
                      <a:r>
                        <a:rPr lang="en-US" sz="1600" dirty="0">
                          <a:latin typeface="Lato" panose="020F0502020204030203" pitchFamily="34" charset="0"/>
                          <a:ea typeface="Lato" panose="020F0502020204030203" pitchFamily="34" charset="0"/>
                          <a:cs typeface="Lato" panose="020F0502020204030203" pitchFamily="34" charset="0"/>
                        </a:rPr>
                        <a:t>: 10.1016/j.chb.2004.11.005.</a:t>
                      </a:r>
                    </a:p>
                    <a:p>
                      <a:pPr marL="342900" marR="0" lvl="0" indent="-342900" algn="l" defTabSz="1511960" rtl="0" eaLnBrk="1" fontAlgn="auto" latinLnBrk="0" hangingPunct="1">
                        <a:lnSpc>
                          <a:spcPct val="100000"/>
                        </a:lnSpc>
                        <a:spcBef>
                          <a:spcPts val="0"/>
                        </a:spcBef>
                        <a:spcAft>
                          <a:spcPts val="0"/>
                        </a:spcAft>
                        <a:buClrTx/>
                        <a:buSzTx/>
                        <a:buFont typeface="+mj-lt"/>
                        <a:buAutoNum type="arabicPeriod"/>
                        <a:tabLst/>
                        <a:defRPr/>
                      </a:pPr>
                      <a:endParaRPr lang="en-US" sz="1600" dirty="0">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rgbClr val="BA0C2F"/>
                      </a:solidFill>
                      <a:prstDash val="solid"/>
                      <a:round/>
                      <a:headEnd type="none" w="med" len="med"/>
                      <a:tailEnd type="none" w="med" len="med"/>
                    </a:lnL>
                    <a:lnR w="12700" cap="flat" cmpd="sng" algn="ctr">
                      <a:solidFill>
                        <a:srgbClr val="BA0C2F"/>
                      </a:solidFill>
                      <a:prstDash val="solid"/>
                      <a:round/>
                      <a:headEnd type="none" w="med" len="med"/>
                      <a:tailEnd type="none" w="med" len="med"/>
                    </a:lnR>
                    <a:lnT w="12700" cap="flat" cmpd="sng" algn="ctr">
                      <a:solidFill>
                        <a:srgbClr val="BA0C2F"/>
                      </a:solidFill>
                      <a:prstDash val="solid"/>
                      <a:round/>
                      <a:headEnd type="none" w="med" len="med"/>
                      <a:tailEnd type="none" w="med" len="med"/>
                    </a:lnT>
                    <a:lnB w="12700" cap="flat" cmpd="sng" algn="ctr">
                      <a:solidFill>
                        <a:srgbClr val="BA0C2F"/>
                      </a:solidFill>
                      <a:prstDash val="solid"/>
                      <a:round/>
                      <a:headEnd type="none" w="med" len="med"/>
                      <a:tailEnd type="none" w="med" len="med"/>
                    </a:lnB>
                  </a:tcPr>
                </a:tc>
                <a:extLst>
                  <a:ext uri="{0D108BD9-81ED-4DB2-BD59-A6C34878D82A}">
                    <a16:rowId xmlns:a16="http://schemas.microsoft.com/office/drawing/2014/main" val="326102250"/>
                  </a:ext>
                </a:extLst>
              </a:tr>
            </a:tbl>
          </a:graphicData>
        </a:graphic>
      </p:graphicFrame>
      <p:graphicFrame>
        <p:nvGraphicFramePr>
          <p:cNvPr id="19" name="Table 18">
            <a:extLst>
              <a:ext uri="{FF2B5EF4-FFF2-40B4-BE49-F238E27FC236}">
                <a16:creationId xmlns:a16="http://schemas.microsoft.com/office/drawing/2014/main" id="{BCF9112A-0D85-A645-A5C0-856DCFA88743}"/>
              </a:ext>
            </a:extLst>
          </p:cNvPr>
          <p:cNvGraphicFramePr>
            <a:graphicFrameLocks noGrp="1"/>
          </p:cNvGraphicFramePr>
          <p:nvPr>
            <p:extLst>
              <p:ext uri="{D42A27DB-BD31-4B8C-83A1-F6EECF244321}">
                <p14:modId xmlns:p14="http://schemas.microsoft.com/office/powerpoint/2010/main" val="1117352906"/>
              </p:ext>
            </p:extLst>
          </p:nvPr>
        </p:nvGraphicFramePr>
        <p:xfrm>
          <a:off x="570316" y="11169917"/>
          <a:ext cx="14010871" cy="540000"/>
        </p:xfrm>
        <a:graphic>
          <a:graphicData uri="http://schemas.openxmlformats.org/drawingml/2006/table">
            <a:tbl>
              <a:tblPr firstRow="1" firstCol="1" bandRow="1">
                <a:tableStyleId>{2D5ABB26-0587-4C30-8999-92F81FD0307C}</a:tableStyleId>
              </a:tblPr>
              <a:tblGrid>
                <a:gridCol w="14010871">
                  <a:extLst>
                    <a:ext uri="{9D8B030D-6E8A-4147-A177-3AD203B41FA5}">
                      <a16:colId xmlns:a16="http://schemas.microsoft.com/office/drawing/2014/main" val="2430199447"/>
                    </a:ext>
                  </a:extLst>
                </a:gridCol>
              </a:tblGrid>
              <a:tr h="540000">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METHODOLOGY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bl>
          </a:graphicData>
        </a:graphic>
      </p:graphicFrame>
      <p:graphicFrame>
        <p:nvGraphicFramePr>
          <p:cNvPr id="23" name="Table 22">
            <a:extLst>
              <a:ext uri="{FF2B5EF4-FFF2-40B4-BE49-F238E27FC236}">
                <a16:creationId xmlns:a16="http://schemas.microsoft.com/office/drawing/2014/main" id="{4A76AE7D-46E2-D741-A379-888C1DF94A0C}"/>
              </a:ext>
            </a:extLst>
          </p:cNvPr>
          <p:cNvGraphicFramePr>
            <a:graphicFrameLocks noGrp="1"/>
          </p:cNvGraphicFramePr>
          <p:nvPr>
            <p:extLst>
              <p:ext uri="{D42A27DB-BD31-4B8C-83A1-F6EECF244321}">
                <p14:modId xmlns:p14="http://schemas.microsoft.com/office/powerpoint/2010/main" val="1145258670"/>
              </p:ext>
            </p:extLst>
          </p:nvPr>
        </p:nvGraphicFramePr>
        <p:xfrm>
          <a:off x="570316" y="17747350"/>
          <a:ext cx="6736947" cy="3313680"/>
        </p:xfrm>
        <a:graphic>
          <a:graphicData uri="http://schemas.openxmlformats.org/drawingml/2006/table">
            <a:tbl>
              <a:tblPr firstRow="1" bandRow="1">
                <a:tableStyleId>{2D5ABB26-0587-4C30-8999-92F81FD0307C}</a:tableStyleId>
              </a:tblPr>
              <a:tblGrid>
                <a:gridCol w="6736947">
                  <a:extLst>
                    <a:ext uri="{9D8B030D-6E8A-4147-A177-3AD203B41FA5}">
                      <a16:colId xmlns:a16="http://schemas.microsoft.com/office/drawing/2014/main" val="2430199447"/>
                    </a:ext>
                  </a:extLst>
                </a:gridCol>
              </a:tblGrid>
              <a:tr h="540000">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CONCLUSIONS AND FUTURE WORK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2540232">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GB" sz="1600" dirty="0">
                          <a:latin typeface="Lato" panose="020F0502020204030203" pitchFamily="34" charset="0"/>
                          <a:ea typeface="Lato" panose="020F0502020204030203" pitchFamily="34" charset="0"/>
                          <a:cs typeface="Lato" panose="020F0502020204030203" pitchFamily="34" charset="0"/>
                        </a:rPr>
                        <a:t>The project confirmed that inset emojis influence news article readers, although the results of this were gathered from a small Maltese sample, which may this limit the study’s generalisability. However, given the global use of Facebook emojis, similar findings are expected internationally. The dataset and object detection models developed can serve as an important resource to address media bias issues, showing promising precision despite needing further research. Future improvements could include expanding the dataset with other emoji types, training new object detection models as AI advances, and incorporating qualitative human evaluations and more interviews to deepen insights. </a:t>
                      </a:r>
                      <a:endParaRPr lang="en-US" sz="1600" dirty="0">
                        <a:latin typeface="Lato" panose="020F0502020204030203" pitchFamily="34" charset="0"/>
                        <a:ea typeface="Lato" panose="020F0502020204030203" pitchFamily="34" charset="0"/>
                        <a:cs typeface="Lato" panose="020F050202020403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24" name="Table 23">
            <a:extLst>
              <a:ext uri="{FF2B5EF4-FFF2-40B4-BE49-F238E27FC236}">
                <a16:creationId xmlns:a16="http://schemas.microsoft.com/office/drawing/2014/main" id="{DE79CB83-B327-A140-8283-A9AC73600A29}"/>
              </a:ext>
            </a:extLst>
          </p:cNvPr>
          <p:cNvGraphicFramePr>
            <a:graphicFrameLocks noGrp="1"/>
          </p:cNvGraphicFramePr>
          <p:nvPr>
            <p:extLst>
              <p:ext uri="{D42A27DB-BD31-4B8C-83A1-F6EECF244321}">
                <p14:modId xmlns:p14="http://schemas.microsoft.com/office/powerpoint/2010/main" val="482156645"/>
              </p:ext>
            </p:extLst>
          </p:nvPr>
        </p:nvGraphicFramePr>
        <p:xfrm>
          <a:off x="570316" y="7981902"/>
          <a:ext cx="6736947" cy="3048000"/>
        </p:xfrm>
        <a:graphic>
          <a:graphicData uri="http://schemas.openxmlformats.org/drawingml/2006/table">
            <a:tbl>
              <a:tblPr firstRow="1" bandRow="1">
                <a:tableStyleId>{2D5ABB26-0587-4C30-8999-92F81FD0307C}</a:tableStyleId>
              </a:tblPr>
              <a:tblGrid>
                <a:gridCol w="6736947">
                  <a:extLst>
                    <a:ext uri="{9D8B030D-6E8A-4147-A177-3AD203B41FA5}">
                      <a16:colId xmlns:a16="http://schemas.microsoft.com/office/drawing/2014/main" val="2430199447"/>
                    </a:ext>
                  </a:extLst>
                </a:gridCol>
              </a:tblGrid>
              <a:tr h="490324">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AIM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2219587">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US" sz="1600" dirty="0">
                          <a:latin typeface="Lato" panose="020F0502020204030203" pitchFamily="34" charset="0"/>
                          <a:ea typeface="Lato" panose="020F0502020204030203" pitchFamily="34" charset="0"/>
                          <a:cs typeface="Lato" panose="020F0502020204030203" pitchFamily="34" charset="0"/>
                        </a:rPr>
                        <a:t>The main aim of this research is to investigate the potential change in influence a person may have when an emoji is placed onto an image. To perform such a task, a survey was made to check how such a change in opinion occurs, and if there are any correlations to note. Furthermore, an interview was also conducted with a professional in the media industry to gain any further insights about the use of emojis in news articles. Once the hypothesis was proven to be true, a dataset of inset emojis was created on which an object detection model was trained to be able to locate inset emojis within images.</a:t>
                      </a:r>
                    </a:p>
                    <a:p>
                      <a:pPr marL="0" marR="0" lvl="0" indent="0" algn="l" defTabSz="1511960" rtl="0" eaLnBrk="1" fontAlgn="auto" latinLnBrk="0" hangingPunct="1">
                        <a:lnSpc>
                          <a:spcPct val="100000"/>
                        </a:lnSpc>
                        <a:spcBef>
                          <a:spcPts val="0"/>
                        </a:spcBef>
                        <a:spcAft>
                          <a:spcPts val="0"/>
                        </a:spcAft>
                        <a:buClrTx/>
                        <a:buSzTx/>
                        <a:buFontTx/>
                        <a:buNone/>
                        <a:tabLst/>
                        <a:defRPr/>
                      </a:pPr>
                      <a:endParaRPr lang="en-US" sz="1600" dirty="0">
                        <a:latin typeface="Lato" panose="020F0502020204030203" pitchFamily="34" charset="0"/>
                        <a:ea typeface="Lato" panose="020F0502020204030203" pitchFamily="34" charset="0"/>
                        <a:cs typeface="Lato" panose="020F050202020403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17" name="Table 16">
            <a:extLst>
              <a:ext uri="{FF2B5EF4-FFF2-40B4-BE49-F238E27FC236}">
                <a16:creationId xmlns:a16="http://schemas.microsoft.com/office/drawing/2014/main" id="{E4B7EE86-7D05-F747-8F31-866BE38A503B}"/>
              </a:ext>
            </a:extLst>
          </p:cNvPr>
          <p:cNvGraphicFramePr>
            <a:graphicFrameLocks noGrp="1"/>
          </p:cNvGraphicFramePr>
          <p:nvPr>
            <p:extLst>
              <p:ext uri="{D42A27DB-BD31-4B8C-83A1-F6EECF244321}">
                <p14:modId xmlns:p14="http://schemas.microsoft.com/office/powerpoint/2010/main" val="968152333"/>
              </p:ext>
            </p:extLst>
          </p:nvPr>
        </p:nvGraphicFramePr>
        <p:xfrm>
          <a:off x="7845427" y="3596392"/>
          <a:ext cx="6735761" cy="519773"/>
        </p:xfrm>
        <a:graphic>
          <a:graphicData uri="http://schemas.openxmlformats.org/drawingml/2006/table">
            <a:tbl>
              <a:tblPr firstRow="1" firstCol="1" bandRow="1">
                <a:tableStyleId>{2D5ABB26-0587-4C30-8999-92F81FD0307C}</a:tableStyleId>
              </a:tblPr>
              <a:tblGrid>
                <a:gridCol w="6735761">
                  <a:extLst>
                    <a:ext uri="{9D8B030D-6E8A-4147-A177-3AD203B41FA5}">
                      <a16:colId xmlns:a16="http://schemas.microsoft.com/office/drawing/2014/main" val="2430199447"/>
                    </a:ext>
                  </a:extLst>
                </a:gridCol>
              </a:tblGrid>
              <a:tr h="519773">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EXAMPLE IMAGES &amp; RESULTS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bl>
          </a:graphicData>
        </a:graphic>
      </p:graphicFrame>
      <p:sp>
        <p:nvSpPr>
          <p:cNvPr id="20" name="Rectangle 19">
            <a:extLst>
              <a:ext uri="{FF2B5EF4-FFF2-40B4-BE49-F238E27FC236}">
                <a16:creationId xmlns:a16="http://schemas.microsoft.com/office/drawing/2014/main" id="{905EC9EE-05F4-2748-88EE-82B653E64DC2}"/>
              </a:ext>
            </a:extLst>
          </p:cNvPr>
          <p:cNvSpPr/>
          <p:nvPr/>
        </p:nvSpPr>
        <p:spPr>
          <a:xfrm>
            <a:off x="9557923" y="7428794"/>
            <a:ext cx="3310767" cy="517722"/>
          </a:xfrm>
          <a:prstGeom prst="rect">
            <a:avLst/>
          </a:prstGeom>
          <a:solidFill>
            <a:schemeClr val="bg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a:solidFill>
                  <a:schemeClr val="tx1"/>
                </a:solidFill>
                <a:latin typeface="Lato" panose="020F0502020204030203" pitchFamily="34" charset="0"/>
                <a:cs typeface="Lato" panose="020F0502020204030203" pitchFamily="34" charset="0"/>
              </a:rPr>
              <a:t>Dataset Centre Bias Heatmap</a:t>
            </a:r>
          </a:p>
        </p:txBody>
      </p:sp>
      <p:graphicFrame>
        <p:nvGraphicFramePr>
          <p:cNvPr id="4" name="Diagram 3">
            <a:extLst>
              <a:ext uri="{FF2B5EF4-FFF2-40B4-BE49-F238E27FC236}">
                <a16:creationId xmlns:a16="http://schemas.microsoft.com/office/drawing/2014/main" id="{F2825C52-59A3-3942-B660-8B326AB1D8FF}"/>
              </a:ext>
            </a:extLst>
          </p:cNvPr>
          <p:cNvGraphicFramePr/>
          <p:nvPr>
            <p:extLst>
              <p:ext uri="{D42A27DB-BD31-4B8C-83A1-F6EECF244321}">
                <p14:modId xmlns:p14="http://schemas.microsoft.com/office/powerpoint/2010/main" val="3889679919"/>
              </p:ext>
            </p:extLst>
          </p:nvPr>
        </p:nvGraphicFramePr>
        <p:xfrm>
          <a:off x="538161" y="11865400"/>
          <a:ext cx="14043025" cy="21475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ectangle 11">
            <a:extLst>
              <a:ext uri="{FF2B5EF4-FFF2-40B4-BE49-F238E27FC236}">
                <a16:creationId xmlns:a16="http://schemas.microsoft.com/office/drawing/2014/main" id="{606D79F7-9C30-1F49-8487-92D85E860797}"/>
              </a:ext>
            </a:extLst>
          </p:cNvPr>
          <p:cNvSpPr/>
          <p:nvPr/>
        </p:nvSpPr>
        <p:spPr>
          <a:xfrm>
            <a:off x="11473132" y="602478"/>
            <a:ext cx="3646218" cy="861774"/>
          </a:xfrm>
          <a:prstGeom prst="rect">
            <a:avLst/>
          </a:prstGeom>
        </p:spPr>
        <p:txBody>
          <a:bodyPr wrap="square">
            <a:spAutoFit/>
          </a:bodyPr>
          <a:lstStyle/>
          <a:p>
            <a:r>
              <a:rPr lang="en-US" sz="2500" b="1" dirty="0">
                <a:solidFill>
                  <a:srgbClr val="BA0C2F"/>
                </a:solidFill>
                <a:latin typeface="Lato Black" panose="020F0502020204030203" pitchFamily="34" charset="0"/>
                <a:ea typeface="Lato Black" panose="020F0502020204030203" pitchFamily="34" charset="0"/>
                <a:cs typeface="Lato Black" panose="020F0502020204030203" pitchFamily="34" charset="0"/>
              </a:rPr>
              <a:t>B.Sc. IT (Hons.)</a:t>
            </a:r>
          </a:p>
          <a:p>
            <a:r>
              <a:rPr lang="en-US" sz="2500" b="1" dirty="0">
                <a:solidFill>
                  <a:srgbClr val="BA0C2F"/>
                </a:solidFill>
                <a:latin typeface="Lato Black" panose="020F0502020204030203" pitchFamily="34" charset="0"/>
                <a:ea typeface="Lato Black" panose="020F0502020204030203" pitchFamily="34" charset="0"/>
                <a:cs typeface="Lato Black" panose="020F0502020204030203" pitchFamily="34" charset="0"/>
              </a:rPr>
              <a:t>Artificial Intelligence</a:t>
            </a:r>
          </a:p>
        </p:txBody>
      </p:sp>
      <p:pic>
        <p:nvPicPr>
          <p:cNvPr id="3" name="Picture 2">
            <a:extLst>
              <a:ext uri="{FF2B5EF4-FFF2-40B4-BE49-F238E27FC236}">
                <a16:creationId xmlns:a16="http://schemas.microsoft.com/office/drawing/2014/main" id="{7269E329-3412-1F45-B65C-89F93DC7EC94}"/>
              </a:ext>
            </a:extLst>
          </p:cNvPr>
          <p:cNvPicPr>
            <a:picLocks noChangeAspect="1"/>
          </p:cNvPicPr>
          <p:nvPr/>
        </p:nvPicPr>
        <p:blipFill>
          <a:blip r:embed="rId8"/>
          <a:stretch>
            <a:fillRect/>
          </a:stretch>
        </p:blipFill>
        <p:spPr>
          <a:xfrm>
            <a:off x="16076" y="-6794"/>
            <a:ext cx="8593282" cy="2187110"/>
          </a:xfrm>
          <a:prstGeom prst="rect">
            <a:avLst/>
          </a:prstGeom>
        </p:spPr>
      </p:pic>
      <p:pic>
        <p:nvPicPr>
          <p:cNvPr id="5" name="Picture 4" descr="A heat map with a chart and a diagram&#10;&#10;Description automatically generated with medium confidence">
            <a:extLst>
              <a:ext uri="{FF2B5EF4-FFF2-40B4-BE49-F238E27FC236}">
                <a16:creationId xmlns:a16="http://schemas.microsoft.com/office/drawing/2014/main" id="{668944A7-7912-FEDA-0E33-4A4D61569282}"/>
              </a:ext>
            </a:extLst>
          </p:cNvPr>
          <p:cNvPicPr>
            <a:picLocks noChangeAspect="1"/>
          </p:cNvPicPr>
          <p:nvPr/>
        </p:nvPicPr>
        <p:blipFill>
          <a:blip r:embed="rId9"/>
          <a:stretch>
            <a:fillRect/>
          </a:stretch>
        </p:blipFill>
        <p:spPr>
          <a:xfrm>
            <a:off x="9274995" y="4203642"/>
            <a:ext cx="3878212" cy="3288221"/>
          </a:xfrm>
          <a:prstGeom prst="rect">
            <a:avLst/>
          </a:prstGeom>
        </p:spPr>
      </p:pic>
      <p:pic>
        <p:nvPicPr>
          <p:cNvPr id="8" name="Picture 7" descr="A van parked in front of a building&#10;&#10;Description automatically generated">
            <a:extLst>
              <a:ext uri="{FF2B5EF4-FFF2-40B4-BE49-F238E27FC236}">
                <a16:creationId xmlns:a16="http://schemas.microsoft.com/office/drawing/2014/main" id="{264605E2-FBA8-A37D-8436-4F4233169B9F}"/>
              </a:ext>
            </a:extLst>
          </p:cNvPr>
          <p:cNvPicPr>
            <a:picLocks noChangeAspect="1"/>
          </p:cNvPicPr>
          <p:nvPr/>
        </p:nvPicPr>
        <p:blipFill>
          <a:blip r:embed="rId10"/>
          <a:stretch>
            <a:fillRect/>
          </a:stretch>
        </p:blipFill>
        <p:spPr>
          <a:xfrm>
            <a:off x="9233317" y="8114048"/>
            <a:ext cx="3912182" cy="2658764"/>
          </a:xfrm>
          <a:prstGeom prst="rect">
            <a:avLst/>
          </a:prstGeom>
          <a:ln w="28575">
            <a:solidFill>
              <a:schemeClr val="tx1"/>
            </a:solidFill>
          </a:ln>
        </p:spPr>
      </p:pic>
      <p:sp>
        <p:nvSpPr>
          <p:cNvPr id="9" name="Rectangle 8">
            <a:extLst>
              <a:ext uri="{FF2B5EF4-FFF2-40B4-BE49-F238E27FC236}">
                <a16:creationId xmlns:a16="http://schemas.microsoft.com/office/drawing/2014/main" id="{E618E9C7-057C-C91C-74F2-AAABFEDBE955}"/>
              </a:ext>
            </a:extLst>
          </p:cNvPr>
          <p:cNvSpPr/>
          <p:nvPr/>
        </p:nvSpPr>
        <p:spPr>
          <a:xfrm>
            <a:off x="9534025" y="10837659"/>
            <a:ext cx="3310767" cy="517722"/>
          </a:xfrm>
          <a:prstGeom prst="rect">
            <a:avLst/>
          </a:prstGeom>
          <a:solidFill>
            <a:schemeClr val="bg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err="1">
                <a:solidFill>
                  <a:schemeClr val="tx1"/>
                </a:solidFill>
                <a:latin typeface="Lato" panose="020F0502020204030203" pitchFamily="34" charset="0"/>
                <a:cs typeface="Lato" panose="020F0502020204030203" pitchFamily="34" charset="0"/>
              </a:rPr>
              <a:t>RetinaNet</a:t>
            </a:r>
            <a:r>
              <a:rPr lang="en-US" sz="1600" b="1" dirty="0">
                <a:solidFill>
                  <a:schemeClr val="tx1"/>
                </a:solidFill>
                <a:latin typeface="Lato" panose="020F0502020204030203" pitchFamily="34" charset="0"/>
                <a:cs typeface="Lato" panose="020F0502020204030203" pitchFamily="34" charset="0"/>
              </a:rPr>
              <a:t> Emoji Detected</a:t>
            </a:r>
          </a:p>
        </p:txBody>
      </p:sp>
    </p:spTree>
    <p:extLst>
      <p:ext uri="{BB962C8B-B14F-4D97-AF65-F5344CB8AC3E}">
        <p14:creationId xmlns:p14="http://schemas.microsoft.com/office/powerpoint/2010/main" val="22249149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667</TotalTime>
  <Words>922</Words>
  <Application>Microsoft Office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Lato</vt:lpstr>
      <vt:lpstr>Lato Black</vt:lpstr>
      <vt:lpstr>Lato Light</vt:lpstr>
      <vt:lpstr>Lato Semibold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Isaac Muscat</cp:lastModifiedBy>
  <cp:revision>37</cp:revision>
  <cp:lastPrinted>2020-02-20T07:04:01Z</cp:lastPrinted>
  <dcterms:created xsi:type="dcterms:W3CDTF">2020-01-29T13:06:55Z</dcterms:created>
  <dcterms:modified xsi:type="dcterms:W3CDTF">2024-05-21T13:27:36Z</dcterms:modified>
</cp:coreProperties>
</file>