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  <p:sldMasterId id="2147483667" r:id="rId2"/>
  </p:sldMasterIdLst>
  <p:notesMasterIdLst>
    <p:notesMasterId r:id="rId24"/>
  </p:notesMasterIdLst>
  <p:sldIdLst>
    <p:sldId id="457" r:id="rId3"/>
    <p:sldId id="458" r:id="rId4"/>
    <p:sldId id="400" r:id="rId5"/>
    <p:sldId id="440" r:id="rId6"/>
    <p:sldId id="441" r:id="rId7"/>
    <p:sldId id="442" r:id="rId8"/>
    <p:sldId id="443" r:id="rId9"/>
    <p:sldId id="444" r:id="rId10"/>
    <p:sldId id="448" r:id="rId11"/>
    <p:sldId id="445" r:id="rId12"/>
    <p:sldId id="446" r:id="rId13"/>
    <p:sldId id="449" r:id="rId14"/>
    <p:sldId id="450" r:id="rId15"/>
    <p:sldId id="447" r:id="rId16"/>
    <p:sldId id="453" r:id="rId17"/>
    <p:sldId id="454" r:id="rId18"/>
    <p:sldId id="451" r:id="rId19"/>
    <p:sldId id="452" r:id="rId20"/>
    <p:sldId id="455" r:id="rId21"/>
    <p:sldId id="456" r:id="rId22"/>
    <p:sldId id="459" r:id="rId23"/>
  </p:sldIdLst>
  <p:sldSz cx="9144000" cy="6858000" type="screen4x3"/>
  <p:notesSz cx="6858000" cy="9144000"/>
  <p:embeddedFontLst>
    <p:embeddedFont>
      <p:font typeface="휴먼옛체" panose="02030504000101010101" pitchFamily="18" charset="-127"/>
      <p:regular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HY울릉도B" panose="020B0600000101010101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3399"/>
    <a:srgbClr val="FFFF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 autoAdjust="0"/>
    <p:restoredTop sz="93912" autoAdjust="0"/>
  </p:normalViewPr>
  <p:slideViewPr>
    <p:cSldViewPr>
      <p:cViewPr varScale="1">
        <p:scale>
          <a:sx n="108" d="100"/>
          <a:sy n="108" d="100"/>
        </p:scale>
        <p:origin x="10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5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7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6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4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9DF54-ABE1-470F-BAA6-3FDF882CC1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9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66452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6696" y="914400"/>
            <a:ext cx="6270477" cy="3255948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6697" y="4238715"/>
            <a:ext cx="6270477" cy="99131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8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6280" y="365127"/>
            <a:ext cx="8233338" cy="79710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목차를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279" y="1478422"/>
            <a:ext cx="8233339" cy="5204389"/>
          </a:xfrm>
        </p:spPr>
        <p:txBody>
          <a:bodyPr/>
          <a:lstStyle>
            <a:lvl1pPr marL="514350" indent="-514350">
              <a:buAutoNum type="arabicPeriod"/>
              <a:defRPr baseline="0"/>
            </a:lvl1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644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504" y="0"/>
            <a:ext cx="914400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8610" y="341830"/>
            <a:ext cx="8323558" cy="65802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8610" y="1350237"/>
            <a:ext cx="8323558" cy="4734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25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3150"/>
            <a:ext cx="8640960" cy="563562"/>
          </a:xfrm>
        </p:spPr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2222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504" y="0"/>
            <a:ext cx="914400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8610" y="341830"/>
            <a:ext cx="8323558" cy="65802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8610" y="1350237"/>
            <a:ext cx="8323558" cy="4734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014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AF88C-CB4C-4F98-AC2E-701511A590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4B39C8-39C0-4E6E-A801-68574D0466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72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6CC"/>
              </a:gs>
              <a:gs pos="74000">
                <a:schemeClr val="accent2">
                  <a:lumMod val="90000"/>
                </a:schemeClr>
              </a:gs>
              <a:gs pos="83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5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dirty="0">
                <a:latin typeface="Calibri" panose="020F0502020204030204" pitchFamily="34" charset="0"/>
              </a:rPr>
              <a:t>[</a:t>
            </a:r>
            <a:r>
              <a:rPr lang="en-US" altLang="ko-KR" sz="1800" dirty="0" smtClean="0">
                <a:latin typeface="Calibri" panose="020F0502020204030204" pitchFamily="34" charset="0"/>
              </a:rPr>
              <a:t>06 </a:t>
            </a:r>
            <a:r>
              <a:rPr lang="en-US" altLang="ko-KR" sz="1800" dirty="0">
                <a:latin typeface="Calibri" panose="020F0502020204030204" pitchFamily="34" charset="0"/>
              </a:rPr>
              <a:t>– </a:t>
            </a:r>
            <a:r>
              <a:rPr lang="en-US" altLang="ko-KR" sz="1800" dirty="0" smtClean="0">
                <a:latin typeface="Calibri" panose="020F0502020204030204" pitchFamily="34" charset="0"/>
              </a:rPr>
              <a:t>JDBC#2]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고급 자바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Calibri" pitchFamily="34" charset="0"/>
              </a:rPr>
              <a:t>배재대학교 컴퓨터공학과 </a:t>
            </a:r>
            <a:r>
              <a:rPr lang="ko-KR" altLang="en-US" dirty="0" smtClean="0">
                <a:latin typeface="Calibri" pitchFamily="34" charset="0"/>
              </a:rPr>
              <a:t>이경희 </a:t>
            </a:r>
            <a:r>
              <a:rPr lang="en-US" altLang="ko-KR" dirty="0">
                <a:latin typeface="Calibri" pitchFamily="34" charset="0"/>
              </a:rPr>
              <a:t>(leekhe@pcu.ac.kr</a:t>
            </a:r>
            <a:r>
              <a:rPr lang="en-US" altLang="ko-KR" dirty="0" smtClean="0">
                <a:latin typeface="Calibri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2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CallableStatement (1)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저장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프로시저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빈번하게 사용되는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SQL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쿼리 문장을 데이터베이스에 사전에 등록해 두고 필요할 때 불러 쓰는 기능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CallableStatement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는 저장 프로시저를 실행시킬 때 사용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속도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코드의 독립성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보안성에 상당한 이점이 있음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저장 프로시저의 예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3284984"/>
            <a:ext cx="7056784" cy="1323439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PROCEDURE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dbo.s_getAgeSelector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--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스키마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프로시저명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findPerson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varchar(20),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--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nAge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int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					--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출력용으로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선언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</a:p>
          <a:p>
            <a:pPr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SELECT @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nAge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age FROM MyHello WHERE name = @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findPerson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27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CallableStatement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새로운 저장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프로시저 생성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MS-SQL Management Studio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를 이용해 작성 가능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26261"/>
            <a:ext cx="3384376" cy="3174947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844824"/>
            <a:ext cx="4467225" cy="41148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4283968" y="3752892"/>
            <a:ext cx="2736304" cy="21602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491064" y="4077072"/>
            <a:ext cx="1881136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587594" y="5415337"/>
            <a:ext cx="3872837" cy="21602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5909023"/>
            <a:ext cx="8291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편집이 완료되면 </a:t>
            </a:r>
            <a:r>
              <a:rPr lang="ko-KR" altLang="en-US" sz="160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실행버튼을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누른 후 데이터베이스를 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 고침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 작성한 프로시저가 등록되어 있는 것을 볼 수 있음</a:t>
            </a:r>
            <a:endParaRPr lang="ko-KR" altLang="en-US" sz="1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11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7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CallableStatement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CallableStatement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생성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매개변수 설정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실행 및 결과 확인</a:t>
            </a: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26604" y="1556792"/>
            <a:ext cx="7289812" cy="98488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con = DriverManager.getConnection(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		//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커넥션 생성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0000" latinLnBrk="0"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프로시저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s_getAgeSelector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호출하는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CallableStatement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CallableStatement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con.prepareCall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("{call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s_getAgeSelector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(?,?)}");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26604" y="3308211"/>
            <a:ext cx="7289812" cy="1015663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defTabSz="180000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cstmt.setString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"</a:t>
            </a:r>
            <a:r>
              <a:rPr lang="ko-KR" altLang="en-US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//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 설정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0000" latinLnBrk="0"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2(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출력용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데이터타입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0000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cstmt.registerOutParameter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java.sql.Types.INTEGER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	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6604" y="5077633"/>
            <a:ext cx="7289812" cy="58477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defTabSz="180000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cstmt.execute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cstmt.getInt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	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12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39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II-1-7] </a:t>
            </a:r>
            <a:r>
              <a:rPr lang="ko-KR" altLang="en-US" dirty="0" smtClean="0"/>
              <a:t>저장 프로시저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472" y="980728"/>
            <a:ext cx="28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CallableSelectEx.java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471" y="1352268"/>
            <a:ext cx="8206698" cy="467820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java.sql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</a:p>
          <a:p>
            <a:pPr lvl="0" defTabSz="180000" latinLnBrk="0"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CallableSelectEx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0" defTabSz="180000" latinLnBrk="0"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 args[]) throws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ClassNotFoundException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SQLException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Class.forName("com.microsoft.sqlserver.jdbc.SQLServerDriver");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="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jdbc:sqlserver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://localhost:1433;databaseName=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;"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+ "user=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javadbo;password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 lvl="0" defTabSz="180000" latinLnBrk="0"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Connection con = DriverManager.getConnection(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180000" latinLnBrk="0"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CallableStatement 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con.prepareCall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("{call 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s_getAgeSelector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(?,?)}");</a:t>
            </a:r>
          </a:p>
          <a:p>
            <a:pPr lvl="0" defTabSz="180000" latinLnBrk="0">
              <a:defRPr/>
            </a:pP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cstmt.setString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"</a:t>
            </a:r>
            <a:r>
              <a:rPr lang="ko-KR" altLang="en-US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180000" latinLnBrk="0">
              <a:defRPr/>
            </a:pP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cstmt.registerOutParameter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java.sql.Types.INTEGER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cstmt.execute</a:t>
            </a:r>
            <a:r>
              <a:rPr lang="en-US" altLang="ko-KR" sz="155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// </a:t>
            </a: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ResultSet</a:t>
            </a:r>
            <a:r>
              <a:rPr lang="ko-KR" altLang="en-US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반환하지 않으므로 </a:t>
            </a: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executeQuery() </a:t>
            </a:r>
            <a:r>
              <a:rPr lang="ko-KR" altLang="en-US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불가</a:t>
            </a:r>
            <a:endParaRPr lang="en-US" altLang="ko-KR" sz="155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System.out.println(</a:t>
            </a:r>
            <a:r>
              <a:rPr lang="en-US" altLang="ko-KR" sz="155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cstmt.getInt</a:t>
            </a:r>
            <a:r>
              <a:rPr lang="en-US" altLang="ko-KR" sz="155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55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cstmt.close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con.close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	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6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프로시저의 동적 생성 및 호출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동적으로 저장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프로시저 생성하기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Statement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excuteUpdate()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메소드를 이용해서 프로시저 생성을 요청하는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SQL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문장 실행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ResultSet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을 반환하는 저장 프로시저 호출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ResultSet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을 반환 받은 후의 절차는 기존과 동일 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9632" y="2249577"/>
            <a:ext cx="7056784" cy="107721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stmt = con.createStatement();</a:t>
            </a:r>
          </a:p>
          <a:p>
            <a:pPr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 = "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PROCEDURE dbo.s_getResultSet 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</a:p>
          <a:p>
            <a:pPr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											+ "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FROM MyHello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stmt.executeUpdate(str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4007966"/>
            <a:ext cx="7056784" cy="58477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CallableStatement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con.prepareCall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("{call dbo.s_getResultSet}");</a:t>
            </a:r>
          </a:p>
          <a:p>
            <a:pPr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ResultSet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cstmt.executeQuery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5085184"/>
            <a:ext cx="7056784" cy="107721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rs.next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 {</a:t>
            </a:r>
          </a:p>
          <a:p>
            <a:pPr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System.out.print(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rs.getString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("name") + ", ");</a:t>
            </a:r>
          </a:p>
          <a:p>
            <a:pPr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System.out.println(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rs.getInt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("age"));</a:t>
            </a:r>
          </a:p>
          <a:p>
            <a:pPr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85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II-1-8] </a:t>
            </a:r>
            <a:r>
              <a:rPr lang="ko-KR" altLang="en-US" dirty="0" smtClean="0"/>
              <a:t>저장 프로시저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2 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472" y="980728"/>
            <a:ext cx="28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CallableResultSetEx.java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471" y="1352268"/>
            <a:ext cx="8206698" cy="486287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java.sql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</a:p>
          <a:p>
            <a:pPr lvl="0" defTabSz="180000" latinLnBrk="0">
              <a:defRPr/>
            </a:pPr>
            <a:endParaRPr lang="en-US" altLang="ko-KR" sz="155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CallableResultSetEx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0" defTabSz="180000" latinLnBrk="0">
              <a:defRPr/>
            </a:pPr>
            <a:endParaRPr lang="en-US" altLang="ko-KR" sz="155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args) throws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ClassNotFoundException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SQLException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Class.forName("com.microsoft.sqlserver.jdbc.SQLServerDriver");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="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jdbc:sqlserver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://localhost:1433;databaseName=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;"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+ "user=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javadbo;password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Connection con = DriverManager.getConnection(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180000" latinLnBrk="0">
              <a:defRPr/>
            </a:pPr>
            <a:endParaRPr lang="en-US" altLang="ko-KR" sz="155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// </a:t>
            </a: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프로시저 동적 생성</a:t>
            </a:r>
          </a:p>
          <a:p>
            <a:pPr lvl="0" defTabSz="180000" latinLnBrk="0">
              <a:defRPr/>
            </a:pP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 stmt = con.createStatement();</a:t>
            </a:r>
          </a:p>
          <a:p>
            <a:pPr lvl="0" defTabSz="180000" latinLnBrk="0">
              <a:defRPr/>
            </a:pP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String str = </a:t>
            </a:r>
            <a:endParaRPr lang="en-US" altLang="ko-KR" sz="155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55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"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PROCEDURE dbo.s_getResultSet as SELECT * FROM MyHello";</a:t>
            </a:r>
          </a:p>
          <a:p>
            <a:pPr lvl="0" defTabSz="180000" latinLnBrk="0">
              <a:defRPr/>
            </a:pP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stmt.executeUpdate(str</a:t>
            </a:r>
            <a:r>
              <a:rPr lang="en-US" altLang="ko-KR" sz="155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180000" latinLnBrk="0">
              <a:defRPr/>
            </a:pPr>
            <a:endParaRPr lang="en-US" altLang="ko-KR" sz="155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프로시저 호출</a:t>
            </a:r>
          </a:p>
          <a:p>
            <a:pPr lvl="0" defTabSz="180000" latinLnBrk="0">
              <a:defRPr/>
            </a:pP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CallableStatement 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con.prepareCall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("{call dbo.s_getResultSet}");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ResultSet 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cstmt.executeQuery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11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II-1-8] </a:t>
            </a:r>
            <a:r>
              <a:rPr lang="ko-KR" altLang="en-US" dirty="0" smtClean="0"/>
              <a:t>저장 프로시저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2 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472" y="980728"/>
            <a:ext cx="3784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CallableResultSetEx.java (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계속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471" y="1352268"/>
            <a:ext cx="8206698" cy="2477601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while(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rs.next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System.out.print(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rs.getString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("name") + ", ");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System.out.println(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rs.getInt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("age"));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rs.close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stmt.close();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con.close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180000" latinLnBrk="0">
              <a:defRPr/>
            </a:pP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55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219" y="4038575"/>
            <a:ext cx="2266950" cy="119062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59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트랜잭션 처리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트랜잭션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(transaction)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데이터베이스에 대한 작업을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버퍼링해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두고 이것을 모두 반영할 것인지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취소할 것인지 또는 일부만 취소할 것인지 제어하는 메커니즘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b="1" kern="0" dirty="0" smtClean="0">
                <a:solidFill>
                  <a:schemeClr val="bg2">
                    <a:lumMod val="10000"/>
                  </a:schemeClr>
                </a:solidFill>
              </a:rPr>
              <a:t>COMMIT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트랜잭션이 설정된 상태에서 수행한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버퍼링된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작업을 모두 데이터베이스에 반영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b="1" kern="0" dirty="0" smtClean="0">
                <a:solidFill>
                  <a:schemeClr val="bg2">
                    <a:lumMod val="10000"/>
                  </a:schemeClr>
                </a:solidFill>
              </a:rPr>
              <a:t>ROLLBACK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버퍼링된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작업을 모두 취소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JDBC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Connection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을 개설하면 디폴트로 트랜잭션이 설정되지 않은 모드로 동작함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트랜잭션 설정 예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4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9632" y="4653136"/>
            <a:ext cx="7056784" cy="83099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defTabSz="180000" latinLnBrk="0">
              <a:defRPr/>
            </a:pP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con.setAutoCommit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(false);</a:t>
            </a:r>
          </a:p>
          <a:p>
            <a:pPr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일련의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작업 수행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80000" latinLnBrk="0">
              <a:defRPr/>
            </a:pP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on.commit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589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II-1-9]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352268"/>
            <a:ext cx="8206698" cy="496800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java.sql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</a:p>
          <a:p>
            <a:pPr lvl="0" defTabSz="180000" latinLnBrk="0"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JDBCTransactionEx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args) throws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ClassNotFoundException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Class.forName("com.microsoft.sqlserver.jdbc.SQLServerDriver");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="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jdbc:sqlserver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://localhost:1433;databaseName=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;"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+ "user=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javadbo;password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 lvl="0" defTabSz="180000" latinLnBrk="0"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Connection con = null;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PreparedStatement pstmt = null;</a:t>
            </a:r>
          </a:p>
          <a:p>
            <a:pPr lvl="0" defTabSz="180000" latinLnBrk="0"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try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con = DriverManager.getConnection(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180000" latinLnBrk="0">
              <a:defRPr/>
            </a:pP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con.setAutoCommit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(false);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String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"insert into MyHello (name, age) values(?, ?)";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pstmt = 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con.prepareStatement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180000" latinLnBrk="0"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// </a:t>
            </a: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데이터 삽입</a:t>
            </a:r>
          </a:p>
          <a:p>
            <a:pPr lvl="0" defTabSz="180000" latinLnBrk="0">
              <a:defRPr/>
            </a:pP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pstmt.setString(1, "Tom");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pstmt.setInt(2, 12);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pstmt.executeUpdate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System.out.println("</a:t>
            </a: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데이터 삽입 완료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  <a:endParaRPr lang="en-US" altLang="ko-KR" sz="155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980728"/>
            <a:ext cx="28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JDBCTransactionEx.java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339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II-1-9]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19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352268"/>
            <a:ext cx="8206698" cy="445506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데이터 삽입</a:t>
            </a:r>
          </a:p>
          <a:p>
            <a:pPr lvl="0" defTabSz="180000" latinLnBrk="0">
              <a:defRPr/>
            </a:pP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pstmt.setString(1, "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abcdefghijklmnopqrstuvwxyg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pstmt.setInt(2, 24);</a:t>
            </a:r>
          </a:p>
          <a:p>
            <a:pPr lvl="0" defTabSz="180000" latinLnBrk="0">
              <a:defRPr/>
            </a:pP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pstmt.executeUpdate</a:t>
            </a:r>
            <a:r>
              <a:rPr lang="en-US" altLang="ko-KR" sz="155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// </a:t>
            </a:r>
            <a:r>
              <a:rPr lang="ko-KR" altLang="en-US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크기가 필드</a:t>
            </a: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(20)</a:t>
            </a:r>
            <a:r>
              <a:rPr lang="ko-KR" altLang="en-US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초과하므로 예외 발생</a:t>
            </a:r>
            <a:endParaRPr lang="en-US" altLang="ko-KR" sz="155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System.out.println("</a:t>
            </a: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데이터 삽입 완료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180000" latinLnBrk="0"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// COMMIT </a:t>
            </a: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</a:p>
          <a:p>
            <a:pPr lvl="0" defTabSz="180000" latinLnBrk="0">
              <a:defRPr/>
            </a:pPr>
            <a:r>
              <a:rPr lang="ko-KR" altLang="en-US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con.commit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			</a:t>
            </a:r>
            <a:endParaRPr lang="en-US" altLang="ko-KR" sz="155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endParaRPr lang="en-US" altLang="ko-KR" sz="10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 catch (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SQLException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e1)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if(con != null)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try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con.rollback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System.out.println("</a:t>
            </a: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발생으로 인해 트랜잭션 전체가 취소됨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} catch (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SQLException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e2)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e2.printStackTrace();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}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}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55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472" y="980728"/>
            <a:ext cx="3856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JDBCTransactionEx.java (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계속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896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JDBC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프로그래밍 </a:t>
            </a: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(2)</a:t>
            </a:r>
            <a:endParaRPr kumimoji="0" lang="en-US" altLang="ko-KR" sz="4000" b="1" i="0" u="none" strike="noStrike" kern="0" cap="none" spc="0" normalizeH="0" baseline="0" noProof="0" dirty="0">
              <a:ln w="19050">
                <a:solidFill>
                  <a:srgbClr val="44546A">
                    <a:tint val="1000"/>
                  </a:srgbClr>
                </a:solidFill>
                <a:prstDash val="solid"/>
              </a:ln>
              <a:solidFill>
                <a:srgbClr val="44546A">
                  <a:lumMod val="50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II-1-9]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 (3)</a:t>
            </a:r>
            <a:endParaRPr lang="ko-KR" altLang="en-US" dirty="0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20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352268"/>
            <a:ext cx="8206698" cy="271612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try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// </a:t>
            </a:r>
            <a:r>
              <a:rPr lang="ko-KR" altLang="en-US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닫기</a:t>
            </a:r>
          </a:p>
          <a:p>
            <a:pPr lvl="0" defTabSz="180000" latinLnBrk="0">
              <a:defRPr/>
            </a:pPr>
            <a:r>
              <a:rPr lang="ko-KR" altLang="en-US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5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con.setAutoCommit</a:t>
            </a:r>
            <a:r>
              <a:rPr lang="en-US" altLang="ko-KR" sz="155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pstmt.close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con.close</a:t>
            </a:r>
            <a:r>
              <a:rPr lang="en-US" altLang="ko-KR" sz="155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 catch (</a:t>
            </a:r>
            <a:r>
              <a:rPr lang="en-US" altLang="ko-KR" sz="155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SQLException</a:t>
            </a: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e3) {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e3.printStackTrace();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180000" latinLnBrk="0">
              <a:defRPr/>
            </a:pPr>
            <a:r>
              <a:rPr lang="en-US" altLang="ko-KR" sz="155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1472" y="980728"/>
            <a:ext cx="3856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JDBCTransactionEx.java (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계속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19" y="4293096"/>
            <a:ext cx="2724150" cy="11620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705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1A3D97">
                      <a:tint val="1000"/>
                    </a:srgbClr>
                  </a:solidFill>
                  <a:prstDash val="solid"/>
                </a:ln>
                <a:solidFill>
                  <a:srgbClr val="1A3D97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Tahoma" pitchFamily="34" charset="0"/>
                <a:ea typeface="HY울릉도B" pitchFamily="18" charset="-127"/>
                <a:cs typeface="+mn-cs"/>
              </a:rPr>
              <a:t>Q &amp; A</a:t>
            </a:r>
            <a:endParaRPr kumimoji="0" lang="en-US" altLang="ko-KR" sz="4000" b="1" i="0" u="none" strike="noStrike" kern="0" cap="none" spc="0" normalizeH="0" baseline="0" noProof="0" dirty="0">
              <a:ln w="19050">
                <a:solidFill>
                  <a:srgbClr val="1A3D97">
                    <a:tint val="1000"/>
                  </a:srgbClr>
                </a:solidFill>
                <a:prstDash val="solid"/>
              </a:ln>
              <a:solidFill>
                <a:srgbClr val="1A3D97">
                  <a:lumMod val="50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22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활용 절차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JDBC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를 통한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DB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연결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절차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717550" lvl="1" indent="-260350" eaLnBrk="1" latinLnBrk="0" hangingPunct="1">
              <a:buClrTx/>
              <a:buSzPct val="100000"/>
              <a:buFont typeface="+mj-lt"/>
              <a:buAutoNum type="arabicPeriod"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Class.forName()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으로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JDBC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드라이버 로딩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17550" lvl="1" indent="-260350" eaLnBrk="1" latinLnBrk="0" hangingPunct="1">
              <a:buClrTx/>
              <a:buSzPct val="100000"/>
              <a:buFont typeface="+mj-lt"/>
              <a:buAutoNum type="arabicPeriod"/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DriverManager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getConnection()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을 이용해서 객체 생성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17550" lvl="1" indent="-260350" eaLnBrk="1" latinLnBrk="0" hangingPunct="1">
              <a:buClrTx/>
              <a:buSzPct val="100000"/>
              <a:buFont typeface="+mj-lt"/>
              <a:buAutoNum type="arabicPeriod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쿼리와 명령 처리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17550" lvl="1" indent="-260350" eaLnBrk="1" latinLnBrk="0" hangingPunct="1">
              <a:buClrTx/>
              <a:buSzPct val="100000"/>
              <a:buFont typeface="+mj-lt"/>
              <a:buAutoNum type="arabicPeriod"/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연결 종료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close()</a:t>
            </a:r>
          </a:p>
          <a:p>
            <a:pPr marL="457200" lvl="1" indent="0" eaLnBrk="1" latinLnBrk="0" hangingPunct="1">
              <a:buNone/>
              <a:defRPr/>
            </a:pPr>
            <a:endParaRPr lang="ko-KR" altLang="en-US" sz="1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JDBC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드라이버 로딩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MS-SQL v7.0)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Class.forName("com.microsoft.sqlserver.jdbc.SQLServerDriver");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MySQL Connecter/J 8.0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Class.forName("com.mysql.cj.jdbc.Driver");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3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3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기본 클래스 </a:t>
            </a:r>
            <a:r>
              <a:rPr lang="en-US" altLang="ko-KR" dirty="0" smtClean="0"/>
              <a:t>– Connection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Connection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 객체 생성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Connection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의 속성값들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databaseName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접속하려는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SQL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서버의 데이터베이스명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user: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사용자의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password: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사용자의 암호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portNumber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서버의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포트번호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(MS-SQL: 1433, MySQL: 3306)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serverName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연결하려는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SQL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서버의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IP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주소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4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5942" y="1484784"/>
            <a:ext cx="6952329" cy="107721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jdbc:sqlserver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://localhost:1433;databaseName=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;“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id = "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pw = "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 =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DriverManager.getConnection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id, pw);</a:t>
            </a:r>
            <a:endParaRPr lang="en-US" altLang="ko-KR" sz="1600" b="1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2039" y="2707382"/>
            <a:ext cx="6952329" cy="83099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jdbc:sqlserver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://localhost:1433;databaseName=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;"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+ "user=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javadbo;password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DriverManager.getConnection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8271" y="2192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lang="ko-KR" altLang="en-US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6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기본 클래스 </a:t>
            </a:r>
            <a:r>
              <a:rPr lang="en-US" altLang="ko-KR" dirty="0"/>
              <a:t>– </a:t>
            </a:r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Statement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SQL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쿼리 문장을 실행하고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그것에 대한 결과값을 가져오기 위해 사용하는 클래스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Connection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객체의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createStatement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메소드를 이용해서 객체를 생성할 수 있음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0005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executeUpdate()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와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 executeQuery()</a:t>
            </a:r>
          </a:p>
          <a:p>
            <a:pPr marL="800100"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ResultSet executeQuery():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결과를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ResultSet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으로 받아올 때 사용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(select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문 사용 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800100"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int executeUpdate():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결과를 받아 오지 않을 때 사용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(insert, delete, update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문 사용 시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2924944"/>
            <a:ext cx="7056784" cy="1323439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 = DriverManager.getConnection(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stmt = con.createStatement();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"insert into MyHello values('" + args[0] +"', " +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agrs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+ ")";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= stmt.executeUpdate(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stmt.close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5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5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기본 클래스 </a:t>
            </a:r>
            <a:r>
              <a:rPr lang="en-US" altLang="ko-KR" dirty="0"/>
              <a:t>– </a:t>
            </a:r>
            <a:r>
              <a:rPr lang="en-US" altLang="ko-KR" dirty="0" smtClean="0"/>
              <a:t>ResultSet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ResultSet</a:t>
            </a:r>
            <a:endParaRPr lang="ko-KR" altLang="en-US" sz="24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Statement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객체의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excuteQuery()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가 반환하는 결과로 얻은 데이터 집합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ResultSet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은 키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(key)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를 움직여서 순회하며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이를 위해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next()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메소드를 사용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각 레코드의 필드 값을 얻어내기 위해서는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getString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(),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getInt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등의 메소드 사용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필드 이름으로 접근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모든 기본 데이터타입에 대해 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getXxx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메소드 제공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1640" y="2204864"/>
            <a:ext cx="6912768" cy="338554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ResultSet</a:t>
            </a:r>
            <a:r>
              <a:rPr lang="ko-KR" altLang="en-US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stmt.executeQuery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("select * from MyHello");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4653136"/>
            <a:ext cx="6912768" cy="107721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rs.next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 {</a:t>
            </a: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name =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rs.getString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("name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// “name”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필드의 문자열 반환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int age =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rs.getInt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("age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// “age”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필드의 정수 값 반환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6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Statement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의 의미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SQL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쿼리를 담아서 데이터베이스로 전송하는 캐리어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1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Statement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의 종류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Statement, PreparedStatement, CallableStatement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1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Statement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하나의 쿼리만 전송 가능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일회성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PreparedStatement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여러 개의 쿼리 전송을 위한 재사용 가능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CallableStatement 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데이터베이스 내에 미리 정의된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저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장 프로시저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(stored procedure)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를 호출하여 사용 가능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7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66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PreparedStatement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PreparedStatement</a:t>
            </a: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반복되는 쿼리 문의 수행에 주로 사용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미리 정의된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SQL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문을 사용하기 때문에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Statement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비해 실행속도가 빠름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매개변수 전달을 위한 와일드카드 문자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(?)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사용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2969657"/>
            <a:ext cx="7056784" cy="255454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Statement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직전에 전달할 매개변수를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정의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"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MyHello (name, age) values (?, ?)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PreparedStatement pstmt =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con.prepareStatement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0" defTabSz="180000" latinLnBrk="0"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 sc = new Scanner(System.in);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for(int k = 0; k &lt; 5; k++) {</a:t>
            </a:r>
          </a:p>
          <a:p>
            <a:pPr lvl="0" defTabSz="180000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pstmt.setString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(1,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sc.next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// SQL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쿼리의 첫 번째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인자 전달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pstmt.setInt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sc.nextInt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// SQL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쿼리의 두 번째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인자 전달</a:t>
            </a:r>
            <a:endParaRPr lang="en-US" altLang="ko-KR" sz="1600" b="1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pstmt.executeUpdate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8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64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 txBox="1">
            <a:spLocks/>
          </p:cNvSpPr>
          <p:nvPr/>
        </p:nvSpPr>
        <p:spPr>
          <a:xfrm>
            <a:off x="619944" y="66057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II-1-6] PreparedStatement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472" y="980728"/>
            <a:ext cx="28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PreparedInsertEx.java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467544" y="6453336"/>
            <a:ext cx="432048" cy="2444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8E6F3FA-A7F9-412F-BB2D-25C6AD13606F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/>
              <a:t>9</a:t>
            </a:fld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471" y="1352268"/>
            <a:ext cx="8206698" cy="5401479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180000" latinLnBrk="0">
              <a:defRPr/>
            </a:pP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mport </a:t>
            </a:r>
            <a:r>
              <a:rPr lang="en-US" altLang="ko-KR" sz="15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java.util.Scanner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5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java.sql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</a:p>
          <a:p>
            <a:pPr lvl="0" defTabSz="180000" latinLnBrk="0"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180000" latinLnBrk="0">
              <a:defRPr/>
            </a:pP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5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PreparedInsertEx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void main(String[] args) throws </a:t>
            </a:r>
            <a:r>
              <a:rPr lang="en-US" altLang="ko-KR" sz="15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ClassNotFoundException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5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SQLException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vl="0" defTabSz="180000" latinLnBrk="0">
              <a:defRPr/>
            </a:pP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Class.forName("com.microsoft.sqlserver.jdbc.SQLServerDriver");</a:t>
            </a:r>
          </a:p>
          <a:p>
            <a:pPr lvl="0" defTabSz="180000" latinLnBrk="0">
              <a:defRPr/>
            </a:pP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5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="</a:t>
            </a:r>
            <a:r>
              <a:rPr lang="en-US" altLang="ko-KR" sz="15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jdbc:sqlserver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://localhost:1433;databaseName=</a:t>
            </a:r>
            <a:r>
              <a:rPr lang="en-US" altLang="ko-KR" sz="15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;"</a:t>
            </a:r>
          </a:p>
          <a:p>
            <a:pPr lvl="0" defTabSz="180000" latinLnBrk="0">
              <a:defRPr/>
            </a:pP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+ "user=</a:t>
            </a:r>
            <a:r>
              <a:rPr lang="en-US" altLang="ko-KR" sz="15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javadbo;password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5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javadbo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";</a:t>
            </a:r>
          </a:p>
          <a:p>
            <a:pPr lvl="0" defTabSz="180000" latinLnBrk="0"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180000" latinLnBrk="0">
              <a:defRPr/>
            </a:pP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Connection con = </a:t>
            </a:r>
            <a:r>
              <a:rPr lang="en-US" altLang="ko-KR" sz="15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DriverManager.getConnection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5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180000" latinLnBrk="0">
              <a:defRPr/>
            </a:pPr>
            <a:r>
              <a:rPr lang="en-US" altLang="ko-KR" sz="15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String </a:t>
            </a:r>
            <a:r>
              <a:rPr lang="en-US" altLang="ko-KR" sz="15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5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5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5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en-US" altLang="ko-KR" sz="15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into MyHello</a:t>
            </a:r>
            <a:r>
              <a:rPr lang="en-US" altLang="ko-KR" sz="15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(name, age) values(?, ?)";</a:t>
            </a:r>
          </a:p>
          <a:p>
            <a:pPr defTabSz="180000" latinLnBrk="0">
              <a:defRPr/>
            </a:pPr>
            <a:r>
              <a:rPr lang="en-US" altLang="ko-KR" sz="15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PreparedStatement pstmt = </a:t>
            </a:r>
            <a:r>
              <a:rPr lang="en-US" altLang="ko-KR" sz="15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con.prepareStatement</a:t>
            </a:r>
            <a:r>
              <a:rPr lang="en-US" altLang="ko-KR" sz="15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5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5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defTabSz="180000" latinLnBrk="0">
              <a:defRPr/>
            </a:pPr>
            <a:r>
              <a:rPr lang="en-US" altLang="ko-KR" sz="15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Scanner sc = new Scanner(System.in);</a:t>
            </a:r>
          </a:p>
          <a:p>
            <a:pPr lvl="0" defTabSz="180000" latinLnBrk="0"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while(true) {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System.out.print("</a:t>
            </a:r>
            <a:r>
              <a:rPr lang="ko-KR" altLang="en-US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");  String name = </a:t>
            </a:r>
            <a:r>
              <a:rPr lang="en-US" altLang="ko-KR" sz="15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sc.next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if(</a:t>
            </a:r>
            <a:r>
              <a:rPr lang="en-US" altLang="ko-KR" sz="15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name.equalsIgnoreCase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("quit")) break;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else </a:t>
            </a:r>
            <a:r>
              <a:rPr lang="en-US" altLang="ko-KR" sz="15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pstmt.setString(1, name);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System.out.print("</a:t>
            </a:r>
            <a:r>
              <a:rPr lang="ko-KR" altLang="en-US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");  int age = </a:t>
            </a:r>
            <a:r>
              <a:rPr lang="en-US" altLang="ko-KR" sz="15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sc.nextInt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 </a:t>
            </a:r>
            <a:r>
              <a:rPr lang="en-US" altLang="ko-KR" sz="15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pstmt.setInt(2, age);</a:t>
            </a:r>
          </a:p>
          <a:p>
            <a:pPr lvl="0" defTabSz="180000" latinLnBrk="0">
              <a:defRPr/>
            </a:pPr>
            <a:r>
              <a:rPr lang="en-US" altLang="ko-KR" sz="15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5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pstmt.executeUpdate</a:t>
            </a:r>
            <a:r>
              <a:rPr lang="en-US" altLang="ko-KR" sz="15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5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pstmt.close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  </a:t>
            </a:r>
            <a:r>
              <a:rPr lang="en-US" altLang="ko-KR" sz="15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con.close</a:t>
            </a: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pPr lvl="0" defTabSz="180000" latinLnBrk="0">
              <a:defRPr/>
            </a:pPr>
            <a:r>
              <a:rPr lang="en-US" altLang="ko-KR" sz="15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kumimoji="0" lang="en-US" altLang="ko-KR" sz="15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3429000"/>
            <a:ext cx="2057400" cy="14859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45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808</Words>
  <Application>Microsoft Office PowerPoint</Application>
  <PresentationFormat>화면 슬라이드 쇼(4:3)</PresentationFormat>
  <Paragraphs>328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휴먼옛체</vt:lpstr>
      <vt:lpstr>Verdana</vt:lpstr>
      <vt:lpstr>Tahoma</vt:lpstr>
      <vt:lpstr>맑은 고딕</vt:lpstr>
      <vt:lpstr>Arial</vt:lpstr>
      <vt:lpstr>Calibri</vt:lpstr>
      <vt:lpstr>HY울릉도B</vt:lpstr>
      <vt:lpstr>Wingdings</vt:lpstr>
      <vt:lpstr>1_디자인 사용자 지정</vt:lpstr>
      <vt:lpstr>1_cdb2004134l</vt:lpstr>
      <vt:lpstr>[06 – JDBC#2]   고급 자바 프로그래밍 </vt:lpstr>
      <vt:lpstr>PowerPoint 프레젠테이션</vt:lpstr>
      <vt:lpstr>JDBC 활용 절차</vt:lpstr>
      <vt:lpstr>JDBC 기본 클래스 – Connection</vt:lpstr>
      <vt:lpstr>JDBC 기본 클래스 – Statement</vt:lpstr>
      <vt:lpstr>JDBC 기본 클래스 – ResultSet</vt:lpstr>
      <vt:lpstr>Statement의 종류</vt:lpstr>
      <vt:lpstr>PreparedStatement</vt:lpstr>
      <vt:lpstr>[예제 II-1-6] PreparedStatement 활용</vt:lpstr>
      <vt:lpstr>CallableStatement (1)</vt:lpstr>
      <vt:lpstr>CallableStatement (2)</vt:lpstr>
      <vt:lpstr>CallableStatement (3)</vt:lpstr>
      <vt:lpstr>[예제 II-1-7] 저장 프로시저 활용1</vt:lpstr>
      <vt:lpstr>저장 프로시저의 동적 생성 및 호출</vt:lpstr>
      <vt:lpstr>[예제 II-1-8] 저장 프로시저 활용2 (1)</vt:lpstr>
      <vt:lpstr>[예제 II-1-8] 저장 프로시저 활용2 (1)</vt:lpstr>
      <vt:lpstr>트랜잭션 처리</vt:lpstr>
      <vt:lpstr>[예제 II-1-9] 트랜잭션 (1)</vt:lpstr>
      <vt:lpstr>[예제 II-1-9] 트랜잭션 (2)</vt:lpstr>
      <vt:lpstr>[예제 II-1-9] 트랜잭션 (3)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374</cp:revision>
  <dcterms:created xsi:type="dcterms:W3CDTF">2014-02-26T06:38:57Z</dcterms:created>
  <dcterms:modified xsi:type="dcterms:W3CDTF">2020-10-15T03:42:04Z</dcterms:modified>
</cp:coreProperties>
</file>