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  <p:sldMasterId id="2147483668" r:id="rId2"/>
  </p:sldMasterIdLst>
  <p:notesMasterIdLst>
    <p:notesMasterId r:id="rId40"/>
  </p:notesMasterIdLst>
  <p:sldIdLst>
    <p:sldId id="531" r:id="rId3"/>
    <p:sldId id="532" r:id="rId4"/>
    <p:sldId id="400" r:id="rId5"/>
    <p:sldId id="497" r:id="rId6"/>
    <p:sldId id="498" r:id="rId7"/>
    <p:sldId id="503" r:id="rId8"/>
    <p:sldId id="499" r:id="rId9"/>
    <p:sldId id="504" r:id="rId10"/>
    <p:sldId id="516" r:id="rId11"/>
    <p:sldId id="505" r:id="rId12"/>
    <p:sldId id="506" r:id="rId13"/>
    <p:sldId id="507" r:id="rId14"/>
    <p:sldId id="500" r:id="rId15"/>
    <p:sldId id="508" r:id="rId16"/>
    <p:sldId id="501" r:id="rId17"/>
    <p:sldId id="513" r:id="rId18"/>
    <p:sldId id="502" r:id="rId19"/>
    <p:sldId id="514" r:id="rId20"/>
    <p:sldId id="515" r:id="rId21"/>
    <p:sldId id="509" r:id="rId22"/>
    <p:sldId id="517" r:id="rId23"/>
    <p:sldId id="510" r:id="rId24"/>
    <p:sldId id="518" r:id="rId25"/>
    <p:sldId id="511" r:id="rId26"/>
    <p:sldId id="512" r:id="rId27"/>
    <p:sldId id="519" r:id="rId28"/>
    <p:sldId id="521" r:id="rId29"/>
    <p:sldId id="520" r:id="rId30"/>
    <p:sldId id="522" r:id="rId31"/>
    <p:sldId id="526" r:id="rId32"/>
    <p:sldId id="528" r:id="rId33"/>
    <p:sldId id="523" r:id="rId34"/>
    <p:sldId id="529" r:id="rId35"/>
    <p:sldId id="525" r:id="rId36"/>
    <p:sldId id="524" r:id="rId37"/>
    <p:sldId id="530" r:id="rId38"/>
    <p:sldId id="533" r:id="rId3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휴먼옛체" panose="02030504000101010101" pitchFamily="18" charset="-127"/>
      <p:regular r:id="rId45"/>
    </p:embeddedFont>
    <p:embeddedFont>
      <p:font typeface="HY울릉도B" panose="020B0600000101010101" charset="-127"/>
      <p:regular r:id="rId46"/>
    </p:embeddedFont>
    <p:embeddedFont>
      <p:font typeface="Tahoma" panose="020B0604030504040204" pitchFamily="34" charset="0"/>
      <p:regular r:id="rId47"/>
      <p:bold r:id="rId48"/>
    </p:embeddedFont>
    <p:embeddedFont>
      <p:font typeface="Verdana" panose="020B0604030504040204" pitchFamily="34" charset="0"/>
      <p:regular r:id="rId49"/>
      <p:bold r:id="rId50"/>
      <p:italic r:id="rId51"/>
      <p:boldItalic r:id="rId52"/>
    </p:embeddedFont>
    <p:embeddedFont>
      <p:font typeface="맑은 고딕" panose="020B0503020000020004" pitchFamily="50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CCECFF"/>
    <a:srgbClr val="FFEBFF"/>
    <a:srgbClr val="FFCCFF"/>
    <a:srgbClr val="FF9966"/>
    <a:srgbClr val="CCFFCC"/>
    <a:srgbClr val="008000"/>
    <a:srgbClr val="3333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9" autoAdjust="0"/>
    <p:restoredTop sz="93912" autoAdjust="0"/>
  </p:normalViewPr>
  <p:slideViewPr>
    <p:cSldViewPr>
      <p:cViewPr varScale="1">
        <p:scale>
          <a:sx n="108" d="100"/>
          <a:sy n="108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1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9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B31B-7A99-4396-8E40-65340A17310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DF54-ABE1-470F-BAA6-3FDF882C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8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5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55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66452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86696" y="914400"/>
            <a:ext cx="6270477" cy="3255948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6697" y="4238715"/>
            <a:ext cx="6270477" cy="99131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6280" y="365127"/>
            <a:ext cx="8233338" cy="79710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목차를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279" y="1478422"/>
            <a:ext cx="8233339" cy="5204389"/>
          </a:xfrm>
        </p:spPr>
        <p:txBody>
          <a:bodyPr/>
          <a:lstStyle>
            <a:lvl1pPr marL="514350" indent="-514350">
              <a:buAutoNum type="arabicPeriod"/>
              <a:defRPr baseline="0"/>
            </a:lvl1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998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2504" y="0"/>
            <a:ext cx="9144001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8610" y="341830"/>
            <a:ext cx="8323558" cy="658027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8610" y="1350237"/>
            <a:ext cx="8323558" cy="4734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90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3150"/>
            <a:ext cx="8640960" cy="563562"/>
          </a:xfrm>
        </p:spPr>
        <p:txBody>
          <a:bodyPr/>
          <a:lstStyle>
            <a:lvl1pPr>
              <a:defRPr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73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2504" y="0"/>
            <a:ext cx="9144001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8610" y="341830"/>
            <a:ext cx="8323558" cy="658027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8610" y="1350237"/>
            <a:ext cx="8323558" cy="4734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00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AF88C-CB4C-4F98-AC2E-701511A590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4B39C8-39C0-4E6E-A801-68574D0466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1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179513" y="187995"/>
            <a:ext cx="8784976" cy="7207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6CC"/>
              </a:gs>
              <a:gs pos="74000">
                <a:schemeClr val="accent2">
                  <a:lumMod val="90000"/>
                </a:schemeClr>
              </a:gs>
              <a:gs pos="83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9560" y="273150"/>
            <a:ext cx="7810872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2400" y="6418563"/>
            <a:ext cx="719390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2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microsoft.com/office/2007/relationships/hdphoto" Target="../media/hdphoto14.wdp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6.wdp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dirty="0" smtClean="0">
                <a:latin typeface="Calibri" panose="020F0502020204030204" pitchFamily="34" charset="0"/>
              </a:rPr>
              <a:t>[10 </a:t>
            </a:r>
            <a:r>
              <a:rPr lang="en-US" altLang="ko-KR" sz="1800" dirty="0">
                <a:latin typeface="Calibri" panose="020F0502020204030204" pitchFamily="34" charset="0"/>
              </a:rPr>
              <a:t>– JavaFX </a:t>
            </a:r>
            <a:r>
              <a:rPr lang="en-US" altLang="ko-KR" sz="1800" dirty="0" smtClean="0">
                <a:latin typeface="Calibri" panose="020F0502020204030204" pitchFamily="34" charset="0"/>
              </a:rPr>
              <a:t>#2]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고급 자바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Calibri" pitchFamily="34" charset="0"/>
              </a:rPr>
              <a:t>배재대학교 컴퓨터공학과 </a:t>
            </a:r>
            <a:r>
              <a:rPr lang="ko-KR" altLang="en-US" dirty="0" smtClean="0">
                <a:latin typeface="Calibri" pitchFamily="34" charset="0"/>
              </a:rPr>
              <a:t>이경희 </a:t>
            </a:r>
            <a:r>
              <a:rPr lang="en-US" altLang="ko-KR" dirty="0">
                <a:latin typeface="Calibri" pitchFamily="34" charset="0"/>
              </a:rPr>
              <a:t>(leekhe@pcu.ac.kr</a:t>
            </a:r>
            <a:r>
              <a:rPr lang="en-US" altLang="ko-KR" dirty="0" smtClean="0">
                <a:latin typeface="Calibri" pitchFamily="34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2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BorderPane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화면을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개의 영역으로 나누어 컨트롤 배치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top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bottom, left, right,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center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영역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각 셀에는 하나의 컨트롤 또는 컨테이너만 배치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비어있는 셀이 있으면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center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 배치된 컨트롤이 확장됨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5616" y="2783874"/>
            <a:ext cx="5684945" cy="21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0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JFX-6] </a:t>
            </a:r>
            <a:r>
              <a:rPr lang="en-US" altLang="ko-KR" dirty="0" err="1" smtClean="0"/>
              <a:t>BorderPane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80131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BorderPane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root = new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BorderPane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root.setPrefSize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(400, 300);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root.setPadding(new Insets(10, 20, 10, 20));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//top,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right,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bottom,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endParaRPr lang="en-US" altLang="ko-KR" sz="12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Button b1 = new Button("CENTER");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b1.setMaxSize(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Double.MAX_VALUE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Double.MAX_VALUE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BorderPane.setMargin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(b1, new Insets(0, 10, 0, 10));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root.setCenter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(b1);</a:t>
            </a:r>
          </a:p>
          <a:p>
            <a:pPr lvl="0" defTabSz="358775" latinLnBrk="0">
              <a:defRPr/>
            </a:pPr>
            <a:endParaRPr lang="en-US" altLang="ko-KR" sz="12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Button b2 = new Button("TOP");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b2.setMaxSize(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Double.MAX_VALUE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Double.MAX_VALUE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BorderPane.setMargin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(b2, new Insets(0, 0, 10, 0));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root.setTop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(b2);</a:t>
            </a:r>
          </a:p>
          <a:p>
            <a:pPr lvl="0" defTabSz="358775" latinLnBrk="0">
              <a:defRPr/>
            </a:pPr>
            <a:endParaRPr lang="en-US" altLang="ko-KR" sz="12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Button b3 = new Button("LEFT");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b3.setMaxSize(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Double.MAX_VALUE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Double.MAX_VALUE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root.setLeft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(b3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endParaRPr lang="en-US" altLang="ko-KR" sz="12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12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JFX-6] </a:t>
            </a:r>
            <a:r>
              <a:rPr lang="en-US" altLang="ko-KR" dirty="0" err="1" smtClean="0"/>
              <a:t>BorderPane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031873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Button b4 = new Button("RIGHT");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b4.setMaxSize(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Double.MAX_VALUE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Double.MAX_VALUE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root.setRight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(b4);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Button b5 = new Button("BOTTOM");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//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b5.setMaxSize(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Double.MAX_VALUE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Double.MAX_VALUE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BorderPane.setMargin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(b5, new Insets(10, 0, 0, 0));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BorderPane.setAlignment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(b5,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Pos.CENTER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root.setBottom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(b5);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BorderPane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primaryStage.show();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2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62" y="3429000"/>
            <a:ext cx="3456384" cy="2854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637195"/>
            <a:ext cx="419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예제에 대해 </a:t>
            </a:r>
            <a:r>
              <a:rPr lang="en-US" altLang="ko-KR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 Builder</a:t>
            </a:r>
            <a:r>
              <a:rPr lang="ko-KR" altLang="en-US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이용한 구현도 해볼 것</a:t>
            </a:r>
            <a:r>
              <a:rPr lang="en-US" altLang="ko-KR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5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FlowPane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행으로 컨트롤 배치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공간이 부족할 경우 자동 줄 바꿈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다음 행에 배치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주요 속성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809074"/>
              </p:ext>
            </p:extLst>
          </p:nvPr>
        </p:nvGraphicFramePr>
        <p:xfrm>
          <a:off x="971599" y="2348878"/>
          <a:ext cx="7416825" cy="22322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72275">
                  <a:extLst>
                    <a:ext uri="{9D8B030D-6E8A-4147-A177-3AD203B41FA5}">
                      <a16:colId xmlns:a16="http://schemas.microsoft.com/office/drawing/2014/main" val="1061951304"/>
                    </a:ext>
                  </a:extLst>
                </a:gridCol>
                <a:gridCol w="1886065">
                  <a:extLst>
                    <a:ext uri="{9D8B030D-6E8A-4147-A177-3AD203B41FA5}">
                      <a16:colId xmlns:a16="http://schemas.microsoft.com/office/drawing/2014/main" val="1774575976"/>
                    </a:ext>
                  </a:extLst>
                </a:gridCol>
                <a:gridCol w="3058485">
                  <a:extLst>
                    <a:ext uri="{9D8B030D-6E8A-4147-A177-3AD203B41FA5}">
                      <a16:colId xmlns:a16="http://schemas.microsoft.com/office/drawing/2014/main" val="2670111625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44986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setPrefWidth</a:t>
                      </a:r>
                      <a:r>
                        <a:rPr lang="en-US" altLang="ko-KR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prefWidth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팬의 너비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8895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setPrefHeight</a:t>
                      </a:r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prefHeight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팬의 높이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494175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setHgap</a:t>
                      </a:r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hgap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컨트롤의 수평 간격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58623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setVgap</a:t>
                      </a:r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vgap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컨트롤의 수직 간격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72510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939" y="4692895"/>
            <a:ext cx="3696681" cy="15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3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JFX-7] </a:t>
            </a:r>
            <a:r>
              <a:rPr lang="en-US" altLang="ko-KR" dirty="0" err="1" smtClean="0"/>
              <a:t>FlowPane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770537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FlowPane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root = new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FlowPane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root.setPadding(new Insets(20));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root.setPrefSize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(250, 150);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root.setHgap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(20); </a:t>
            </a:r>
            <a:endParaRPr lang="en-US" altLang="ko-KR" sz="16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root.setVgap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root.getChildren().add(new Button("Add"));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root.getChildren().add(new Button("Subtract"));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root.getChildren().add(new Button("Multiply"));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root.getChildren().add(new Button("divide"));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FlowPane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primaryStage.show();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kumimoji="0" lang="en-US" altLang="ko-KR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132" y="4221088"/>
            <a:ext cx="24003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2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TilePane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격자로 컨트롤 배치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고정 크기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주요 속성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74650"/>
              </p:ext>
            </p:extLst>
          </p:nvPr>
        </p:nvGraphicFramePr>
        <p:xfrm>
          <a:off x="971599" y="1988838"/>
          <a:ext cx="7416825" cy="22322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72275">
                  <a:extLst>
                    <a:ext uri="{9D8B030D-6E8A-4147-A177-3AD203B41FA5}">
                      <a16:colId xmlns:a16="http://schemas.microsoft.com/office/drawing/2014/main" val="1061951304"/>
                    </a:ext>
                  </a:extLst>
                </a:gridCol>
                <a:gridCol w="1886065">
                  <a:extLst>
                    <a:ext uri="{9D8B030D-6E8A-4147-A177-3AD203B41FA5}">
                      <a16:colId xmlns:a16="http://schemas.microsoft.com/office/drawing/2014/main" val="1774575976"/>
                    </a:ext>
                  </a:extLst>
                </a:gridCol>
                <a:gridCol w="3058485">
                  <a:extLst>
                    <a:ext uri="{9D8B030D-6E8A-4147-A177-3AD203B41FA5}">
                      <a16:colId xmlns:a16="http://schemas.microsoft.com/office/drawing/2014/main" val="2670111625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44986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setPrefWidth</a:t>
                      </a:r>
                      <a:r>
                        <a:rPr lang="en-US" altLang="ko-KR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prefWidth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팬의 너비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8895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setPrefHeight</a:t>
                      </a:r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prefHeight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팬의 높이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494175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setHgap</a:t>
                      </a:r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hgap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컨트롤의 수평 간격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58623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setVgap</a:t>
                      </a:r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vgap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컨트롤의 수직 간격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72510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428" y="4447224"/>
            <a:ext cx="6033836" cy="14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2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JFX-8] </a:t>
            </a:r>
            <a:r>
              <a:rPr lang="en-US" altLang="ko-KR" dirty="0" err="1" smtClean="0"/>
              <a:t>TilePane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80131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TilePane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root = new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TilePane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root.setPadding(new Insets(5));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root.setPrefSize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(315, 315);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root.setHgap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(5);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root.setVgap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(5);</a:t>
            </a:r>
          </a:p>
          <a:p>
            <a:pPr lvl="0" defTabSz="358775" latinLnBrk="0"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Button btn[] = new Button[6];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for(int i = 0; i &lt; 6; i++) {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btn[i] = new Button("Button" +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Integer.toString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(i+1));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btn[i].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setPrefSize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(150, 100);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root.getChildren().add(btn[i]);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lvl="0" defTabSz="358775" latinLnBrk="0">
              <a:defRPr/>
            </a:pPr>
            <a:endParaRPr lang="en-US" altLang="ko-KR" sz="10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TilePane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primaryStage.show();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kumimoji="0" lang="en-US" altLang="ko-KR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043444"/>
            <a:ext cx="2376264" cy="26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4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GridPane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격자로 컨트롤 배치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가변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크기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셀 병합 가능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다양한 입력 폼 화면을 구성할 때 매우 유용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6" y="2420888"/>
            <a:ext cx="7342188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48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JFX-9] </a:t>
            </a:r>
            <a:r>
              <a:rPr lang="en-US" altLang="ko-KR" dirty="0" err="1" smtClean="0"/>
              <a:t>GridPane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52431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GridPane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root = new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GridPane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root.setPrefSize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(330, 250);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root.setPadding(new Insets(10, 30, 10, 30));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root.setHgap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(5);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root.setVgap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Label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lRcv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Label("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받는 사람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GridPane.setHalignment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lRcv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HPos.RIGHT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Label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lCon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Label("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GridPane.setHalignment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lCon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HPos.RIGHT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Label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lAtt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Label("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GridPane.setHalignment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lAtt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HPos.RIGHT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Button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bSch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Button("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찾아보기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bSch.setMaxWidth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Double.MAX_VALUE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Button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bSend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Button("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보내기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bSend.setMaxWidth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Double.MAX_VALUE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44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JFX-9] </a:t>
            </a:r>
            <a:r>
              <a:rPr lang="en-US" altLang="ko-KR" dirty="0" err="1" smtClean="0"/>
              <a:t>GridPane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80131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TextField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tRcv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TextField();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TextArea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tCon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TextArea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TextField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tSch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TextField();</a:t>
            </a:r>
          </a:p>
          <a:p>
            <a:pPr lvl="0" defTabSz="358775" latinLnBrk="0"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// add(object, col, row,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col_span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row_span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root.add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lRcv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0, 0, 1, 1);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root.add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tRcv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1, 0, 3, 1);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root.add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lCon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0, 1, 1, 1);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root.add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tCon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1, 1, 3, 1);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root.add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lAtt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0, 2, 1, 1);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root.add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tSch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1, 2, 2, 1);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root.add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bSch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3, 2, 1, 1);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root.add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bSend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0, 3, 4, 1);</a:t>
            </a:r>
          </a:p>
          <a:p>
            <a:pPr lvl="0" defTabSz="358775" latinLnBrk="0"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GridPane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primaryStage.show();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kumimoji="0" lang="en-US" altLang="ko-KR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356992"/>
            <a:ext cx="31623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 w="19050">
                  <a:solidFill>
                    <a:srgbClr val="44546A">
                      <a:tint val="1000"/>
                    </a:srgbClr>
                  </a:solidFill>
                  <a:prstDash val="solid"/>
                </a:ln>
                <a:solidFill>
                  <a:srgbClr val="44546A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II-2. JavaFX </a:t>
            </a:r>
            <a:r>
              <a:rPr kumimoji="0" lang="en-US" altLang="ko-KR" sz="4000" b="1" i="0" u="none" strike="noStrike" kern="0" cap="none" spc="0" normalizeH="0" baseline="0" noProof="0" dirty="0" smtClean="0">
                <a:ln w="19050">
                  <a:solidFill>
                    <a:srgbClr val="44546A">
                      <a:tint val="1000"/>
                    </a:srgbClr>
                  </a:solidFill>
                  <a:prstDash val="solid"/>
                </a:ln>
                <a:solidFill>
                  <a:srgbClr val="44546A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(2)</a:t>
            </a:r>
            <a:endParaRPr kumimoji="0" lang="en-US" altLang="ko-KR" sz="4000" b="1" i="0" u="none" strike="noStrike" kern="0" cap="none" spc="0" normalizeH="0" baseline="0" noProof="0" dirty="0">
              <a:ln w="19050">
                <a:solidFill>
                  <a:srgbClr val="44546A">
                    <a:tint val="1000"/>
                  </a:srgbClr>
                </a:solidFill>
                <a:prstDash val="solid"/>
              </a:ln>
              <a:solidFill>
                <a:srgbClr val="44546A">
                  <a:lumMod val="50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4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StackPane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컨트롤을 겹쳐서 배치할 수 있음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Swing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CardLayout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과 유사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앞에 있는 컨트롤이 투명하면 뒤에 있는 컨트롤이 겹쳐 보임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624" y="2376557"/>
            <a:ext cx="4950381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5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JFX-10] </a:t>
            </a:r>
            <a:r>
              <a:rPr lang="en-US" altLang="ko-KR" dirty="0" err="1" smtClean="0"/>
              <a:t>StackPane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52431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StackPane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new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StackPane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btn1 = new Button("JavaFX World");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btn1.setPrefSize(100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100);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btn1.setAlignment(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Pos.BOTTOM_CENTER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btn2 = new Button("Hello~!");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btn2.setPrefSize(70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40);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btn2.setAlignment(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Pos.CENTER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root.getChildren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(btn1, btn2);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200);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primaryStage.setTitle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StackPane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primaryStage.setScene(scene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primaryStage.show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3882" y="3861048"/>
            <a:ext cx="28765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0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HBox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VBox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수평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또는 수직으로 컨트롤을 배치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자식 컨트롤의 크기 재조정에 쓰임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HBox: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컨트롤의 폭 유지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높이 확장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VBox: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컨트롤의 높이 유지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폭 확장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3108"/>
            <a:ext cx="2916064" cy="165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70153"/>
              </p:ext>
            </p:extLst>
          </p:nvPr>
        </p:nvGraphicFramePr>
        <p:xfrm>
          <a:off x="1043607" y="3068958"/>
          <a:ext cx="7416825" cy="2560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72209">
                  <a:extLst>
                    <a:ext uri="{9D8B030D-6E8A-4147-A177-3AD203B41FA5}">
                      <a16:colId xmlns:a16="http://schemas.microsoft.com/office/drawing/2014/main" val="106195130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774575976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670111625"/>
                    </a:ext>
                  </a:extLst>
                </a:gridCol>
              </a:tblGrid>
              <a:tr h="2230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적용대상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44986"/>
                  </a:ext>
                </a:extLst>
              </a:tr>
              <a:tr h="2230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HBox, VBox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prefWidth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팬의 너비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88952"/>
                  </a:ext>
                </a:extLst>
              </a:tr>
              <a:tr h="2230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HBox, VBox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prefHeight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팬의 높이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494175"/>
                  </a:ext>
                </a:extLst>
              </a:tr>
              <a:tr h="2230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HBox, VBox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alignment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컨트롤의 정렬 방식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586231"/>
                  </a:ext>
                </a:extLst>
              </a:tr>
              <a:tr h="1827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HBox, VBox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spacing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컨트롤의 간격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725107"/>
                  </a:ext>
                </a:extLst>
              </a:tr>
              <a:tr h="1827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HBox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fillHeight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컨트롤의 높이 확장 여부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267972"/>
                  </a:ext>
                </a:extLst>
              </a:tr>
              <a:tr h="1827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VBox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fillWidth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컨트롤의 폭 확장 여부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006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86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JFX-11] Hbox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VBox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80131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VBox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new VBox();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root.setPrefWidth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(300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root.setPadding(new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Insets(10));</a:t>
            </a:r>
          </a:p>
          <a:p>
            <a:pPr lvl="0" defTabSz="358775" latinLnBrk="0"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TextArea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 = new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TextArea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ta.setPrefSize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(300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200);</a:t>
            </a:r>
          </a:p>
          <a:p>
            <a:pPr lvl="0" defTabSz="358775" latinLnBrk="0"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HBox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hb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HBox();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btn1 = new Button("Button1");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btn2 = new Button("Button2");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btn2.setMaxWidth(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Double.MAX_VALUE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HBox.setHgrow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(btn2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Priority.ALWAYS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hb.getChildren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(btn1, btn2);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root.getChildren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(ta,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hb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0152" y="3068960"/>
            <a:ext cx="28765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3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JavaFX </a:t>
            </a:r>
            <a:r>
              <a:rPr lang="ko-KR" altLang="en-US" dirty="0" smtClean="0"/>
              <a:t>이벤트 처리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“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위임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”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방식의 이벤트 처리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이벤트가 발생하면 그 처리를 이벤트 핸들러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(handler)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에게 맡기는 방식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이벤트 발생 컨트롤과 이벤트 핸들러가 분리됨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76" y="2711921"/>
            <a:ext cx="7878763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863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en-US" altLang="ko-KR" dirty="0" smtClean="0"/>
              <a:t>JavaFX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ActionEvent</a:t>
            </a: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Button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클릭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ComboBox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및 메뉴에서 아이템 선택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TextField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에서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엔터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키 입력 등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KeyEvent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키보드에서 임의의 키가 눌려지는 이벤트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MouseEvent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마우스 커서 이동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마우스 버튼 클릭 등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MouseDragEvent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마우스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드래그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(press → move → release)</a:t>
            </a: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WindowEvent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윈도우 표시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숨김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종료 등의 이벤트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478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JavaFX </a:t>
            </a:r>
            <a:r>
              <a:rPr lang="ko-KR" altLang="en-US" dirty="0" smtClean="0"/>
              <a:t>이벤트 처리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FXML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파일에서 만들어진 컨트롤의 경우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복습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FXML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파일의 루트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태그에서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fx:controller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속성으로 컨트롤러 클래스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지정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각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컨트롤에서 </a:t>
            </a:r>
            <a:r>
              <a:rPr lang="en-US" altLang="ko-KR" sz="2000" kern="0" dirty="0" err="1">
                <a:solidFill>
                  <a:schemeClr val="bg2">
                    <a:lumMod val="10000"/>
                  </a:schemeClr>
                </a:solidFill>
              </a:rPr>
              <a:t>fx:id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속성 지정</a:t>
            </a:r>
          </a:p>
          <a:p>
            <a:pPr marL="914400" lvl="1" indent="-457200" eaLnBrk="1" latinLnBrk="0" hangingPunct="1">
              <a:buClrTx/>
              <a:buSzPct val="100000"/>
              <a:buFont typeface="+mj-ea"/>
              <a:buAutoNum type="circleNumDbPlain"/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각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컨트롤의 </a:t>
            </a:r>
            <a:r>
              <a:rPr lang="en-US" altLang="ko-KR" sz="2000" kern="0" dirty="0" err="1">
                <a:solidFill>
                  <a:schemeClr val="bg2">
                    <a:lumMod val="10000"/>
                  </a:schemeClr>
                </a:solidFill>
              </a:rPr>
              <a:t>onAction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속성 값으로 컨트롤러 클래스 내에 구현된 이벤트 핸들러 메소드 지정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914400" lvl="1" indent="-457200" eaLnBrk="1" latinLnBrk="0" hangingPunct="1">
              <a:buClrTx/>
              <a:buSzPct val="100000"/>
              <a:buFont typeface="+mj-ea"/>
              <a:buAutoNum type="circleNumDbPlain"/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또는 컨트롤러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클래스 내에서 각 컨트롤의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fx:id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를 이용하여 직접 이벤트 핸들러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등록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2000" kern="0" dirty="0" err="1">
                <a:solidFill>
                  <a:schemeClr val="bg2">
                    <a:lumMod val="10000"/>
                  </a:schemeClr>
                </a:solidFill>
              </a:rPr>
              <a:t>setOnXXX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메소드 이용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자바 코드에서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만들어진 컨트롤의 경우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각 컨트롤을 위한 이벤트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핸들러를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작성 후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setOnXXX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메소드를 이용하여 등록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1" indent="-457200" eaLnBrk="1" latinLnBrk="0" hangingPunct="1">
              <a:buClrTx/>
              <a:buSzPct val="100000"/>
              <a:buFont typeface="+mj-ea"/>
              <a:buAutoNum type="circleNumDbPlain"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Swing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에서와 유사하게 독립 클래스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내부 클래스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익명 클래스 방식으로 이벤트 핸들러 작성 가능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1" indent="-457200" eaLnBrk="1" latinLnBrk="0" hangingPunct="1">
              <a:buClrTx/>
              <a:buSzPct val="100000"/>
              <a:buFont typeface="+mj-ea"/>
              <a:buAutoNum type="circleNumDbPlain"/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람다식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(Lambda Expression)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을 이용해서 편리하게 이벤트 핸들러 작성 가능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1" indent="-457200" eaLnBrk="1" latinLnBrk="0" hangingPunct="1">
              <a:buClrTx/>
              <a:buSzPct val="100000"/>
              <a:buFont typeface="+mj-ea"/>
              <a:buAutoNum type="circleNumDbPlain"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42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</a:t>
            </a:r>
            <a:r>
              <a:rPr lang="ko-KR" altLang="en-US" dirty="0"/>
              <a:t>이벤트 처리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이벤트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처리 예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익명 클래스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Generic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기법으로 구현된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EventHandler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클래스 이용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이벤트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처리 예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람다식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1980129"/>
            <a:ext cx="7627921" cy="1815882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btn = new Button("OK");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setOnAction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EventHandler&lt;ActionEvent&gt;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{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handle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(ActionEvent e) {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System.out.println("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버튼이 클릭됨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4565446"/>
            <a:ext cx="7627921" cy="58477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btn = new Button("OK");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Btn.setOnAction(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 -&gt;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System.out.println("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버튼이 클릭됨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"));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910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람다식 </a:t>
            </a:r>
            <a:r>
              <a:rPr lang="en-US" altLang="ko-KR" dirty="0" smtClean="0"/>
              <a:t>(Lambda Expression)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기본 문법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b="1" kern="0" dirty="0" smtClean="0">
                <a:solidFill>
                  <a:schemeClr val="bg2">
                    <a:lumMod val="10000"/>
                  </a:schemeClr>
                </a:solidFill>
              </a:rPr>
              <a:t>(param1, param2, …) -&gt; { /* codes */ }</a:t>
            </a:r>
            <a:endParaRPr lang="ko-KR" altLang="en-US" sz="2000" b="1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매개변수를 받아 코드 블록을 처리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매개변수 타입은 생략 가능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매개변수가 없을 때는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 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만 기술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매개변수가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개일 때는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 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생략 가능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실행 코드가 한 문장일 때는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{ }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생략 가능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활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용 예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4205406"/>
            <a:ext cx="7627921" cy="1815882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(int x, int y) -&gt; { return x + y; }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(x) -&gt; { System.out.println(x) }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 -&gt; System.out.println("Hello")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btn.setOnAction((ActionEvent event) -&gt; { Platform.exit(); });</a:t>
            </a:r>
          </a:p>
          <a:p>
            <a:pPr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btn.setOnAction((event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Platform.exit());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358775" latinLnBrk="0">
              <a:defRPr/>
            </a:pP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btn.setOnAction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(event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Platform.exit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53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람다식 사용의 예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람다식은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인터페이스를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구현하는 익명 클래스의 객체 생성 가능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전형적인 람다식 사용 예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Runnable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인터페이스를 구현한 익명 클래스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객체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생성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람다식을 이용한 구현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2708920"/>
            <a:ext cx="7627921" cy="1323439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Runnable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runnable = new Runnable() {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run() {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//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codes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4602614"/>
            <a:ext cx="7627921" cy="33855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Runnable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runnable =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 -&gt; { /* codes */ }; </a:t>
            </a:r>
          </a:p>
        </p:txBody>
      </p:sp>
    </p:spTree>
    <p:extLst>
      <p:ext uri="{BB962C8B-B14F-4D97-AF65-F5344CB8AC3E}">
        <p14:creationId xmlns:p14="http://schemas.microsoft.com/office/powerpoint/2010/main" val="359844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FXML </a:t>
            </a:r>
            <a:r>
              <a:rPr lang="ko-KR" altLang="en-US" dirty="0" smtClean="0"/>
              <a:t>컨트롤러 설정 방법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FXML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태그의 이벤트 속성으로 메소드 매핑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루트 태그에서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fx:controller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속성으로 컨트롤러 클래스 지정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각 컨트롤에서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fx:id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속성 지정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각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컨트롤마다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onAction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속성을 이용해서 컨트롤러 클래스 내의 이벤트핸들러 메소드를 지정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48063" y="2988241"/>
            <a:ext cx="7312369" cy="156966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[FXML]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&lt;HBox ...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fx:controller="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application.RootController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children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&lt;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</a:t>
            </a:r>
            <a:r>
              <a:rPr lang="en-US" altLang="ko-KR" sz="1600" b="1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fx:id</a:t>
            </a:r>
            <a:r>
              <a:rPr lang="en-US" altLang="ko-KR" sz="16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btn" </a:t>
            </a:r>
            <a:r>
              <a:rPr lang="en-US" altLang="ko-KR" sz="1600" b="1" kern="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onAction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="#</a:t>
            </a:r>
            <a:r>
              <a:rPr lang="en-US" altLang="ko-KR" sz="1600" b="1" kern="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handleBtnAction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 /&gt;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&lt;/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children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&lt;/HBox&gt;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8063" y="4653136"/>
            <a:ext cx="7312369" cy="1815882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[Java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–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FXML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이벤트핸들러 메소드를 지정한 경우 </a:t>
            </a:r>
            <a:endParaRPr lang="en-US" altLang="ko-KR" sz="16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RootController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defTabSz="180000" latinLnBrk="0"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@FXML private Button btn;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handleBtnAction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(ActionEvent event) {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Platform.exit();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315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ActionEvent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버튼의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ActionEvent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처리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버튼을 클릭할 때마다 버튼의 문자열을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“Action” ↔ “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액션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”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한영 변환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토글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 되도록 구현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람다식과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익명 클래스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객체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방식을 사용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4168" y="2708920"/>
            <a:ext cx="2495550" cy="144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4168" y="4645496"/>
            <a:ext cx="2495550" cy="144780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 bwMode="auto">
          <a:xfrm>
            <a:off x="7005557" y="4215974"/>
            <a:ext cx="263302" cy="230539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아래쪽 화살표 6"/>
          <p:cNvSpPr/>
          <p:nvPr/>
        </p:nvSpPr>
        <p:spPr bwMode="auto">
          <a:xfrm>
            <a:off x="7268859" y="4331243"/>
            <a:ext cx="263302" cy="230539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18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JFX-12] ActionEvent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44891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VBox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new VBox();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root.setAlignment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Pos.CENTER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0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 = new Button("Action");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btn.setPrefWidth(100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btn.setOnAction(new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EventHandler&lt;ActionEvent&gt;()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public void handle(ActionEvent e)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if(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btn.getText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().equals("Action"))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else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("Action");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endParaRPr lang="en-US" altLang="ko-KR" sz="10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root.getChildren().add(btn);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260, 120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 사용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2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JFX-12] ActionEvent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82901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VBox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new VBox();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root.setAlignment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Pos.CENTER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0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 = new Button("Action");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btn.setPrefWidth(100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btn.setOnAction(event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if(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btn.getText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().equals("Action"))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else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btn.setText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("Action");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root.getChildren().add(btn);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260, 120);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액션 이벤트 예제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람다식 사용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80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이벤트 예제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486928" y="98072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컨테이너에 대한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MouseEvent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처리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마우스를 클릭하는 위치로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“HELLO“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레이블을 이동시키도록 이벤트 핸들러 구현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마우스 이벤트 처리는 일반적으로 익명 클래스 또는 내부 클래스를 이용해 작성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7280" y="3124573"/>
            <a:ext cx="3071516" cy="2536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6827" y="3124572"/>
            <a:ext cx="3071517" cy="2536675"/>
          </a:xfrm>
          <a:prstGeom prst="rect">
            <a:avLst/>
          </a:prstGeom>
        </p:spPr>
      </p:pic>
      <p:pic>
        <p:nvPicPr>
          <p:cNvPr id="8" name="그림 7" descr="Free illustration: Mouse, Pointer, Arrow, Ps, Computer - Free Image on Pixabay - 13458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79" y="4078763"/>
            <a:ext cx="311696" cy="3116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2893" y="40787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5172891" y="3772644"/>
            <a:ext cx="576064" cy="3061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5316907" y="3667772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804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JFX-13] MouseEvent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79977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 la = new Label("HELLO");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// Main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필드로 선언 및 생성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AnchorPane root = new AnchorPane();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la.setLayoutX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(50);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la.setLayoutY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root.getChildren().add(la);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0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400, 300);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scene.setOnMouseClicked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 EventHandler&lt;MouseEvent&gt;()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public void handle(MouseEvent e)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double x =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e.getX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double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 =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e.getY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la.setLayoutX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(x);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la.setLayoutY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(y);			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이벤트 예제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primaryStage.show();	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204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KeyEvent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486928" y="98072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컨테이너에 대한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KeyEvent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처리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상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좌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우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화살표 키를 누를 때마다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“HELLO“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레이블이 그 방향으로 일정 간격만큼 이동하도록 구현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5616" y="2276870"/>
            <a:ext cx="2995143" cy="24736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6784" y="2276871"/>
            <a:ext cx="2987271" cy="2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09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JFX-14] KeyEvent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471" y="1402898"/>
            <a:ext cx="8206698" cy="468282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 la = new Label("HELLO");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// Main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필드로 선언 및 생성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AnchorPane root = new AnchorPane();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la.setLayoutX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(50);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la.setLayoutY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root.getChildren().add(la);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400, 300);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scene.setOnKeyPressed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 EventHandler&lt;KeyEvent&gt;()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public void handle(KeyEvent e)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KeyCode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key = 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e.getCode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double x = 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la.getLayoutX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</a:t>
            </a:r>
            <a:r>
              <a:rPr lang="en-US" altLang="ko-KR" sz="1600" b="1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double 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 = 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la.getLayoutY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b="1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 if(key 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 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KeyCode.LEFT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la.setLayoutX(x-10);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b="1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 if(key 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 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KeyCode.RIGHT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la.setLayoutX(x+10);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lang="en-US" altLang="ko-KR" sz="1600" b="1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if(key 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 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KeyCode.UP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la.setLayoutY(y-10);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b="1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 if(key 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 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KeyCode.DOWN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la.setLayoutY(y+10);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b="1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600" b="1" kern="0" dirty="0" smtClean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730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 smtClean="0">
                <a:ln w="19050">
                  <a:solidFill>
                    <a:srgbClr val="1A3D97">
                      <a:tint val="1000"/>
                    </a:srgbClr>
                  </a:solidFill>
                  <a:prstDash val="solid"/>
                </a:ln>
                <a:solidFill>
                  <a:srgbClr val="1A3D97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Tahoma" pitchFamily="34" charset="0"/>
                <a:ea typeface="HY울릉도B" pitchFamily="18" charset="-127"/>
                <a:cs typeface="+mn-cs"/>
              </a:rPr>
              <a:t>Q &amp; A</a:t>
            </a:r>
            <a:endParaRPr kumimoji="0" lang="en-US" altLang="ko-KR" sz="4000" b="1" i="0" u="none" strike="noStrike" kern="0" cap="none" spc="0" normalizeH="0" baseline="0" noProof="0" dirty="0">
              <a:ln w="19050">
                <a:solidFill>
                  <a:srgbClr val="1A3D97">
                    <a:tint val="1000"/>
                  </a:srgbClr>
                </a:solidFill>
                <a:prstDash val="solid"/>
              </a:ln>
              <a:solidFill>
                <a:srgbClr val="1A3D97">
                  <a:lumMod val="50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Tahoma" pitchFamily="34" charset="0"/>
              <a:ea typeface="HY울릉도B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3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FXML </a:t>
            </a:r>
            <a:r>
              <a:rPr lang="ko-KR" altLang="en-US" dirty="0"/>
              <a:t>컨트롤러 설정 방법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자바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코드의 이벤트핸들러 메소드 등록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FXML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과 이벤트 처리를 위한 자바 코드의 완전 분리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FXML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에서는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루트 태그에서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fx:controller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속성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각 컨트롤에서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fx:id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속성만을 지정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컨트롤러 클래스가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Initializable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인터페이스를 구현하고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initialize()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메소드 내에서 각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컨트롤에 이벤트핸들러 등록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48063" y="3253621"/>
            <a:ext cx="7312369" cy="1077218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[FXML]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&lt;HBox ...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fx:controller="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application.RootController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children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fx:id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="btn"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 /&gt;&lt;/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children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&lt;/HBox&gt;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8063" y="4414460"/>
            <a:ext cx="7312369" cy="1815882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[Java] –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1-1: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람다식을 통한 이벤트 처리 코드 직접 수행</a:t>
            </a:r>
            <a:endParaRPr lang="en-US" altLang="ko-KR" sz="16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RootController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implements Initializable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defTabSz="180000" latinLnBrk="0"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@FXML private Button btn;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initialize(URL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ResourceBundle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res) {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btn.setOnAction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(event-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&gt;Platform.exit());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33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FXML </a:t>
            </a:r>
            <a:r>
              <a:rPr lang="ko-KR" altLang="en-US" dirty="0"/>
              <a:t>컨트롤러 설정 방법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48063" y="1052736"/>
            <a:ext cx="7312369" cy="255454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[Java] –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1-2: </a:t>
            </a:r>
            <a:r>
              <a:rPr lang="ko-KR" altLang="en-US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람다식을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통한 사용자 함수 호출</a:t>
            </a:r>
            <a:endParaRPr lang="en-US" altLang="ko-KR" sz="16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RootController implements Initializable {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@FXML private Button btn;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initialize(URL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ResourceBundle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res) {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btn.setOnAction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(event-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handleBtnAction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(event));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handleBtnAction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(ActionEvent event)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Platform.exit();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8063" y="3717032"/>
            <a:ext cx="7312369" cy="2800767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[Java] –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2: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이용한 이벤트 핸들러 직접 등록</a:t>
            </a:r>
            <a:endParaRPr lang="en-US" altLang="ko-KR" sz="16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RootController implements Initializable {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@FXML private Button btn;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initialize(URL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ResourceBundle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res) {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btn.setOnAction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 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EventHandler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&lt;ActionEvent&gt;() {</a:t>
            </a:r>
          </a:p>
          <a:p>
            <a:pPr lvl="0" defTabSz="180000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public void handle(ActionEvent event) {</a:t>
            </a:r>
          </a:p>
          <a:p>
            <a:pPr lvl="0" defTabSz="180000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Platform.exit();</a:t>
            </a:r>
          </a:p>
          <a:p>
            <a:pPr lvl="0" defTabSz="180000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lvl="0" defTabSz="180000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});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732" y="1052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732" y="371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35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JavaFX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컨테이너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레이아웃 작성 시 다양한 컨트롤들의 배치를 도와주는 클래스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javafx.scene.layout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패키지에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속함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JavaFX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컨테이너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9044" y="2708920"/>
            <a:ext cx="737138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4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AnchorPane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좌표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2400" kern="0" dirty="0" err="1" smtClean="0">
                <a:solidFill>
                  <a:schemeClr val="bg2">
                    <a:lumMod val="10000"/>
                  </a:schemeClr>
                </a:solidFill>
              </a:rPr>
              <a:t>layoutX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2400" kern="0" dirty="0" err="1" smtClean="0">
                <a:solidFill>
                  <a:schemeClr val="bg2">
                    <a:lumMod val="10000"/>
                  </a:schemeClr>
                </a:solidFill>
              </a:rPr>
              <a:t>layoutY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를 이용하여 컨트롤 배치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주요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속성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90899"/>
              </p:ext>
            </p:extLst>
          </p:nvPr>
        </p:nvGraphicFramePr>
        <p:xfrm>
          <a:off x="971599" y="1988840"/>
          <a:ext cx="7416825" cy="22322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72275">
                  <a:extLst>
                    <a:ext uri="{9D8B030D-6E8A-4147-A177-3AD203B41FA5}">
                      <a16:colId xmlns:a16="http://schemas.microsoft.com/office/drawing/2014/main" val="1061951304"/>
                    </a:ext>
                  </a:extLst>
                </a:gridCol>
                <a:gridCol w="1886065">
                  <a:extLst>
                    <a:ext uri="{9D8B030D-6E8A-4147-A177-3AD203B41FA5}">
                      <a16:colId xmlns:a16="http://schemas.microsoft.com/office/drawing/2014/main" val="1774575976"/>
                    </a:ext>
                  </a:extLst>
                </a:gridCol>
                <a:gridCol w="3058485">
                  <a:extLst>
                    <a:ext uri="{9D8B030D-6E8A-4147-A177-3AD203B41FA5}">
                      <a16:colId xmlns:a16="http://schemas.microsoft.com/office/drawing/2014/main" val="2670111625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44986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setPrefWidth</a:t>
                      </a:r>
                      <a:r>
                        <a:rPr lang="en-US" altLang="ko-KR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prefWidth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팬의 너비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8895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setPrefHeight</a:t>
                      </a:r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prefHeight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팬의 높이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494175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setLayoutX</a:t>
                      </a:r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layoutX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컨트롤의 </a:t>
                      </a:r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58623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setLayoutY</a:t>
                      </a:r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layoutY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컨트롤의 </a:t>
                      </a:r>
                      <a:r>
                        <a:rPr lang="en-US" altLang="ko-KR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ko-KR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72510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760" y="4301953"/>
            <a:ext cx="3523793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JFX-5] AnchorPane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89600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AnchorPane root = new AnchorPane();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root.setPrefSize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(300, 200);</a:t>
            </a:r>
          </a:p>
          <a:p>
            <a:pPr lvl="0" defTabSz="358775" latinLnBrk="0">
              <a:defRPr/>
            </a:pPr>
            <a:endParaRPr lang="en-US" altLang="ko-KR" sz="12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Label la = new Label("Hello");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la.setLayoutX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(50);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la.setLayoutY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(25);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root.getChildren().add(la);</a:t>
            </a:r>
          </a:p>
          <a:p>
            <a:pPr lvl="0" defTabSz="358775" latinLnBrk="0">
              <a:defRPr/>
            </a:pPr>
            <a:endParaRPr lang="en-US" altLang="ko-KR" sz="12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for(int i = 1; i &lt;= 5; i++) {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Button btn = new Button(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Integer.toString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(i));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btn.setLayoutX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(100);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btn.setLayoutY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(i*25);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root.getChildren().add(btn);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primaryStage.setTitle("AnchorPane Ex");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primaryStage.show();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kumimoji="0" lang="en-US" altLang="ko-KR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933056"/>
            <a:ext cx="28765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5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JFX-5] AnchorPane </a:t>
            </a:r>
            <a:r>
              <a:rPr lang="ko-KR" altLang="en-US" dirty="0"/>
              <a:t>활용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“root.fxml”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이용하는 경우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(Scene Builder)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작성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3046988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AnchorPane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prefHeight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="200.0"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prefWidth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="300.0" 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xmlns:fx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="http://javafx.com/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fxml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/1" xmlns="http://javafx.com/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/8"&gt;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&lt;children&gt;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&lt;Label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="50.0"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layoutY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="25.0" text="Hello" 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&lt;Button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="100.0"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layoutY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="25.0" text="1" 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&lt;Button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="100.0"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layoutY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="50.0" text="2" 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&lt;Button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="100.0"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layoutY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="75.0" text="3" 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&lt;Button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="100.0"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layoutY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="100.0" text="4" 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&lt;Button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="100.0"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layoutY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="125.0" text="5" 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&lt;/children&gt;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&lt;/AnchorPane&gt;</a:t>
            </a:r>
            <a:endParaRPr kumimoji="0" lang="en-US" altLang="ko-KR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471" y="4653136"/>
            <a:ext cx="8206698" cy="1323439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Parent root = FXMLLoader.load(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getClass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().getResource("root.fxml"));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Scene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Scene(root);</a:t>
            </a:r>
            <a:endParaRPr lang="en-US" altLang="ko-KR" sz="12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7245400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db2004134l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1300</Words>
  <Application>Microsoft Office PowerPoint</Application>
  <PresentationFormat>화면 슬라이드 쇼(4:3)</PresentationFormat>
  <Paragraphs>548</Paragraphs>
  <Slides>37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Calibri</vt:lpstr>
      <vt:lpstr>Wingdings</vt:lpstr>
      <vt:lpstr>휴먼옛체</vt:lpstr>
      <vt:lpstr>HY울릉도B</vt:lpstr>
      <vt:lpstr>Tahoma</vt:lpstr>
      <vt:lpstr>Verdana</vt:lpstr>
      <vt:lpstr>맑은 고딕</vt:lpstr>
      <vt:lpstr>Arial</vt:lpstr>
      <vt:lpstr>1_디자인 사용자 지정</vt:lpstr>
      <vt:lpstr>1_cdb2004134l</vt:lpstr>
      <vt:lpstr>[10 – JavaFX #2]   고급 자바 프로그래밍 </vt:lpstr>
      <vt:lpstr>PowerPoint 프레젠테이션</vt:lpstr>
      <vt:lpstr>FXML 컨트롤러 설정 방법 (1)</vt:lpstr>
      <vt:lpstr>FXML 컨트롤러 설정 방법 (2)</vt:lpstr>
      <vt:lpstr>FXML 컨트롤러 설정 방법 (3)</vt:lpstr>
      <vt:lpstr>JavaFX 컨테이너</vt:lpstr>
      <vt:lpstr>AnchorPane</vt:lpstr>
      <vt:lpstr>[예제 JFX-5] AnchorPane 활용 (1)</vt:lpstr>
      <vt:lpstr>[예제 JFX-5] AnchorPane 활용 (2)</vt:lpstr>
      <vt:lpstr>BorderPane</vt:lpstr>
      <vt:lpstr>[예제 JFX-6] BorderPane 활용 (1)</vt:lpstr>
      <vt:lpstr>[예제 JFX-6] BorderPane 활용 (2)</vt:lpstr>
      <vt:lpstr>FlowPane</vt:lpstr>
      <vt:lpstr>[예제 JFX-7] FlowPane 활용</vt:lpstr>
      <vt:lpstr>TilePane</vt:lpstr>
      <vt:lpstr>[예제 JFX-8] TilePane 활용</vt:lpstr>
      <vt:lpstr>GridPane</vt:lpstr>
      <vt:lpstr>[예제 JFX-9] GridPane 활용 (1)</vt:lpstr>
      <vt:lpstr>[예제 JFX-9] GridPane 활용 (2)</vt:lpstr>
      <vt:lpstr>StackPane</vt:lpstr>
      <vt:lpstr>[예제 JFX-10] StackPane 활용</vt:lpstr>
      <vt:lpstr>HBox와 VBox</vt:lpstr>
      <vt:lpstr>[예제 JFX-11] Hbox 및 VBox 활용</vt:lpstr>
      <vt:lpstr>JavaFX 이벤트 처리</vt:lpstr>
      <vt:lpstr>주요 JavaFX 이벤트</vt:lpstr>
      <vt:lpstr>JavaFX 이벤트 처리 (1)</vt:lpstr>
      <vt:lpstr>JavaFX 이벤트 처리 (2)</vt:lpstr>
      <vt:lpstr>람다식 (Lambda Expression)</vt:lpstr>
      <vt:lpstr>람다식 사용의 예</vt:lpstr>
      <vt:lpstr>ActionEvent 예제</vt:lpstr>
      <vt:lpstr>[예제 JFX-12] ActionEvent 예제 (1)</vt:lpstr>
      <vt:lpstr>[예제 JFX-12] ActionEvent 예제 (2)</vt:lpstr>
      <vt:lpstr>마우스 이벤트 예제</vt:lpstr>
      <vt:lpstr>[예제 JFX-13] MouseEvent 예제</vt:lpstr>
      <vt:lpstr>KeyEvent 예제</vt:lpstr>
      <vt:lpstr>[예제 JFX-14] KeyEvent 예제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Windows 사용자</dc:creator>
  <cp:lastModifiedBy>Windows 사용자</cp:lastModifiedBy>
  <cp:revision>524</cp:revision>
  <dcterms:created xsi:type="dcterms:W3CDTF">2014-02-26T06:38:57Z</dcterms:created>
  <dcterms:modified xsi:type="dcterms:W3CDTF">2020-11-12T03:24:06Z</dcterms:modified>
</cp:coreProperties>
</file>