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8" r:id="rId2"/>
  </p:sldMasterIdLst>
  <p:notesMasterIdLst>
    <p:notesMasterId r:id="rId31"/>
  </p:notesMasterIdLst>
  <p:sldIdLst>
    <p:sldId id="556" r:id="rId3"/>
    <p:sldId id="557" r:id="rId4"/>
    <p:sldId id="531" r:id="rId5"/>
    <p:sldId id="532" r:id="rId6"/>
    <p:sldId id="533" r:id="rId7"/>
    <p:sldId id="534" r:id="rId8"/>
    <p:sldId id="541" r:id="rId9"/>
    <p:sldId id="542" r:id="rId10"/>
    <p:sldId id="535" r:id="rId11"/>
    <p:sldId id="543" r:id="rId12"/>
    <p:sldId id="536" r:id="rId13"/>
    <p:sldId id="537" r:id="rId14"/>
    <p:sldId id="538" r:id="rId15"/>
    <p:sldId id="539" r:id="rId16"/>
    <p:sldId id="546" r:id="rId17"/>
    <p:sldId id="545" r:id="rId18"/>
    <p:sldId id="548" r:id="rId19"/>
    <p:sldId id="547" r:id="rId20"/>
    <p:sldId id="549" r:id="rId21"/>
    <p:sldId id="550" r:id="rId22"/>
    <p:sldId id="544" r:id="rId23"/>
    <p:sldId id="551" r:id="rId24"/>
    <p:sldId id="552" r:id="rId25"/>
    <p:sldId id="540" r:id="rId26"/>
    <p:sldId id="554" r:id="rId27"/>
    <p:sldId id="553" r:id="rId28"/>
    <p:sldId id="555" r:id="rId29"/>
    <p:sldId id="558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휴먼옛체" panose="02030504000101010101" pitchFamily="18" charset="-127"/>
      <p:regular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HY울릉도B" panose="020B0600000101010101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CCECFF"/>
    <a:srgbClr val="FFEBFF"/>
    <a:srgbClr val="FFCCFF"/>
    <a:srgbClr val="FF9966"/>
    <a:srgbClr val="CCFFCC"/>
    <a:srgbClr val="008000"/>
    <a:srgbClr val="33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93912" autoAdjust="0"/>
  </p:normalViewPr>
  <p:slideViewPr>
    <p:cSldViewPr>
      <p:cViewPr varScale="1">
        <p:scale>
          <a:sx n="108" d="100"/>
          <a:sy n="108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6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8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3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8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2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4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9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6452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6696" y="914400"/>
            <a:ext cx="6270477" cy="325594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697" y="4238715"/>
            <a:ext cx="6270477" cy="9913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9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6280" y="365127"/>
            <a:ext cx="8233338" cy="79710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목차를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279" y="1478422"/>
            <a:ext cx="8233339" cy="5204389"/>
          </a:xfrm>
        </p:spPr>
        <p:txBody>
          <a:bodyPr/>
          <a:lstStyle>
            <a:lvl1pPr marL="514350" indent="-514350">
              <a:buAutoNum type="arabicPeriod"/>
              <a:defRPr baseline="0"/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2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3150"/>
            <a:ext cx="8640960" cy="563562"/>
          </a:xfrm>
        </p:spPr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791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82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AF88C-CB4C-4F98-AC2E-701511A590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2020-11-12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B39C8-39C0-4E6E-A801-68574D0466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6CC"/>
              </a:gs>
              <a:gs pos="74000">
                <a:schemeClr val="accent2">
                  <a:lumMod val="90000"/>
                </a:schemeClr>
              </a:gs>
              <a:gs pos="83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[11 </a:t>
            </a:r>
            <a:r>
              <a:rPr lang="en-US" altLang="ko-KR" sz="1800" dirty="0">
                <a:latin typeface="Calibri" panose="020F0502020204030204" pitchFamily="34" charset="0"/>
              </a:rPr>
              <a:t>– JavaFX </a:t>
            </a:r>
            <a:r>
              <a:rPr lang="en-US" altLang="ko-KR" sz="1800" dirty="0" smtClean="0">
                <a:latin typeface="Calibri" panose="020F0502020204030204" pitchFamily="34" charset="0"/>
              </a:rPr>
              <a:t>#3]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고급 자바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alibri" pitchFamily="34" charset="0"/>
              </a:rPr>
              <a:t>배재대학교 컴퓨터공학과 </a:t>
            </a:r>
            <a:r>
              <a:rPr lang="ko-KR" altLang="en-US" dirty="0" smtClean="0">
                <a:latin typeface="Calibri" pitchFamily="34" charset="0"/>
              </a:rPr>
              <a:t>이경희 </a:t>
            </a:r>
            <a:r>
              <a:rPr lang="en-US" altLang="ko-KR" dirty="0">
                <a:latin typeface="Calibri" pitchFamily="34" charset="0"/>
              </a:rPr>
              <a:t>(leekhe@pcu.ac.kr</a:t>
            </a:r>
            <a:r>
              <a:rPr lang="en-US" altLang="ko-KR" dirty="0" smtClean="0">
                <a:latin typeface="Calibri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1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JFX-16] </a:t>
            </a:r>
            <a:r>
              <a:rPr lang="ko-KR" altLang="en-US" dirty="0" smtClean="0"/>
              <a:t>속성 바인딩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53662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root.setPadding(new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Insets(10));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().add(new Label("TextArea 1"));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ta1 = new TextArea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().add(ta1);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root.getChildren().add(new Label("TextArea 2"));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TextArea ta2 = new TextArea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().add(ta2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b="1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Bindings.bindBidirectional(ta1.textProperty(), ta2.textProperty());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300, 300);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primaryStage.setTitle("Attribute Binding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075097"/>
            <a:ext cx="2361525" cy="25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21518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4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Bindings </a:t>
            </a:r>
            <a:r>
              <a:rPr lang="ko-KR" altLang="en-US" dirty="0" smtClean="0"/>
              <a:t>클래스 사용 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항상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AnchorPane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중앙에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Circle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이 오도록 배치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Bindings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클래스의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divide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 활용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942961"/>
            <a:ext cx="7200800" cy="156966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root = new AnchorPane();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Circle();</a:t>
            </a:r>
          </a:p>
          <a:p>
            <a:pPr lvl="0" defTabSz="180000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c.centerXProperty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().bind(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root.widthProperty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2));</a:t>
            </a:r>
          </a:p>
          <a:p>
            <a:pPr lvl="0"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c.centerYProperty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().bind(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root.heightProperty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2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c.radiusProperty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root.heightProperty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5606"/>
            <a:ext cx="2327762" cy="1788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715606"/>
            <a:ext cx="3425241" cy="24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JFX-17] Bindings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53662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Circle c = new Circle(50);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c.setCenterX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c.setCenterY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c.setFill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Color.ORANGE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c.setStroke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Color.BLACK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root.getChildren().add(c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c.centerXProperty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().bind(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root.widthProperty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2));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c.centerYProperty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().bind(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root.heightProperty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2));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c.radiusProperty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().bind(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Bindings.divide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root.heightProperty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4));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300, 200);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primaryStage.setTitle("Bindings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604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Shapes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Line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Rectangle, Rounded Rectangle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Circle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Ellipse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Polygon(closed), Polyline(not closed)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Arc</a:t>
            </a: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Shape </a:t>
            </a:r>
            <a:r>
              <a:rPr lang="ko-KR" altLang="en-US" dirty="0" smtClean="0"/>
              <a:t>생성 과정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Shape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객체 생성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Line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line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= new Line();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Shape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객체의 속성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설정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line.setStartX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(150);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line.setStartY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(100);</a:t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line.setEndX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(450);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line.setEndY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(250);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Shape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객체를 그룹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(root)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에 추가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Group root = new Group();</a:t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    root.getChildren().add(line);</a:t>
            </a:r>
          </a:p>
        </p:txBody>
      </p:sp>
    </p:spTree>
    <p:extLst>
      <p:ext uri="{BB962C8B-B14F-4D97-AF65-F5344CB8AC3E}">
        <p14:creationId xmlns:p14="http://schemas.microsoft.com/office/powerpoint/2010/main" val="11268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JFX-18] Line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06880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Group();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Line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Line();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line.setStartX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line.setStartY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line.setEndX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line.setEndY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root.getChildren().add(line);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400);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primaryStage.setTitle("Line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14" y="3212976"/>
            <a:ext cx="2758619" cy="29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JFX-19] Rectangle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53662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Group root = new Group();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Rectangle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Rectangle();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rect.setWidth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rect.setHeight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rect.setArcWidth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rect.setArcHeight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rect.setFill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(null);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rect.setStroke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Color.BLACK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root.getChildren().add(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400);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primaryStage.setTitle("Rectangle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	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133852"/>
            <a:ext cx="1656184" cy="1779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83" y="2589928"/>
            <a:ext cx="1656184" cy="17797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005064"/>
            <a:ext cx="1656183" cy="17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JFX-20] Ellipse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30271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Group root = new Group();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Ellipse el = new Ellipse();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el.setCenterX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el.setCenterY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el.setRadiusX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el.setRadiusY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(75.0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el.setFill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Color.PURPLE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root.getChildren().add(el);		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400);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primaryStage.setTitle("Ellipse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	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70" y="3647628"/>
            <a:ext cx="2249562" cy="24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JFX-21] Polygon/Polyline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97520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Group root = new Group();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points[] = new double[]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100.0, 50.0,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300.0, 50.0,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350.0, 150.0,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300.0, 250.0,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100.0, 250.0,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50.0, 150.0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Polygon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Polygon(points);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Polyline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Polyline(points);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root.getChildren().add(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300);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primaryStage.setTitle("Polygon/Polyline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228110"/>
            <a:ext cx="2706613" cy="2235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605091"/>
            <a:ext cx="2706613" cy="22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II-2. JavaFX </a:t>
            </a: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(3)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44546A">
                    <a:tint val="1000"/>
                  </a:srgbClr>
                </a:solidFill>
                <a:prstDash val="solid"/>
              </a:ln>
              <a:solidFill>
                <a:srgbClr val="44546A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JFX-22] Arc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99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Group();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Arc();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arc.setCenterX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arc.setCenterY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arc.setRadiusX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(120.0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arc.setRadiusY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arc.setStartAngle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(90.0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arc.setLength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(270.0);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arc.setType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ArcType.ROUND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ROUND, CHORD, OPEN	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arc.setType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ArcType.OPEN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arc.setFill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(null);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arc.setStroke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Color.BLACK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().add(arc);		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400, 400);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primaryStage.setTitle("Arc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53" y="1262888"/>
            <a:ext cx="1773922" cy="1906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352093"/>
            <a:ext cx="1788025" cy="1921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3284984"/>
            <a:ext cx="1782276" cy="19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그래픽 객체에 대한 다양한 변환을 지원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Translation, Scale UP/Down, Rotation, Shearing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 클래스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Rotate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Scale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Translate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Shear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3528392" cy="37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6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JFX-23] Transformations 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99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Paint color[] = {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Color.RED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Color.GREEN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Color.GRAY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Rectangle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= new Rectangle[4];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for(int i = 0; i &lt; 4; i++ 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[i] = new Rectangle(50, 50, 100, 100);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[i].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(color[i]);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Rotate();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rtt.setAngle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(30.0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rtt.setPivotX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rtt.setPivotY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(400.0);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Scale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Scale();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scl.setX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(2.0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scl.setY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(2.0);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Translate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Translate();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tsl.setX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(-50.0);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tsl.setY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tsl.setZ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(0.0);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79315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JFX-23] Transformations 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13316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getTransforms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getTransforms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getTransforms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[3]);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400.0, 400.0);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primaryStage.setTitle("Transformations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140968"/>
            <a:ext cx="2808312" cy="30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패키지 위치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javafx.scene.text.Text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 메소드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setText(), getText()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setFont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setFill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setStroke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setStrokeWidth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setStrikethrough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setUnderline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809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JFX-24] Text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916731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Text txt = new Text("JavaFX");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(50.0);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txt.setFont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Font.font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consolas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FontWeight.BOLD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FontPosture.REGULAR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80));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txt.setFill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Color.MAGENTA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txt.setStroke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Color.BLUE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txt.setStrokeWidth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txt.setStrikethrough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txt.setUnderline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root.getChildren().add(txt);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400.0, 200.0);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primaryStage.setTitle("Text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primaryStage.setScene(scene);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primaryStage.show();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437112"/>
            <a:ext cx="2994645" cy="17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패키지 위치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javafx.scene.image.Image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지원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포맷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400" b="0" kern="0" dirty="0" smtClean="0">
                <a:solidFill>
                  <a:schemeClr val="bg2">
                    <a:lumMod val="10000"/>
                  </a:schemeClr>
                </a:solidFill>
              </a:rPr>
              <a:t>bmp, gif, </a:t>
            </a:r>
            <a:r>
              <a:rPr lang="en-US" altLang="ko-KR" sz="2400" b="0" kern="0" dirty="0" err="1" smtClean="0">
                <a:solidFill>
                  <a:schemeClr val="bg2">
                    <a:lumMod val="10000"/>
                  </a:schemeClr>
                </a:solidFill>
              </a:rPr>
              <a:t>png</a:t>
            </a:r>
            <a:r>
              <a:rPr lang="en-US" altLang="ko-KR" sz="2400" b="0" kern="0" dirty="0" smtClean="0">
                <a:solidFill>
                  <a:schemeClr val="bg2">
                    <a:lumMod val="10000"/>
                  </a:schemeClr>
                </a:solidFill>
              </a:rPr>
              <a:t>, jpg</a:t>
            </a:r>
          </a:p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주요 메소드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setY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setFitWidth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setFitHeight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setReserveRatio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33056"/>
            <a:ext cx="28803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7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JFX-25]  Image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50738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AnchorPane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AnchorPane();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Image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Image(new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FileInputStream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(".\\flower.jpg"));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double width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img.getWidth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double height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img.getHeight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iv = new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iv.setX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(0.0);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iv.setY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iv.setFitWidth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(width);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iv.setFitHeight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(height);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root.getChildren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().add(iv);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width, height);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("Image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primaryStage.show();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87" y="4221088"/>
            <a:ext cx="2847145" cy="1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1A3D97">
                      <a:tint val="1000"/>
                    </a:srgbClr>
                  </a:solidFill>
                  <a:prstDash val="solid"/>
                </a:ln>
                <a:solidFill>
                  <a:srgbClr val="1A3D97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Tahoma" pitchFamily="34" charset="0"/>
                <a:ea typeface="HY울릉도B" pitchFamily="18" charset="-127"/>
                <a:cs typeface="+mn-cs"/>
              </a:rPr>
              <a:t>Q &amp; A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1A3D97">
                    <a:tint val="1000"/>
                  </a:srgbClr>
                </a:solidFill>
                <a:prstDash val="solid"/>
              </a:ln>
              <a:solidFill>
                <a:srgbClr val="1A3D97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속성 감시와 바인딩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감시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컨트롤의 속성값 변화 감시하는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ChangeListener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등록 가능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속성값에 변화가 생기면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ChangeListener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changed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호출되어 다른 컨트롤을 변경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제어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속성의 설정 및 참조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Setter,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Getter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Property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객체를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리턴하는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바인딩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두 컨트롤의 속성을 서로 연결하는 것</a:t>
            </a: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바인드된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속성들은 하나가 변경되면 자동적으로 다른 쪽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도 변경됨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단방향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바인드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bind()</a:t>
            </a:r>
          </a:p>
          <a:p>
            <a:pPr lvl="2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양방향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바인드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bindBidirectional()</a:t>
            </a:r>
          </a:p>
          <a:p>
            <a:pPr lvl="2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바인드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해제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unbind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smtClean="0"/>
              <a:t>감시 및 바인딩 </a:t>
            </a:r>
            <a:r>
              <a:rPr lang="ko-KR" altLang="en-US" dirty="0" smtClean="0"/>
              <a:t>설정 예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컨트롤의 전형적인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가지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관련 메소드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: Text)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Setter: public void setText();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Getter: public String getText();</a:t>
            </a: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Property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 리턴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public StringProperty textProperty(); 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감시 및 바인딩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설정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Getter, Setter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 외에 컨트롤의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ChangeListener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관리하는 메소드가 포함되어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 감시 및 바인딩 설정은 이러한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리스너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관리 메소드가 반환하는 속성 개체에 대해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설정해야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Text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컨트롤의 경우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textProperty()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반환하는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StringProperty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감시를 위한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ChangeListener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설정 예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감시 리스너 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1556792"/>
            <a:ext cx="7560840" cy="206210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btn;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btn.textProperty().addListener(new ChangeListener&lt;String&gt;() {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changed(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String&gt;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										String oldStr, String newStr)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 codes</a:t>
            </a: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3773358"/>
            <a:ext cx="7560840" cy="206210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Slider sld;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valueProperty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.addListener(new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ChangeListener&lt;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&gt;()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changed(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					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 oldNum, Number new Num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codes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653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감시 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Slider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컨트롤의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value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감지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Slider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value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속성 값이 바뀌는 것에 따라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Label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폰트 크기가 자동으로 변경되도록 구현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3624988" cy="2397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37" y="2417448"/>
            <a:ext cx="3630190" cy="24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JFX-15] </a:t>
            </a:r>
            <a:r>
              <a:rPr lang="ko-KR" altLang="en-US" dirty="0" smtClean="0"/>
              <a:t>속성 감시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474129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root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BorderPane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root.setPadding(new Insets(10));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 = new Label("JavaFX"); 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la.setFont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Font(50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Slider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 = new Slider();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sld.setMax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sld.setValue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sld.setShowTickLabels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sld.setShowTickMarks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sld.setMajorTickUnit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b="1" kern="0" dirty="0" smtClean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b="1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sld.valueProperty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().addListener(new ChangeListener&lt;Number&gt;()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public void changed(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ObservableValue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Number&gt;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Number oldNum, Number 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newNum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la.setFont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(new Font(</a:t>
            </a:r>
            <a:r>
              <a:rPr lang="en-US" altLang="ko-KR" sz="1600" b="1" kern="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newNum.intValue</a:t>
            </a: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b="1" kern="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lvl="0" defTabSz="358775" latinLnBrk="0">
              <a:lnSpc>
                <a:spcPct val="95000"/>
              </a:lnSpc>
              <a:defRPr/>
            </a:pP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85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JFX-15] </a:t>
            </a:r>
            <a:r>
              <a:rPr lang="ko-KR" altLang="en-US" dirty="0" smtClean="0"/>
              <a:t>속성 감시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471" y="1402898"/>
            <a:ext cx="8206698" cy="219752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root.setCenter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root.setBottom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(sld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 500, 300);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("Attribute Monitoring Ex");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primaryStage.show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5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13" y="3429000"/>
            <a:ext cx="3686919" cy="24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바인딩 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두 개의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TextArea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컨트롤 간의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 바인딩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바인딩 방법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(3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바인딩 해제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방법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942961"/>
            <a:ext cx="7200800" cy="156966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 ta1 = new TextArea();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TextArea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ta2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new TextArea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ta2.textProperty().bind(ta1.textProperty());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ta2.textProperty().bindBidirectional(ta1.textProperty());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Bindings.bindBidirectional(ta1.textProperty(), ta2.textProperty());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4126140"/>
            <a:ext cx="7200800" cy="83099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ta2.textProperty().unbind();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ta2.textProperty().unbindBidirectional(ta1.textProperty());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Bindings.unbindBidirectional(ta1.textProperty(), ta2.textProperty());</a:t>
            </a:r>
          </a:p>
        </p:txBody>
      </p:sp>
    </p:spTree>
    <p:extLst>
      <p:ext uri="{BB962C8B-B14F-4D97-AF65-F5344CB8AC3E}">
        <p14:creationId xmlns:p14="http://schemas.microsoft.com/office/powerpoint/2010/main" val="308429841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655</Words>
  <Application>Microsoft Office PowerPoint</Application>
  <PresentationFormat>화면 슬라이드 쇼(4:3)</PresentationFormat>
  <Paragraphs>393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Calibri</vt:lpstr>
      <vt:lpstr>Wingdings</vt:lpstr>
      <vt:lpstr>휴먼옛체</vt:lpstr>
      <vt:lpstr>Verdana</vt:lpstr>
      <vt:lpstr>Tahoma</vt:lpstr>
      <vt:lpstr>맑은 고딕</vt:lpstr>
      <vt:lpstr>HY울릉도B</vt:lpstr>
      <vt:lpstr>Arial</vt:lpstr>
      <vt:lpstr>1_디자인 사용자 지정</vt:lpstr>
      <vt:lpstr>1_cdb2004134l</vt:lpstr>
      <vt:lpstr>[11 – JavaFX #3]   고급 자바 프로그래밍 </vt:lpstr>
      <vt:lpstr>PowerPoint 프레젠테이션</vt:lpstr>
      <vt:lpstr>JavaFX 속성 감시와 바인딩</vt:lpstr>
      <vt:lpstr>속성 감시 및 바인딩 설정 예</vt:lpstr>
      <vt:lpstr>속성 감시 리스너 설정</vt:lpstr>
      <vt:lpstr>속성 감시 예제</vt:lpstr>
      <vt:lpstr>[예제 JFX-15] 속성 감시 예제 (1)</vt:lpstr>
      <vt:lpstr>[예제 JFX-15] 속성 감시 예제 (2)</vt:lpstr>
      <vt:lpstr>속성 바인딩 예제</vt:lpstr>
      <vt:lpstr>[예제 JFX-16] 속성 바인딩</vt:lpstr>
      <vt:lpstr>Bindings 클래스</vt:lpstr>
      <vt:lpstr>Bindings 클래스 사용 예제</vt:lpstr>
      <vt:lpstr>[예제 JFX-17] Bindings 활용</vt:lpstr>
      <vt:lpstr>2D Shapes</vt:lpstr>
      <vt:lpstr>2D Shape 생성 과정</vt:lpstr>
      <vt:lpstr>[예제 JFX-18] Line 그리기</vt:lpstr>
      <vt:lpstr>[예제 JFX-19] Rectangle 그리기</vt:lpstr>
      <vt:lpstr>[예제 JFX-20] Ellipse 그리기</vt:lpstr>
      <vt:lpstr>[예제 JFX-21] Polygon/Polyline 그리기</vt:lpstr>
      <vt:lpstr>[예제 JFX-22] Arc 그리기</vt:lpstr>
      <vt:lpstr>Transformations</vt:lpstr>
      <vt:lpstr>[예제 JFX-23] Transformations (1)</vt:lpstr>
      <vt:lpstr>[예제 JFX-23] Transformations (2)</vt:lpstr>
      <vt:lpstr>Text 클래스</vt:lpstr>
      <vt:lpstr>[예제 JFX-24] Text 활용</vt:lpstr>
      <vt:lpstr>Image 클래스</vt:lpstr>
      <vt:lpstr>[예제 JFX-25]  Image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568</cp:revision>
  <dcterms:created xsi:type="dcterms:W3CDTF">2014-02-26T06:38:57Z</dcterms:created>
  <dcterms:modified xsi:type="dcterms:W3CDTF">2020-11-12T04:10:32Z</dcterms:modified>
</cp:coreProperties>
</file>