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4" r:id="rId1"/>
    <p:sldMasterId id="2147483668" r:id="rId2"/>
  </p:sldMasterIdLst>
  <p:notesMasterIdLst>
    <p:notesMasterId r:id="rId39"/>
  </p:notesMasterIdLst>
  <p:sldIdLst>
    <p:sldId id="589" r:id="rId3"/>
    <p:sldId id="590" r:id="rId4"/>
    <p:sldId id="556" r:id="rId5"/>
    <p:sldId id="531" r:id="rId6"/>
    <p:sldId id="541" r:id="rId7"/>
    <p:sldId id="557" r:id="rId8"/>
    <p:sldId id="558" r:id="rId9"/>
    <p:sldId id="559" r:id="rId10"/>
    <p:sldId id="560" r:id="rId11"/>
    <p:sldId id="561" r:id="rId12"/>
    <p:sldId id="562" r:id="rId13"/>
    <p:sldId id="563" r:id="rId14"/>
    <p:sldId id="564" r:id="rId15"/>
    <p:sldId id="565" r:id="rId16"/>
    <p:sldId id="566" r:id="rId17"/>
    <p:sldId id="567" r:id="rId18"/>
    <p:sldId id="568" r:id="rId19"/>
    <p:sldId id="569" r:id="rId20"/>
    <p:sldId id="592" r:id="rId21"/>
    <p:sldId id="570" r:id="rId22"/>
    <p:sldId id="571" r:id="rId23"/>
    <p:sldId id="572" r:id="rId24"/>
    <p:sldId id="573" r:id="rId25"/>
    <p:sldId id="574" r:id="rId26"/>
    <p:sldId id="586" r:id="rId27"/>
    <p:sldId id="575" r:id="rId28"/>
    <p:sldId id="576" r:id="rId29"/>
    <p:sldId id="587" r:id="rId30"/>
    <p:sldId id="577" r:id="rId31"/>
    <p:sldId id="578" r:id="rId32"/>
    <p:sldId id="579" r:id="rId33"/>
    <p:sldId id="580" r:id="rId34"/>
    <p:sldId id="581" r:id="rId35"/>
    <p:sldId id="582" r:id="rId36"/>
    <p:sldId id="588" r:id="rId37"/>
    <p:sldId id="591" r:id="rId38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40"/>
      <p:bold r:id="rId41"/>
    </p:embeddedFon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휴먼옛체" panose="02030504000101010101" pitchFamily="18" charset="-127"/>
      <p:regular r:id="rId46"/>
    </p:embeddedFont>
    <p:embeddedFont>
      <p:font typeface="Verdana" panose="020B0604030504040204" pitchFamily="34" charset="0"/>
      <p:regular r:id="rId47"/>
      <p:bold r:id="rId48"/>
      <p:italic r:id="rId49"/>
      <p:boldItalic r:id="rId50"/>
    </p:embeddedFont>
    <p:embeddedFont>
      <p:font typeface="HY울릉도B" panose="020B0600000101010101" charset="-127"/>
      <p:regular r:id="rId51"/>
    </p:embeddedFont>
    <p:embeddedFont>
      <p:font typeface="Tahoma" panose="020B0604030504040204" pitchFamily="34" charset="0"/>
      <p:regular r:id="rId52"/>
      <p:bold r:id="rId5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99"/>
    <a:srgbClr val="CCECFF"/>
    <a:srgbClr val="FFEBFF"/>
    <a:srgbClr val="FFCCFF"/>
    <a:srgbClr val="FF9966"/>
    <a:srgbClr val="CCFFCC"/>
    <a:srgbClr val="008000"/>
    <a:srgbClr val="333399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19" autoAdjust="0"/>
    <p:restoredTop sz="93912" autoAdjust="0"/>
  </p:normalViewPr>
  <p:slideViewPr>
    <p:cSldViewPr>
      <p:cViewPr varScale="1">
        <p:scale>
          <a:sx n="108" d="100"/>
          <a:sy n="108" d="100"/>
        </p:scale>
        <p:origin x="106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font" Target="fonts/font14.fntdata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font" Target="fonts/font12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7.fntdata"/><Relationship Id="rId20" Type="http://schemas.openxmlformats.org/officeDocument/2006/relationships/slide" Target="slides/slide18.xml"/><Relationship Id="rId41" Type="http://schemas.openxmlformats.org/officeDocument/2006/relationships/font" Target="fonts/font2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10.fntdata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5.fntdata"/><Relationship Id="rId52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2B31B-7A99-4396-8E40-65340A17310F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9DF54-ABE1-470F-BAA6-3FDF882CC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288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9DF54-ABE1-470F-BAA6-3FDF882CC11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348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9DF54-ABE1-470F-BAA6-3FDF882CC11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6541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9DF54-ABE1-470F-BAA6-3FDF882CC11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175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9DF54-ABE1-470F-BAA6-3FDF882CC11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3842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9DF54-ABE1-470F-BAA6-3FDF882CC11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073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9DF54-ABE1-470F-BAA6-3FDF882CC11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4637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9DF54-ABE1-470F-BAA6-3FDF882CC11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4585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9DF54-ABE1-470F-BAA6-3FDF882CC11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1207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9DF54-ABE1-470F-BAA6-3FDF882CC11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0356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9DF54-ABE1-470F-BAA6-3FDF882CC11C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025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9DF54-ABE1-470F-BAA6-3FDF882CC11C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841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9DF54-ABE1-470F-BAA6-3FDF882CC11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587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9DF54-ABE1-470F-BAA6-3FDF882CC11C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485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9DF54-ABE1-470F-BAA6-3FDF882CC11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61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9DF54-ABE1-470F-BAA6-3FDF882CC11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797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9DF54-ABE1-470F-BAA6-3FDF882CC11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984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9DF54-ABE1-470F-BAA6-3FDF882CC11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957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9DF54-ABE1-470F-BAA6-3FDF882CC11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686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9DF54-ABE1-470F-BAA6-3FDF882CC11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358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9DF54-ABE1-470F-BAA6-3FDF882CC11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109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66452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86696" y="914400"/>
            <a:ext cx="6270477" cy="3255948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 dirty="0" smtClean="0"/>
              <a:t>제목을 입력하세요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6697" y="4238715"/>
            <a:ext cx="6270477" cy="99131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부제목을 입력하세요</a:t>
            </a:r>
            <a:r>
              <a:rPr lang="en-US" altLang="ko-KR" dirty="0" smtClean="0"/>
              <a:t>.</a:t>
            </a:r>
            <a:endParaRPr 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653" y="5962345"/>
            <a:ext cx="1970357" cy="98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54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799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653" y="5962345"/>
            <a:ext cx="1970357" cy="98538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6280" y="365127"/>
            <a:ext cx="8233338" cy="79710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 smtClean="0"/>
              <a:t>목차를 입력하세요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6279" y="1478422"/>
            <a:ext cx="8233339" cy="5204389"/>
          </a:xfrm>
        </p:spPr>
        <p:txBody>
          <a:bodyPr/>
          <a:lstStyle>
            <a:lvl1pPr marL="514350" indent="-514350">
              <a:buAutoNum type="arabicPeriod"/>
              <a:defRPr baseline="0"/>
            </a:lvl1pPr>
          </a:lstStyle>
          <a:p>
            <a:pPr lvl="0"/>
            <a:r>
              <a:rPr lang="ko-KR" altLang="en-US" dirty="0" smtClean="0"/>
              <a:t>목차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목차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목차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목차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목차</a:t>
            </a:r>
            <a:endParaRPr lang="en-US" altLang="ko-KR" dirty="0" smtClean="0"/>
          </a:p>
          <a:p>
            <a:pPr lvl="0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83060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2504" y="0"/>
            <a:ext cx="9144001" cy="6858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653" y="5962345"/>
            <a:ext cx="1970357" cy="98538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78610" y="341830"/>
            <a:ext cx="8323558" cy="658027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제목을 입력하세요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78610" y="1350237"/>
            <a:ext cx="8323558" cy="4734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내용을 입력하세요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7584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3150"/>
            <a:ext cx="8640960" cy="563562"/>
          </a:xfrm>
        </p:spPr>
        <p:txBody>
          <a:bodyPr/>
          <a:lstStyle>
            <a:lvl1pPr>
              <a:defRPr b="1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416186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2504" y="0"/>
            <a:ext cx="9144001" cy="6858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653" y="5962345"/>
            <a:ext cx="1970357" cy="98538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78610" y="341830"/>
            <a:ext cx="8323558" cy="658027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제목을 입력하세요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78610" y="1350237"/>
            <a:ext cx="8323558" cy="4734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내용을 입력하세요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265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2AF88C-CB4C-4F98-AC2E-701511A590B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2020-11-26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4B39C8-39C0-4E6E-A801-68574D0466B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165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 descr="Light horizontal"/>
          <p:cNvSpPr>
            <a:spLocks noChangeArrowheads="1"/>
          </p:cNvSpPr>
          <p:nvPr/>
        </p:nvSpPr>
        <p:spPr bwMode="gray">
          <a:xfrm>
            <a:off x="0" y="0"/>
            <a:ext cx="4683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3387D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invGray">
          <a:xfrm>
            <a:off x="0" y="-26988"/>
            <a:ext cx="9144000" cy="692151"/>
          </a:xfrm>
          <a:prstGeom prst="rect">
            <a:avLst/>
          </a:prstGeom>
          <a:solidFill>
            <a:srgbClr val="0066CC"/>
          </a:solidFill>
          <a:ln>
            <a:noFill/>
          </a:ln>
          <a:effectLst/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3387D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gray">
          <a:xfrm>
            <a:off x="468313" y="6410325"/>
            <a:ext cx="8424862" cy="0"/>
          </a:xfrm>
          <a:prstGeom prst="line">
            <a:avLst/>
          </a:prstGeom>
          <a:noFill/>
          <a:ln w="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3387D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42" name="AutoShape 18"/>
          <p:cNvSpPr>
            <a:spLocks noChangeArrowheads="1"/>
          </p:cNvSpPr>
          <p:nvPr/>
        </p:nvSpPr>
        <p:spPr bwMode="blackWhite">
          <a:xfrm>
            <a:off x="179513" y="187995"/>
            <a:ext cx="8784976" cy="720725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66CC"/>
              </a:gs>
              <a:gs pos="74000">
                <a:schemeClr val="accent2">
                  <a:lumMod val="90000"/>
                </a:schemeClr>
              </a:gs>
              <a:gs pos="83000">
                <a:schemeClr val="accent1">
                  <a:lumMod val="80000"/>
                  <a:lumOff val="2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</a:gra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3387D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649560" y="273150"/>
            <a:ext cx="7810872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172400" y="6418563"/>
            <a:ext cx="719390" cy="4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486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3200" b="1" baseline="0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1800" dirty="0" smtClean="0">
                <a:latin typeface="Calibri" panose="020F0502020204030204" pitchFamily="34" charset="0"/>
              </a:rPr>
              <a:t>[12 </a:t>
            </a:r>
            <a:r>
              <a:rPr lang="en-US" altLang="ko-KR" sz="1800" dirty="0">
                <a:latin typeface="Calibri" panose="020F0502020204030204" pitchFamily="34" charset="0"/>
              </a:rPr>
              <a:t>– JavaFX </a:t>
            </a:r>
            <a:r>
              <a:rPr lang="en-US" altLang="ko-KR" sz="1800" dirty="0" smtClean="0">
                <a:latin typeface="Calibri" panose="020F0502020204030204" pitchFamily="34" charset="0"/>
              </a:rPr>
              <a:t>#4]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600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b="1" dirty="0" smtClean="0"/>
              <a:t>고급 자바 프로그래밍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Calibri" pitchFamily="34" charset="0"/>
              </a:rPr>
              <a:t>배재대학교 컴퓨터공학과 </a:t>
            </a:r>
            <a:r>
              <a:rPr lang="ko-KR" altLang="en-US" dirty="0" smtClean="0">
                <a:latin typeface="Calibri" pitchFamily="34" charset="0"/>
              </a:rPr>
              <a:t>이경희 </a:t>
            </a:r>
            <a:r>
              <a:rPr lang="en-US" altLang="ko-KR" dirty="0">
                <a:latin typeface="Calibri" pitchFamily="34" charset="0"/>
              </a:rPr>
              <a:t>(leekhe@pcu.ac.kr</a:t>
            </a:r>
            <a:r>
              <a:rPr lang="en-US" altLang="ko-KR" dirty="0" smtClean="0">
                <a:latin typeface="Calibri" pitchFamily="34" charset="0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509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 smtClean="0"/>
              <a:t>JFX-28] RadioButton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1043444"/>
            <a:ext cx="4104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“Main.java”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일부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2471" y="1402898"/>
            <a:ext cx="8206698" cy="3834896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...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 start(Stage primaryStage) throws Exception {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ko-KR" altLang="en-US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컨테이너 배치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ko-KR" altLang="en-US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HBox 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root = new HBox();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root.setPadding(new 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Insets(20));</a:t>
            </a:r>
          </a:p>
          <a:p>
            <a:pPr lvl="0" defTabSz="358775" latinLnBrk="0">
              <a:lnSpc>
                <a:spcPct val="95000"/>
              </a:lnSpc>
              <a:defRPr/>
            </a:pPr>
            <a:endParaRPr lang="en-US" altLang="ko-KR" sz="1600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VBox left = new VBox();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left.setSpacing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(10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0" defTabSz="358775" latinLnBrk="0">
              <a:lnSpc>
                <a:spcPct val="95000"/>
              </a:lnSpc>
              <a:defRPr/>
            </a:pP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HBox right = new HBox();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right.setPrefWidth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(150);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right.setSpacing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(10);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right.setAlignment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Pos.CENTER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0" defTabSz="358775" latinLnBrk="0">
              <a:lnSpc>
                <a:spcPct val="95000"/>
              </a:lnSpc>
              <a:defRPr/>
            </a:pPr>
            <a:endParaRPr lang="en-US" altLang="ko-KR" sz="1600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root.getChildren().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addAll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(left, right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…</a:t>
            </a:r>
            <a:endParaRPr lang="en-US" altLang="ko-KR" sz="1000" kern="0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344" y="1153736"/>
            <a:ext cx="182896" cy="17679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6376" y="1150687"/>
            <a:ext cx="182896" cy="18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314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 smtClean="0"/>
              <a:t>JFX-28] RadioButton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1043444"/>
            <a:ext cx="4104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“Main.java”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일부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계속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2471" y="1402898"/>
            <a:ext cx="8206698" cy="3600986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...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ko-KR" altLang="en-US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토글그룹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토글버튼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뷰 생성 및 배치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ko-KR" altLang="en-US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ToggleGroup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group = new 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ToggleGroup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RadioButton 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rb1 = new RadioButton("Check");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RadioButton 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rb2 = new RadioButton("Cancel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rb1.setToggleGroup(group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 rb1.setSelected(true);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rb2.setToggleGroup(group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0" defTabSz="358775" latinLnBrk="0">
              <a:lnSpc>
                <a:spcPct val="95000"/>
              </a:lnSpc>
              <a:defRPr/>
            </a:pPr>
            <a:endParaRPr lang="en-US" altLang="ko-KR" sz="1600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left.getChildren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().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addAll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(rb1, rb2);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	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Image 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img1 = new Image(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getClass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().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getResourceAsStream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("check.png"));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ImageView 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iv = new ImageView(img1);</a:t>
            </a:r>
          </a:p>
          <a:p>
            <a:pPr lvl="0" defTabSz="358775" latinLnBrk="0">
              <a:lnSpc>
                <a:spcPct val="95000"/>
              </a:lnSpc>
              <a:defRPr/>
            </a:pPr>
            <a:endParaRPr lang="en-US" altLang="ko-KR" sz="1600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right.getChildren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().add(iv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…</a:t>
            </a:r>
            <a:endParaRPr lang="en-US" altLang="ko-KR" sz="1000" kern="0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786" y="4725144"/>
            <a:ext cx="24003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17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 smtClean="0"/>
              <a:t>JFX-28] RadioButton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1043444"/>
            <a:ext cx="4104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“Main.java”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일부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계속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2471" y="1402898"/>
            <a:ext cx="8206698" cy="4682820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...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ko-KR" altLang="en-US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속성 감시를 이용한 이벤트 처리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ko-KR" altLang="en-US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rb1.setUserData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("check.png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"); rb2.setUserData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("cancel.png");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group.selectedToggleProperty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().addListener(new ChangeListener&lt;Toggle&gt;() {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public void changed(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ObservableValue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&lt;? extends Toggle&gt; 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obs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									Toggle 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oldVal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Toggle 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newVal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{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if(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group.getSelectedToggle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!= null) {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	Image 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img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new Image(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getClass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().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getResourceAsStream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				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group.getSelectedToggle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().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getUserData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().toString()));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	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iv.setImage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img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}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}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});</a:t>
            </a:r>
            <a:endParaRPr lang="en-US" altLang="ko-KR" sz="1600" b="1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0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Scene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scene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new Scene(root, 250, 120);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primaryStage.setTitle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("ToggleButton Ex");	</a:t>
            </a:r>
            <a:endParaRPr lang="en-US" altLang="ko-KR" sz="1600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primaryStage.setScene(scene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primaryStage.show();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en-US" altLang="ko-KR" sz="1000" kern="0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132" y="4437112"/>
            <a:ext cx="24003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54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JavaFX </a:t>
            </a:r>
            <a:r>
              <a:rPr lang="ko-KR" altLang="en-US" dirty="0" smtClean="0"/>
              <a:t>입력 컨트롤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입력 컨트롤</a:t>
            </a:r>
            <a:endParaRPr lang="ko-KR" altLang="en-US" sz="2400" kern="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556792"/>
            <a:ext cx="6048672" cy="4698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6443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Label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일반적인 사용법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0" lvl="0" indent="0" eaLnBrk="1" latinLnBrk="0" hangingPunct="1">
              <a:buNone/>
              <a:defRPr/>
            </a:pP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0" lvl="0" indent="0" eaLnBrk="1" latinLnBrk="0" hangingPunct="1">
              <a:buNone/>
              <a:defRPr/>
            </a:pP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0" lvl="0" indent="0" eaLnBrk="1" latinLnBrk="0" hangingPunct="1">
              <a:buNone/>
              <a:defRPr/>
            </a:pP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주요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메소드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en-US" altLang="ko-KR" sz="2000" kern="0" dirty="0" err="1" smtClean="0">
                <a:solidFill>
                  <a:schemeClr val="bg2">
                    <a:lumMod val="10000"/>
                  </a:schemeClr>
                </a:solidFill>
              </a:rPr>
              <a:t>setFont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()</a:t>
            </a:r>
          </a:p>
          <a:p>
            <a:pPr lvl="1" eaLnBrk="1" latinLnBrk="0" hangingPunct="1">
              <a:defRPr/>
            </a:pPr>
            <a:r>
              <a:rPr lang="en-US" altLang="ko-KR" sz="2000" kern="0" dirty="0" err="1" smtClean="0">
                <a:solidFill>
                  <a:schemeClr val="bg2">
                    <a:lumMod val="10000"/>
                  </a:schemeClr>
                </a:solidFill>
              </a:rPr>
              <a:t>setTextFill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(), </a:t>
            </a:r>
            <a:r>
              <a:rPr lang="en-US" altLang="ko-KR" sz="2000" kern="0" dirty="0" err="1" smtClean="0">
                <a:solidFill>
                  <a:schemeClr val="bg2">
                    <a:lumMod val="10000"/>
                  </a:schemeClr>
                </a:solidFill>
              </a:rPr>
              <a:t>setWrapText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()</a:t>
            </a:r>
          </a:p>
          <a:p>
            <a:pPr lvl="1" eaLnBrk="1" latinLnBrk="0" hangingPunct="1">
              <a:defRPr/>
            </a:pPr>
            <a:r>
              <a:rPr lang="en-US" altLang="ko-KR" sz="2000" kern="0" dirty="0" err="1" smtClean="0">
                <a:solidFill>
                  <a:schemeClr val="bg2">
                    <a:lumMod val="10000"/>
                  </a:schemeClr>
                </a:solidFill>
              </a:rPr>
              <a:t>setRotate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()</a:t>
            </a:r>
          </a:p>
          <a:p>
            <a:pPr lvl="1" eaLnBrk="1" latinLnBrk="0" hangingPunct="1">
              <a:defRPr/>
            </a:pPr>
            <a:r>
              <a:rPr lang="en-US" altLang="ko-KR" sz="2000" kern="0" dirty="0" err="1" smtClean="0">
                <a:solidFill>
                  <a:schemeClr val="bg2">
                    <a:lumMod val="10000"/>
                  </a:schemeClr>
                </a:solidFill>
              </a:rPr>
              <a:t>setTranslateX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(), </a:t>
            </a:r>
            <a:r>
              <a:rPr lang="en-US" altLang="ko-KR" sz="2000" kern="0" dirty="0" err="1" smtClean="0">
                <a:solidFill>
                  <a:schemeClr val="bg2">
                    <a:lumMod val="10000"/>
                  </a:schemeClr>
                </a:solidFill>
              </a:rPr>
              <a:t>setTranslateY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()</a:t>
            </a:r>
          </a:p>
          <a:p>
            <a:pPr lvl="1" eaLnBrk="1" latinLnBrk="0" hangingPunct="1">
              <a:defRPr/>
            </a:pPr>
            <a:r>
              <a:rPr lang="en-US" altLang="ko-KR" sz="2000" kern="0" dirty="0" err="1" smtClean="0">
                <a:solidFill>
                  <a:schemeClr val="bg2">
                    <a:lumMod val="10000"/>
                  </a:schemeClr>
                </a:solidFill>
              </a:rPr>
              <a:t>setScaleX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(), </a:t>
            </a:r>
            <a:r>
              <a:rPr lang="en-US" altLang="ko-KR" sz="2000" kern="0" dirty="0" err="1" smtClean="0">
                <a:solidFill>
                  <a:schemeClr val="bg2">
                    <a:lumMod val="10000"/>
                  </a:schemeClr>
                </a:solidFill>
              </a:rPr>
              <a:t>setScaleY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()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32039" y="1556792"/>
            <a:ext cx="7528393" cy="830997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180000" latinLnBrk="0">
              <a:defRPr/>
            </a:pP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Image</a:t>
            </a:r>
            <a:r>
              <a:rPr lang="ko-KR" altLang="en-US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img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new Image(</a:t>
            </a:r>
            <a:r>
              <a:rPr lang="en-US" altLang="ko-KR" sz="16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getClass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().</a:t>
            </a:r>
            <a:r>
              <a:rPr lang="en-US" altLang="ko-KR" sz="16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getResourceAsStream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("search.png");</a:t>
            </a:r>
          </a:p>
          <a:p>
            <a:pPr lvl="0" defTabSz="180000" latinLnBrk="0">
              <a:defRPr/>
            </a:pP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Label la = new Label("Search");</a:t>
            </a:r>
          </a:p>
          <a:p>
            <a:pPr lvl="0" defTabSz="180000" latinLnBrk="0">
              <a:defRPr/>
            </a:pPr>
            <a:r>
              <a:rPr lang="en-US" altLang="ko-KR" sz="16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La.setGraphic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(new ImageView(</a:t>
            </a:r>
            <a:r>
              <a:rPr lang="en-US" altLang="ko-KR" sz="16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img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));</a:t>
            </a:r>
            <a:endParaRPr lang="en-US" altLang="ko-KR" sz="1600" b="1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5343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 smtClean="0"/>
              <a:t>JFX-29] Label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1043444"/>
            <a:ext cx="4104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“Main.java”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일부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2471" y="1402898"/>
            <a:ext cx="8206698" cy="4872168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...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 start(Stage primaryStage) throws Exception {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HBox root = new HBox();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root.setPadding(new Insets(10));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root.setSpacing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(10);</a:t>
            </a:r>
          </a:p>
          <a:p>
            <a:pPr lvl="0" defTabSz="358775" latinLnBrk="0">
              <a:lnSpc>
                <a:spcPct val="93000"/>
              </a:lnSpc>
              <a:defRPr/>
            </a:pPr>
            <a:endParaRPr lang="en-US" altLang="ko-KR" sz="10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Image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img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new Image(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getClass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().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getResourceAsStream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("search.png"));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Label la1 = new Label("Search");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la1.setGraphic(new ImageView(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img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));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la1.setFont(new Font("Arial", 30));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la1.setTextFill(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Color.BLUE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0" defTabSz="358775" latinLnBrk="0">
              <a:lnSpc>
                <a:spcPct val="93000"/>
              </a:lnSpc>
              <a:defRPr/>
            </a:pPr>
            <a:endParaRPr lang="en-US" altLang="ko-KR" sz="10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Label la2 = new Label("Values");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la2.setFont(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Font.font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("Cambria", 32));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la2.setRotate(270);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la2.setTranslateY(50);</a:t>
            </a:r>
          </a:p>
          <a:p>
            <a:pPr lvl="0" defTabSz="358775" latinLnBrk="0">
              <a:lnSpc>
                <a:spcPct val="93000"/>
              </a:lnSpc>
              <a:defRPr/>
            </a:pPr>
            <a:endParaRPr lang="en-US" altLang="ko-KR" sz="10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Label la3 = new Label("A label to be wrapped");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la3.setPrefWidth(100);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la3.setWrapText(true);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la3.setTranslateY(50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…</a:t>
            </a:r>
            <a:endParaRPr lang="en-US" altLang="ko-KR" sz="1000" kern="0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316" y="989623"/>
            <a:ext cx="323116" cy="3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474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 smtClean="0"/>
              <a:t>JFX-29] Label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1043444"/>
            <a:ext cx="4104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“Main.java”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일부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계속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2471" y="1402898"/>
            <a:ext cx="8206698" cy="4278094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358775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...</a:t>
            </a:r>
          </a:p>
          <a:p>
            <a:pPr lvl="0" defTabSz="358775" latinLnBrk="0"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la3.setOnMouseEntered(event -&gt; {</a:t>
            </a:r>
          </a:p>
          <a:p>
            <a:pPr lvl="0" defTabSz="358775" latinLnBrk="0"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la3.setScaleX(1.5);</a:t>
            </a:r>
          </a:p>
          <a:p>
            <a:pPr lvl="0" defTabSz="358775" latinLnBrk="0"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la3.setScaleY(1.5);</a:t>
            </a:r>
          </a:p>
          <a:p>
            <a:pPr lvl="0" defTabSz="358775" latinLnBrk="0"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});</a:t>
            </a:r>
          </a:p>
          <a:p>
            <a:pPr lvl="0" defTabSz="358775" latinLnBrk="0">
              <a:defRPr/>
            </a:pPr>
            <a:endParaRPr lang="en-US" altLang="ko-KR" sz="1600" b="1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la3.setOnMouseExited(event -&gt; {</a:t>
            </a:r>
          </a:p>
          <a:p>
            <a:pPr lvl="0" defTabSz="358775" latinLnBrk="0"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la3.setScaleX(1);</a:t>
            </a:r>
          </a:p>
          <a:p>
            <a:pPr lvl="0" defTabSz="358775" latinLnBrk="0"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la3.setScaleY(1);</a:t>
            </a:r>
          </a:p>
          <a:p>
            <a:pPr lvl="0" defTabSz="358775" latinLnBrk="0"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});</a:t>
            </a:r>
          </a:p>
          <a:p>
            <a:pPr lvl="0" defTabSz="358775" latinLnBrk="0">
              <a:defRPr/>
            </a:pP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root.getChildren().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addAll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(la1, la2, la3);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Scene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scene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new Scene(root, 400, 150);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primaryStage.setScene(scene);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primaryStage.setTitle("Label Ex");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primaryStage.show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lvl="0" defTabSz="358775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en-US" altLang="ko-KR" sz="1000" kern="0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3074692"/>
            <a:ext cx="3168352" cy="143442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4586860"/>
            <a:ext cx="3168352" cy="143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99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TextField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일반적인 사용법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0" lvl="0" indent="0" eaLnBrk="1" latinLnBrk="0" hangingPunct="1">
              <a:buNone/>
              <a:defRPr/>
            </a:pP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0" lvl="0" indent="0" eaLnBrk="1" latinLnBrk="0" hangingPunct="1">
              <a:buNone/>
              <a:defRPr/>
            </a:pP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주요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메소드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setText(), getText()</a:t>
            </a:r>
          </a:p>
          <a:p>
            <a:pPr lvl="1" eaLnBrk="1" latinLnBrk="0" hangingPunct="1">
              <a:defRPr/>
            </a:pPr>
            <a:r>
              <a:rPr lang="en-US" altLang="ko-KR" sz="2000" kern="0" dirty="0" err="1" smtClean="0">
                <a:solidFill>
                  <a:schemeClr val="bg2">
                    <a:lumMod val="10000"/>
                  </a:schemeClr>
                </a:solidFill>
              </a:rPr>
              <a:t>setPrefColumnCount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()</a:t>
            </a:r>
          </a:p>
          <a:p>
            <a:pPr lvl="1" eaLnBrk="1" latinLnBrk="0" hangingPunct="1">
              <a:defRPr/>
            </a:pPr>
            <a:r>
              <a:rPr lang="en-US" altLang="ko-KR" sz="2000" kern="0" dirty="0" err="1" smtClean="0">
                <a:solidFill>
                  <a:schemeClr val="bg2">
                    <a:lumMod val="10000"/>
                  </a:schemeClr>
                </a:solidFill>
              </a:rPr>
              <a:t>setPromptText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()	//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도움말 출력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clear()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32039" y="1556792"/>
            <a:ext cx="7528393" cy="584775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180000" latinLnBrk="0">
              <a:defRPr/>
            </a:pP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TextField address = new TextField();</a:t>
            </a:r>
          </a:p>
          <a:p>
            <a:pPr lvl="0" defTabSz="180000" latinLnBrk="0">
              <a:defRPr/>
            </a:pPr>
            <a:r>
              <a:rPr lang="en-US" altLang="ko-KR" sz="16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address.setPrefColumnCount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(20);</a:t>
            </a:r>
            <a:endParaRPr lang="en-US" altLang="ko-KR" sz="1600" b="1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8837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 smtClean="0"/>
              <a:t>JFX-30] TextField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1043444"/>
            <a:ext cx="4392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“root.fxml” 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(Scene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Builder 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9616" y="2930252"/>
            <a:ext cx="3352800" cy="18669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5576" y="2532660"/>
            <a:ext cx="2333331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GridPane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(2 x 4)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prefWidth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350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prefHeight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150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hgap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10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vgap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10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padding: 20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*fx:controller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 등록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 bwMode="auto">
          <a:xfrm flipH="1" flipV="1">
            <a:off x="2555776" y="3071614"/>
            <a:ext cx="576064" cy="2880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3186264" y="1594491"/>
            <a:ext cx="23394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TextField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id: name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prefColumnCount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20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promptText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“Name”</a:t>
            </a:r>
          </a:p>
        </p:txBody>
      </p:sp>
      <p:cxnSp>
        <p:nvCxnSpPr>
          <p:cNvPr id="14" name="직선 연결선 13"/>
          <p:cNvCxnSpPr/>
          <p:nvPr/>
        </p:nvCxnSpPr>
        <p:spPr bwMode="auto">
          <a:xfrm flipH="1">
            <a:off x="3896849" y="2690242"/>
            <a:ext cx="360040" cy="9425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5725310" y="1594491"/>
            <a:ext cx="26548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TextField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id: 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lastName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prefColumnCount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20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promptText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“Last Name”</a:t>
            </a:r>
          </a:p>
        </p:txBody>
      </p:sp>
      <p:cxnSp>
        <p:nvCxnSpPr>
          <p:cNvPr id="17" name="직선 연결선 16"/>
          <p:cNvCxnSpPr/>
          <p:nvPr/>
        </p:nvCxnSpPr>
        <p:spPr bwMode="auto">
          <a:xfrm flipH="1">
            <a:off x="4355975" y="2690242"/>
            <a:ext cx="1512169" cy="12428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/>
          <p:cNvSpPr txBox="1"/>
          <p:nvPr/>
        </p:nvSpPr>
        <p:spPr>
          <a:xfrm>
            <a:off x="6732240" y="3027262"/>
            <a:ext cx="161486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Button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id: submit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prefWidth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80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32240" y="4223410"/>
            <a:ext cx="161486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Button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id: clear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prefWidth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80</a:t>
            </a:r>
          </a:p>
        </p:txBody>
      </p:sp>
      <p:cxnSp>
        <p:nvCxnSpPr>
          <p:cNvPr id="22" name="직선 연결선 21"/>
          <p:cNvCxnSpPr/>
          <p:nvPr/>
        </p:nvCxnSpPr>
        <p:spPr bwMode="auto">
          <a:xfrm flipH="1">
            <a:off x="6156176" y="3632779"/>
            <a:ext cx="5760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직선 연결선 23"/>
          <p:cNvCxnSpPr/>
          <p:nvPr/>
        </p:nvCxnSpPr>
        <p:spPr bwMode="auto">
          <a:xfrm flipH="1" flipV="1">
            <a:off x="6156176" y="3933056"/>
            <a:ext cx="576064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4252789" y="5085184"/>
            <a:ext cx="31275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TextField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id: comment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prefColumnCount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20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promptText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“Your comments”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911716" y="5085184"/>
            <a:ext cx="107753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Label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id: label</a:t>
            </a:r>
          </a:p>
        </p:txBody>
      </p:sp>
      <p:cxnSp>
        <p:nvCxnSpPr>
          <p:cNvPr id="28" name="직선 연결선 27"/>
          <p:cNvCxnSpPr/>
          <p:nvPr/>
        </p:nvCxnSpPr>
        <p:spPr bwMode="auto">
          <a:xfrm flipV="1">
            <a:off x="5004048" y="4223410"/>
            <a:ext cx="0" cy="8617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직선 연결선 29"/>
          <p:cNvCxnSpPr/>
          <p:nvPr/>
        </p:nvCxnSpPr>
        <p:spPr bwMode="auto">
          <a:xfrm flipV="1">
            <a:off x="3635896" y="4654297"/>
            <a:ext cx="216024" cy="4308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95032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JFX-30] TextField </a:t>
            </a:r>
            <a:r>
              <a:rPr lang="ko-KR" altLang="en-US" dirty="0"/>
              <a:t>예제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67544" y="1043444"/>
            <a:ext cx="4104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“root.fxml”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일부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2471" y="1402898"/>
            <a:ext cx="8206698" cy="1798634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...</a:t>
            </a:r>
          </a:p>
          <a:p>
            <a:pPr lvl="0" defTabSz="180000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&lt;GridPane 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... 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fx:controller="application.RootController"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lvl="0" defTabSz="180000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&lt;children&gt;</a:t>
            </a:r>
          </a:p>
          <a:p>
            <a:pPr lvl="0" defTabSz="180000" latinLnBrk="0">
              <a:defRPr/>
            </a:pPr>
            <a:r>
              <a:rPr lang="en-US" altLang="ko-KR" sz="1600" kern="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	</a:t>
            </a:r>
            <a:r>
              <a:rPr lang="en-US" altLang="ko-KR" sz="1600" kern="0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&lt;TextField </a:t>
            </a:r>
            <a:r>
              <a:rPr lang="en-US" altLang="ko-KR" sz="1600" kern="0" dirty="0" err="1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fx:id</a:t>
            </a:r>
            <a:r>
              <a:rPr lang="en-US" altLang="ko-KR" sz="1600" kern="0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en-US" altLang="ko-KR" sz="1600" kern="0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en-US" altLang="ko-KR" sz="1600" kern="0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kern="0" dirty="0" err="1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prefColumnCount</a:t>
            </a:r>
            <a:r>
              <a:rPr lang="en-US" altLang="ko-KR" sz="1600" kern="0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en-US" altLang="ko-KR" sz="1600" kern="0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en-US" altLang="ko-KR" sz="1600" kern="0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... /&gt;</a:t>
            </a:r>
          </a:p>
          <a:p>
            <a:pPr lvl="0" defTabSz="180000" latinLnBrk="0">
              <a:defRPr/>
            </a:pPr>
            <a:r>
              <a:rPr lang="en-US" altLang="ko-KR" sz="1600" kern="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…</a:t>
            </a:r>
            <a:endParaRPr lang="en-US" altLang="ko-KR" sz="1600" kern="0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80000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&lt;/children&gt;</a:t>
            </a:r>
          </a:p>
          <a:p>
            <a:pPr lvl="0" defTabSz="180000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&lt;/GridPane&gt;</a:t>
            </a: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8181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2492896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 w="19050">
                  <a:solidFill>
                    <a:srgbClr val="44546A">
                      <a:tint val="1000"/>
                    </a:srgbClr>
                  </a:solidFill>
                  <a:prstDash val="solid"/>
                </a:ln>
                <a:solidFill>
                  <a:srgbClr val="44546A">
                    <a:lumMod val="50000"/>
                  </a:srgb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uLnTx/>
                <a:uFillTx/>
                <a:latin typeface="휴먼옛체" panose="02030504000101010101" pitchFamily="18" charset="-127"/>
                <a:ea typeface="휴먼옛체" panose="02030504000101010101" pitchFamily="18" charset="-127"/>
                <a:cs typeface="+mn-cs"/>
              </a:rPr>
              <a:t>II-2. JavaFX </a:t>
            </a:r>
            <a:r>
              <a:rPr kumimoji="0" lang="en-US" altLang="ko-KR" sz="4000" b="1" i="0" u="none" strike="noStrike" kern="0" cap="none" spc="0" normalizeH="0" baseline="0" noProof="0" dirty="0" smtClean="0">
                <a:ln w="19050">
                  <a:solidFill>
                    <a:srgbClr val="44546A">
                      <a:tint val="1000"/>
                    </a:srgbClr>
                  </a:solidFill>
                  <a:prstDash val="solid"/>
                </a:ln>
                <a:solidFill>
                  <a:srgbClr val="44546A">
                    <a:lumMod val="50000"/>
                  </a:srgb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uLnTx/>
                <a:uFillTx/>
                <a:latin typeface="휴먼옛체" panose="02030504000101010101" pitchFamily="18" charset="-127"/>
                <a:ea typeface="휴먼옛체" panose="02030504000101010101" pitchFamily="18" charset="-127"/>
                <a:cs typeface="+mn-cs"/>
              </a:rPr>
              <a:t>(4)</a:t>
            </a:r>
            <a:endParaRPr kumimoji="0" lang="en-US" altLang="ko-KR" sz="4000" b="1" i="0" u="none" strike="noStrike" kern="0" cap="none" spc="0" normalizeH="0" baseline="0" noProof="0" dirty="0">
              <a:ln w="19050">
                <a:solidFill>
                  <a:srgbClr val="44546A">
                    <a:tint val="1000"/>
                  </a:srgbClr>
                </a:solidFill>
                <a:prstDash val="solid"/>
              </a:ln>
              <a:solidFill>
                <a:srgbClr val="44546A">
                  <a:lumMod val="50000"/>
                </a:srgb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393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JFX-30] TextField </a:t>
            </a:r>
            <a:r>
              <a:rPr lang="ko-KR" altLang="en-US" dirty="0"/>
              <a:t>예제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67544" y="1043444"/>
            <a:ext cx="4104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“Main.java”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일부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2471" y="1402898"/>
            <a:ext cx="8206698" cy="4213846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...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Main extends Application {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@Override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public void start(Stage primaryStage) throws Exception {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Parent root = FXMLLoader.load(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getClass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().getResource("root.fxml"));</a:t>
            </a:r>
          </a:p>
          <a:p>
            <a:pPr lvl="0" defTabSz="358775" latinLnBrk="0">
              <a:lnSpc>
                <a:spcPct val="93000"/>
              </a:lnSpc>
              <a:defRPr/>
            </a:pP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Scene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scene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new Scene(root);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primaryStage.setScene(scene);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primaryStage.setTitle("TextField Ex");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primaryStage.show();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public static void main(String[] args) {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launch(args);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en-US" altLang="ko-KR" sz="1000" kern="0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2639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JFX-30] TextField </a:t>
            </a:r>
            <a:r>
              <a:rPr lang="ko-KR" altLang="en-US" dirty="0"/>
              <a:t>예제 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67544" y="1043444"/>
            <a:ext cx="4104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“RootController.java”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일부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2471" y="1402898"/>
            <a:ext cx="8206698" cy="4213846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...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RootController 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implements Initializable 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@FXML 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TextField name,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lastName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comment;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@FXML 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Button submit, clear;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@FXML 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Label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label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@Override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public void initialize(URL arg0,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ResourceBundle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arg1) {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// TODO Auto-generated method stub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clear.setOnAction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(new EventHandler&lt;ActionEvent&gt;() {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public void handle(ActionEvent e) {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	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name.clear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	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lastName.clear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	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comment.clear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	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label.setText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("You've not left comments");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}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});	</a:t>
            </a:r>
            <a:endParaRPr lang="en-US" altLang="ko-KR" sz="1600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…</a:t>
            </a: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8214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JFX-30] TextField </a:t>
            </a:r>
            <a:r>
              <a:rPr lang="ko-KR" altLang="en-US" dirty="0"/>
              <a:t>예제 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67544" y="1043444"/>
            <a:ext cx="4104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“RootController.java”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일부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계속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2471" y="1402898"/>
            <a:ext cx="8206698" cy="2840008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...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submit.setOnAction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(new EventHandler&lt;ActionEvent&gt;() {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public void handle(ActionEvent e) {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	if(!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comment.getText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().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isEmpty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&amp;&amp; 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comment.getText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!= null)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		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label.setText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name.getText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+ " " + 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lastName.getText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					+ ", thanks for your comment");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	else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		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label.setText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("You've not left comments.");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}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});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en-US" altLang="ko-KR" sz="1000" kern="0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4059274"/>
            <a:ext cx="3352800" cy="18669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4059274"/>
            <a:ext cx="33528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618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TextArea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생성자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TextArea()</a:t>
            </a:r>
          </a:p>
          <a:p>
            <a:pPr lvl="1" eaLnBrk="1" latinLnBrk="0" hangingPunct="1"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TextArea(String text)</a:t>
            </a: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0" lvl="0" indent="0" eaLnBrk="1" latinLnBrk="0" hangingPunct="1">
              <a:buNone/>
              <a:defRPr/>
            </a:pP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주요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메소드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setText(), getText()</a:t>
            </a:r>
          </a:p>
          <a:p>
            <a:pPr lvl="1" eaLnBrk="1" latinLnBrk="0" hangingPunct="1">
              <a:defRPr/>
            </a:pPr>
            <a:r>
              <a:rPr lang="en-US" altLang="ko-KR" sz="2000" kern="0" dirty="0" err="1" smtClean="0">
                <a:solidFill>
                  <a:schemeClr val="bg2">
                    <a:lumMod val="10000"/>
                  </a:schemeClr>
                </a:solidFill>
              </a:rPr>
              <a:t>setWrapText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()</a:t>
            </a:r>
          </a:p>
          <a:p>
            <a:pPr lvl="1" eaLnBrk="1" latinLnBrk="0" hangingPunct="1">
              <a:defRPr/>
            </a:pPr>
            <a:r>
              <a:rPr lang="en-US" altLang="ko-KR" sz="2000" kern="0" dirty="0" err="1" smtClean="0">
                <a:solidFill>
                  <a:schemeClr val="bg2">
                    <a:lumMod val="10000"/>
                  </a:schemeClr>
                </a:solidFill>
              </a:rPr>
              <a:t>setEditable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()</a:t>
            </a:r>
          </a:p>
          <a:p>
            <a:pPr lvl="1" eaLnBrk="1" latinLnBrk="0" hangingPunct="1">
              <a:defRPr/>
            </a:pPr>
            <a:r>
              <a:rPr lang="en-US" altLang="ko-KR" sz="2000" kern="0" dirty="0" err="1" smtClean="0">
                <a:solidFill>
                  <a:schemeClr val="bg2">
                    <a:lumMod val="10000"/>
                  </a:schemeClr>
                </a:solidFill>
              </a:rPr>
              <a:t>setPrefColumnCount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(), </a:t>
            </a:r>
            <a:r>
              <a:rPr lang="en-US" altLang="ko-KR" sz="2000" kern="0" dirty="0" err="1" smtClean="0">
                <a:solidFill>
                  <a:schemeClr val="bg2">
                    <a:lumMod val="10000"/>
                  </a:schemeClr>
                </a:solidFill>
              </a:rPr>
              <a:t>setPrefRowCount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()</a:t>
            </a:r>
          </a:p>
          <a:p>
            <a:pPr lvl="1" eaLnBrk="1" latinLnBrk="0" hangingPunct="1">
              <a:defRPr/>
            </a:pPr>
            <a:r>
              <a:rPr lang="en-US" altLang="ko-KR" sz="2000" kern="0" dirty="0" err="1" smtClean="0">
                <a:solidFill>
                  <a:schemeClr val="bg2">
                    <a:lumMod val="10000"/>
                  </a:schemeClr>
                </a:solidFill>
              </a:rPr>
              <a:t>appendText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()</a:t>
            </a:r>
          </a:p>
          <a:p>
            <a:pPr lvl="1" eaLnBrk="1" latinLnBrk="0" hangingPunct="1">
              <a:defRPr/>
            </a:pPr>
            <a:r>
              <a:rPr lang="en-US" altLang="ko-KR" sz="2000" kern="0" dirty="0" err="1" smtClean="0">
                <a:solidFill>
                  <a:schemeClr val="bg2">
                    <a:lumMod val="10000"/>
                  </a:schemeClr>
                </a:solidFill>
              </a:rPr>
              <a:t>selectRange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()</a:t>
            </a:r>
          </a:p>
          <a:p>
            <a:pPr lvl="1" eaLnBrk="1" latinLnBrk="0" hangingPunct="1">
              <a:defRPr/>
            </a:pPr>
            <a:r>
              <a:rPr lang="en-US" altLang="ko-KR" sz="2000" kern="0" dirty="0" err="1" smtClean="0">
                <a:solidFill>
                  <a:schemeClr val="bg2">
                    <a:lumMod val="10000"/>
                  </a:schemeClr>
                </a:solidFill>
              </a:rPr>
              <a:t>setCaretPosition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(), </a:t>
            </a:r>
            <a:r>
              <a:rPr lang="en-US" altLang="ko-KR" sz="2000" kern="0" dirty="0" err="1" smtClean="0">
                <a:solidFill>
                  <a:schemeClr val="bg2">
                    <a:lumMod val="10000"/>
                  </a:schemeClr>
                </a:solidFill>
              </a:rPr>
              <a:t>getCaretPosition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()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582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 smtClean="0"/>
              <a:t>JFX-31] TextArea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67544" y="1043444"/>
            <a:ext cx="4104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“Main.java”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일부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2471" y="1402898"/>
            <a:ext cx="8206698" cy="4213846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...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 start(Stage primaryStage) throws Exception {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BorderPane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root = new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BorderPane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root.setPadding(new Insets(10));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TextArea ta = new TextArea();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ta.setWrapText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(true);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ta.setEditable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(false);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ta.setMaxSize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Double.MAX_VALUE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Double.MAX_VALUE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GridPane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bottom = new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GridPane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bottom.setHgap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(15);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TextField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tf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new TextField();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tf.setPrefColumnCount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(40);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Button btn = new Button("Submit");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bottom.add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tf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0, 0, 2, 1);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bottom.add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(btn, 2, 0, 1, 1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40198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 smtClean="0"/>
              <a:t>JFX-31] TextArea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67544" y="1043444"/>
            <a:ext cx="4104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“Main.java”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일부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계속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2471" y="1402898"/>
            <a:ext cx="8206698" cy="4671792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...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EventHandler&lt;ActionEvent&gt; handler = new EventHandler&lt;ActionEvent&gt;() {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public void handle(ActionEvent e) {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ta.appendText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tf.getText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+ "\n");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ta.selectPositionCaret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ta.getLength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());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tf.clear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}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};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tf.setOnAction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(handler);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btn.setOnAction(handler);</a:t>
            </a:r>
          </a:p>
          <a:p>
            <a:pPr lvl="0" defTabSz="358775" latinLnBrk="0">
              <a:lnSpc>
                <a:spcPct val="93000"/>
              </a:lnSpc>
              <a:defRPr/>
            </a:pP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root.setCenter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(ta);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root.setBottom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(bottom);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BorderPane.setMargin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(bottom, new Insets(10, 0, 0, 0));</a:t>
            </a:r>
          </a:p>
          <a:p>
            <a:pPr lvl="0" defTabSz="358775" latinLnBrk="0">
              <a:lnSpc>
                <a:spcPct val="93000"/>
              </a:lnSpc>
              <a:defRPr/>
            </a:pP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Scene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scene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new Scene(root, 300, 250);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primaryStage.setScene(scene);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primaryStage.setTitle("TextArea Ex");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primaryStage.show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en-US" altLang="ko-KR" sz="1600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4005064"/>
            <a:ext cx="2446387" cy="228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401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ChoiceBox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생성 방법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예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32039" y="1556792"/>
            <a:ext cx="7528393" cy="830997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268288" latinLnBrk="0">
              <a:defRPr/>
            </a:pPr>
            <a:r>
              <a:rPr lang="en-US" altLang="ko-KR" sz="16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ChoiceBox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&lt;String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cb1 = new 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ChoiceBox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&lt;String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&gt;();</a:t>
            </a:r>
          </a:p>
          <a:p>
            <a:pPr defTabSz="268288" latinLnBrk="0">
              <a:defRPr/>
            </a:pPr>
            <a:r>
              <a:rPr lang="en-US" altLang="ko-KR" sz="16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cb.getItems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().addAll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("First", 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Second", "Third");</a:t>
            </a:r>
            <a:endParaRPr lang="en-US" altLang="ko-KR" sz="1600" b="1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268288" latinLnBrk="0">
              <a:defRPr/>
            </a:pP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cb1.setValue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("First");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32039" y="2564904"/>
            <a:ext cx="7528393" cy="2554545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268288" latinLnBrk="0">
              <a:defRPr/>
            </a:pPr>
            <a:r>
              <a:rPr lang="en-US" altLang="ko-KR" sz="16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ChoiceBox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&lt;Object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cb2 = new 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ChoiceBox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&lt;Object&gt;();</a:t>
            </a:r>
          </a:p>
          <a:p>
            <a:pPr lvl="0" defTabSz="268288" latinLnBrk="0">
              <a:defRPr/>
            </a:pP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cb2.setItems(</a:t>
            </a:r>
            <a:r>
              <a:rPr lang="en-US" altLang="ko-KR" sz="16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FXCollections.observableArrayList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</a:p>
          <a:p>
            <a:pPr lvl="0" defTabSz="268288" latinLnBrk="0"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"New Document", </a:t>
            </a:r>
          </a:p>
          <a:p>
            <a:pPr lvl="0" defTabSz="268288" latinLnBrk="0"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"open",</a:t>
            </a:r>
          </a:p>
          <a:p>
            <a:pPr lvl="0" defTabSz="268288" latinLnBrk="0"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new Separator(),</a:t>
            </a:r>
          </a:p>
          <a:p>
            <a:pPr lvl="0" defTabSz="268288" latinLnBrk="0"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"Save",</a:t>
            </a:r>
          </a:p>
          <a:p>
            <a:pPr lvl="0" defTabSz="268288" latinLnBrk="0"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"Save as"</a:t>
            </a:r>
          </a:p>
          <a:p>
            <a:pPr lvl="0" defTabSz="268288" latinLnBrk="0"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)</a:t>
            </a:r>
          </a:p>
          <a:p>
            <a:pPr lvl="0" defTabSz="268288" latinLnBrk="0">
              <a:defRPr/>
            </a:pP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  <a:endParaRPr lang="en-US" altLang="ko-KR" sz="1600" b="1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268288" latinLnBrk="0">
              <a:defRPr/>
            </a:pP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cb2.setValue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("New Document");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7026" y="1601182"/>
            <a:ext cx="719390" cy="71939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7306" y="2700956"/>
            <a:ext cx="1225402" cy="108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764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 smtClean="0"/>
              <a:t>JFX-32] </a:t>
            </a:r>
            <a:r>
              <a:rPr lang="en-US" altLang="ko-KR" dirty="0" err="1" smtClean="0"/>
              <a:t>ChoiceBox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67544" y="1043444"/>
            <a:ext cx="4104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“Main.java”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일부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2471" y="1402898"/>
            <a:ext cx="8206698" cy="4718215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358775" latinLnBrk="0">
              <a:lnSpc>
                <a:spcPct val="90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...</a:t>
            </a:r>
          </a:p>
          <a:p>
            <a:pPr lvl="0" defTabSz="358775" latinLnBrk="0">
              <a:lnSpc>
                <a:spcPct val="90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 start(Stage primaryStage) {</a:t>
            </a:r>
          </a:p>
          <a:p>
            <a:pPr lvl="0" defTabSz="358775" latinLnBrk="0">
              <a:lnSpc>
                <a:spcPct val="90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FlowPane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root = new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FlowPane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lvl="0" defTabSz="358775" latinLnBrk="0">
              <a:lnSpc>
                <a:spcPct val="90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root.setPadding(new Insets(10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));  </a:t>
            </a:r>
            <a:r>
              <a:rPr lang="en-US" altLang="ko-KR" sz="16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root.setHgap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(10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0" defTabSz="358775" latinLnBrk="0">
              <a:lnSpc>
                <a:spcPct val="90000"/>
              </a:lnSpc>
              <a:defRPr/>
            </a:pPr>
            <a:endParaRPr lang="en-US" altLang="ko-KR" sz="10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lnSpc>
                <a:spcPct val="90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Label la = new Label("Hello");</a:t>
            </a:r>
          </a:p>
          <a:p>
            <a:pPr lvl="0" defTabSz="358775" latinLnBrk="0">
              <a:lnSpc>
                <a:spcPct val="90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la.setStyle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("-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fx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-font: 25 Consolas;");</a:t>
            </a:r>
          </a:p>
          <a:p>
            <a:pPr lvl="0" defTabSz="358775" latinLnBrk="0">
              <a:lnSpc>
                <a:spcPct val="90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String greetings[] = new String[]{"Hello", "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Hola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", "</a:t>
            </a:r>
            <a:r>
              <a:rPr lang="ko-KR" altLang="en-US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안녕하세요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"};</a:t>
            </a:r>
          </a:p>
          <a:p>
            <a:pPr lvl="0" defTabSz="358775" latinLnBrk="0">
              <a:lnSpc>
                <a:spcPct val="90000"/>
              </a:lnSpc>
              <a:defRPr/>
            </a:pPr>
            <a:endParaRPr lang="en-US" altLang="ko-KR" sz="10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lnSpc>
                <a:spcPct val="90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ChoiceBox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&lt;String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cb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new </a:t>
            </a:r>
            <a:r>
              <a:rPr lang="en-US" altLang="ko-KR" sz="16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ChoiceBox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&lt;String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&gt;();</a:t>
            </a:r>
          </a:p>
          <a:p>
            <a:pPr lvl="0" defTabSz="358775" latinLnBrk="0">
              <a:lnSpc>
                <a:spcPct val="90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cb.getItems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().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addAll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("English", "Spanish", "Korean");</a:t>
            </a:r>
          </a:p>
          <a:p>
            <a:pPr lvl="0" defTabSz="358775" latinLnBrk="0">
              <a:lnSpc>
                <a:spcPct val="90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cb.getSelectionModel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().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selectedIndexProperty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 lvl="0" defTabSz="358775" latinLnBrk="0">
              <a:lnSpc>
                <a:spcPct val="90000"/>
              </a:lnSpc>
              <a:defRPr/>
            </a:pP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		.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addListener(new ChangeListener&lt;Number&gt;() {</a:t>
            </a:r>
          </a:p>
          <a:p>
            <a:pPr lvl="0" defTabSz="358775" latinLnBrk="0">
              <a:lnSpc>
                <a:spcPct val="90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public void changed(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ObservableValue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&lt;? extends Number&gt; 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obv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endParaRPr lang="en-US" altLang="ko-KR" sz="1600" b="1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lnSpc>
                <a:spcPct val="90000"/>
              </a:lnSpc>
              <a:defRPr/>
            </a:pP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										Number 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Number 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newVal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{</a:t>
            </a:r>
          </a:p>
          <a:p>
            <a:pPr lvl="0" defTabSz="358775" latinLnBrk="0">
              <a:lnSpc>
                <a:spcPct val="90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la.setText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(greetings[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newVal.intValue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()]);</a:t>
            </a:r>
          </a:p>
          <a:p>
            <a:pPr lvl="0" defTabSz="358775" latinLnBrk="0">
              <a:lnSpc>
                <a:spcPct val="90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}</a:t>
            </a:r>
          </a:p>
          <a:p>
            <a:pPr lvl="0" defTabSz="358775" latinLnBrk="0">
              <a:lnSpc>
                <a:spcPct val="90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});</a:t>
            </a:r>
          </a:p>
          <a:p>
            <a:pPr lvl="0" defTabSz="358775" latinLnBrk="0">
              <a:lnSpc>
                <a:spcPct val="90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cb.setValue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("English");</a:t>
            </a:r>
          </a:p>
          <a:p>
            <a:pPr lvl="0" defTabSz="358775" latinLnBrk="0">
              <a:lnSpc>
                <a:spcPct val="90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cb.setTooltip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(new Tooltip("Select language"));</a:t>
            </a:r>
          </a:p>
          <a:p>
            <a:pPr lvl="0" defTabSz="358775" latinLnBrk="0">
              <a:lnSpc>
                <a:spcPct val="90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13270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 smtClean="0"/>
              <a:t>JFX-32] </a:t>
            </a:r>
            <a:r>
              <a:rPr lang="en-US" altLang="ko-KR" dirty="0" err="1" smtClean="0"/>
              <a:t>ChoiceBox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67544" y="1043444"/>
            <a:ext cx="4104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“Main.java”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일부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계속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2471" y="1402898"/>
            <a:ext cx="8206698" cy="1643527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358775" latinLnBrk="0">
              <a:lnSpc>
                <a:spcPct val="90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...</a:t>
            </a:r>
          </a:p>
          <a:p>
            <a:pPr lvl="0" defTabSz="358775" latinLnBrk="0">
              <a:lnSpc>
                <a:spcPct val="90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root.getChildren().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addAll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cb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la);</a:t>
            </a:r>
          </a:p>
          <a:p>
            <a:pPr lvl="0" defTabSz="358775" latinLnBrk="0">
              <a:lnSpc>
                <a:spcPct val="90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Scene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scene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new Scene(root, 300, 200);</a:t>
            </a:r>
          </a:p>
          <a:p>
            <a:pPr lvl="0" defTabSz="358775" latinLnBrk="0">
              <a:lnSpc>
                <a:spcPct val="90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primaryStage.setTitle("</a:t>
            </a:r>
            <a:r>
              <a:rPr lang="en-US" altLang="ko-KR" sz="16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ChoiceBox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Ex");</a:t>
            </a:r>
          </a:p>
          <a:p>
            <a:pPr lvl="0" defTabSz="358775" latinLnBrk="0">
              <a:lnSpc>
                <a:spcPct val="90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primaryStage.setScene(scene);</a:t>
            </a:r>
          </a:p>
          <a:p>
            <a:pPr lvl="0" defTabSz="358775" latinLnBrk="0">
              <a:lnSpc>
                <a:spcPct val="90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primaryStage.show();		</a:t>
            </a:r>
          </a:p>
          <a:p>
            <a:pPr lvl="0" defTabSz="358775" latinLnBrk="0">
              <a:lnSpc>
                <a:spcPct val="90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936" y="2348880"/>
            <a:ext cx="2158355" cy="165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33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ComboBox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생성 방법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예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marL="0" lvl="0" indent="0" eaLnBrk="1" latinLnBrk="0" hangingPunct="1">
              <a:buNone/>
              <a:defRPr/>
            </a:pP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0" lvl="0" indent="0" eaLnBrk="1" latinLnBrk="0" hangingPunct="1">
              <a:buNone/>
              <a:defRPr/>
            </a:pP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0" lvl="0" indent="0" eaLnBrk="1" latinLnBrk="0" hangingPunct="1">
              <a:buNone/>
              <a:defRPr/>
            </a:pP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0" lvl="0" indent="0" eaLnBrk="1" latinLnBrk="0" hangingPunct="1">
              <a:buNone/>
              <a:defRPr/>
            </a:pP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이벤트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처리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32039" y="1556792"/>
            <a:ext cx="7528393" cy="1569660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268288" latinLnBrk="0">
              <a:defRPr/>
            </a:pP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ComboBox&lt;String&gt; </a:t>
            </a:r>
            <a:r>
              <a:rPr lang="en-US" altLang="ko-KR" sz="16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cb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new</a:t>
            </a:r>
            <a:r>
              <a:rPr lang="ko-KR" altLang="en-US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ComboBox&lt;String&gt;();</a:t>
            </a:r>
          </a:p>
          <a:p>
            <a:pPr lvl="0" defTabSz="268288" latinLnBrk="0">
              <a:defRPr/>
            </a:pPr>
            <a:r>
              <a:rPr lang="en-US" altLang="ko-KR" sz="16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cb.getItems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().</a:t>
            </a:r>
            <a:r>
              <a:rPr lang="en-US" altLang="ko-KR" sz="16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addAll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</a:p>
          <a:p>
            <a:pPr lvl="0" defTabSz="268288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"English",</a:t>
            </a:r>
          </a:p>
          <a:p>
            <a:pPr lvl="0" defTabSz="268288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"Spanish",</a:t>
            </a:r>
          </a:p>
          <a:p>
            <a:pPr lvl="0" defTabSz="268288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"Korean"</a:t>
            </a:r>
          </a:p>
          <a:p>
            <a:pPr lvl="0" defTabSz="268288" latinLnBrk="0">
              <a:defRPr/>
            </a:pP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  <a:endParaRPr lang="en-US" altLang="ko-KR" sz="1600" b="1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32039" y="3731548"/>
            <a:ext cx="7528393" cy="1815882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268288" latinLnBrk="0">
              <a:defRPr/>
            </a:pPr>
            <a:r>
              <a:rPr lang="en-US" altLang="ko-KR" sz="16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cb.getSelectionModel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().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selectedIndexProperty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 lvl="0" defTabSz="268288" latinLnBrk="0">
              <a:defRPr/>
            </a:pP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			.addListener(new 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ChangeListener&lt;Number&gt;() {</a:t>
            </a:r>
          </a:p>
          <a:p>
            <a:pPr lvl="0" defTabSz="268288" latinLnBrk="0"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 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changed(</a:t>
            </a:r>
            <a:r>
              <a:rPr lang="en-US" altLang="ko-KR" sz="16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ObservableValue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&lt;? extends Number&gt; </a:t>
            </a:r>
            <a:r>
              <a:rPr lang="en-US" altLang="ko-KR" sz="16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obv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endParaRPr lang="en-US" altLang="ko-KR" sz="1600" b="1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268288" latinLnBrk="0"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											Number 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Number 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newVal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{</a:t>
            </a:r>
          </a:p>
          <a:p>
            <a:pPr lvl="0" defTabSz="268288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 코드</a:t>
            </a: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268288" latinLnBrk="0"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}</a:t>
            </a:r>
          </a:p>
          <a:p>
            <a:pPr lvl="0" defTabSz="268288" latinLnBrk="0">
              <a:defRPr/>
            </a:pP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});</a:t>
            </a:r>
            <a:endParaRPr lang="en-US" altLang="ko-KR" sz="1600" b="1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5327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JavaFX </a:t>
            </a:r>
            <a:r>
              <a:rPr lang="ko-KR" altLang="en-US" dirty="0" smtClean="0"/>
              <a:t>컨트롤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Button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계열</a:t>
            </a:r>
            <a:endParaRPr lang="ko-KR" altLang="en-US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Button, CheckBox, RadioButton, ToggleButton</a:t>
            </a:r>
          </a:p>
          <a:p>
            <a:pPr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입력 컨트롤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Label, TextField, TextArea, PasswordField, ComBox, </a:t>
            </a:r>
            <a:b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DatePicker, HTMLEditor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eaLnBrk="1" latinLnBrk="0" hangingPunct="1">
              <a:defRPr/>
            </a:pP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View </a:t>
            </a: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계열</a:t>
            </a: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ListView, TableView, ImageView</a:t>
            </a:r>
          </a:p>
          <a:p>
            <a:pPr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미디어 관련</a:t>
            </a: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Slider, ProgressBar, ProgressIndicator</a:t>
            </a:r>
          </a:p>
          <a:p>
            <a:pPr eaLnBrk="1" latinLnBrk="0" hangingPunct="1">
              <a:defRPr/>
            </a:pP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Chart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 계열</a:t>
            </a: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PieChart, LineChart, AreaChart, BarChart, BubbleChart, ScatterChart</a:t>
            </a:r>
            <a:endParaRPr lang="ko-KR" altLang="en-US" sz="2000" kern="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035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 smtClean="0"/>
              <a:t>JFX-33] ComboBox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67544" y="1043444"/>
            <a:ext cx="4104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“Main.java”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일부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2471" y="1402898"/>
            <a:ext cx="8206698" cy="4939814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358775" latinLnBrk="0">
              <a:lnSpc>
                <a:spcPct val="90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...</a:t>
            </a:r>
          </a:p>
          <a:p>
            <a:pPr lvl="0" defTabSz="358775" latinLnBrk="0">
              <a:lnSpc>
                <a:spcPct val="90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 start(Stage primaryStage) {</a:t>
            </a:r>
          </a:p>
          <a:p>
            <a:pPr lvl="0" defTabSz="358775" latinLnBrk="0">
              <a:lnSpc>
                <a:spcPct val="90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FlowPane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root = new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FlowPane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lvl="0" defTabSz="358775" latinLnBrk="0">
              <a:lnSpc>
                <a:spcPct val="90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root.setPadding(new Insets(10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));  </a:t>
            </a:r>
            <a:r>
              <a:rPr lang="en-US" altLang="ko-KR" sz="16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root.setHgap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(10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0" defTabSz="358775" latinLnBrk="0">
              <a:lnSpc>
                <a:spcPct val="90000"/>
              </a:lnSpc>
              <a:defRPr/>
            </a:pPr>
            <a:endParaRPr lang="en-US" altLang="ko-KR" sz="10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lnSpc>
                <a:spcPct val="90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Label la = new Label("Hello");</a:t>
            </a:r>
          </a:p>
          <a:p>
            <a:pPr lvl="0" defTabSz="358775" latinLnBrk="0">
              <a:lnSpc>
                <a:spcPct val="90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la.setStyle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("-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fx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-font: 25 Consolas;");</a:t>
            </a:r>
          </a:p>
          <a:p>
            <a:pPr lvl="0" defTabSz="358775" latinLnBrk="0">
              <a:lnSpc>
                <a:spcPct val="90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String greetings[] = new String[]{"Hello", "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Hola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", "</a:t>
            </a:r>
            <a:r>
              <a:rPr lang="ko-KR" altLang="en-US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안녕하세요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"};</a:t>
            </a:r>
          </a:p>
          <a:p>
            <a:pPr lvl="0" defTabSz="358775" latinLnBrk="0">
              <a:lnSpc>
                <a:spcPct val="90000"/>
              </a:lnSpc>
              <a:defRPr/>
            </a:pPr>
            <a:endParaRPr lang="en-US" altLang="ko-KR" sz="10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lnSpc>
                <a:spcPct val="90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ComboBox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&lt;String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cb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new 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ComboBox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&lt;String&gt;();</a:t>
            </a:r>
          </a:p>
          <a:p>
            <a:pPr lvl="0" defTabSz="358775" latinLnBrk="0">
              <a:lnSpc>
                <a:spcPct val="90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cb.getItems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().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addAll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("English", "Spanish", "Korean");</a:t>
            </a:r>
          </a:p>
          <a:p>
            <a:pPr lvl="0" defTabSz="358775" latinLnBrk="0">
              <a:lnSpc>
                <a:spcPct val="90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cb.getSelectionModel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().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selectedIndexProperty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 lvl="0" defTabSz="358775" latinLnBrk="0">
              <a:lnSpc>
                <a:spcPct val="90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		.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addListener(new ChangeListener&lt;Number&gt;() {</a:t>
            </a:r>
          </a:p>
          <a:p>
            <a:pPr lvl="0" defTabSz="358775" latinLnBrk="0">
              <a:lnSpc>
                <a:spcPct val="90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public void changed(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ObservableValue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&lt;? extends Number&gt;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obv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endParaRPr lang="en-US" altLang="ko-KR" sz="1600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lnSpc>
                <a:spcPct val="90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										Number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Number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newVal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{</a:t>
            </a:r>
          </a:p>
          <a:p>
            <a:pPr lvl="0" defTabSz="358775" latinLnBrk="0">
              <a:lnSpc>
                <a:spcPct val="90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la.setText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(greetings[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newVal.intValue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()]);</a:t>
            </a:r>
          </a:p>
          <a:p>
            <a:pPr lvl="0" defTabSz="358775" latinLnBrk="0">
              <a:lnSpc>
                <a:spcPct val="90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}</a:t>
            </a:r>
          </a:p>
          <a:p>
            <a:pPr lvl="0" defTabSz="358775" latinLnBrk="0">
              <a:lnSpc>
                <a:spcPct val="90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});</a:t>
            </a:r>
          </a:p>
          <a:p>
            <a:pPr lvl="0" defTabSz="358775" latinLnBrk="0">
              <a:lnSpc>
                <a:spcPct val="90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cb.setValue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("English");</a:t>
            </a:r>
          </a:p>
          <a:p>
            <a:pPr lvl="0" defTabSz="358775" latinLnBrk="0">
              <a:lnSpc>
                <a:spcPct val="90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cb.setTooltip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(new Tooltip("Select language"));</a:t>
            </a:r>
          </a:p>
          <a:p>
            <a:pPr lvl="0" defTabSz="358775" latinLnBrk="0">
              <a:lnSpc>
                <a:spcPct val="90000"/>
              </a:lnSpc>
              <a:defRPr/>
            </a:pPr>
            <a:endParaRPr lang="en-US" altLang="ko-KR" sz="10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lnSpc>
                <a:spcPct val="90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root.getChildren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().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addAll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cb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la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0" defTabSz="358775" latinLnBrk="0">
              <a:lnSpc>
                <a:spcPct val="90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4869160"/>
            <a:ext cx="2158355" cy="165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868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DatePicker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생성 방법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예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marL="0" lvl="0" indent="0" eaLnBrk="1" latinLnBrk="0" hangingPunct="1">
              <a:buNone/>
              <a:defRPr/>
            </a:pP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0" lvl="0" indent="0" eaLnBrk="1" latinLnBrk="0" hangingPunct="1">
              <a:buNone/>
              <a:defRPr/>
            </a:pP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0" lvl="0" indent="0" eaLnBrk="1" latinLnBrk="0" hangingPunct="1">
              <a:buNone/>
              <a:defRPr/>
            </a:pP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선택된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날짜 읽기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32039" y="1556792"/>
            <a:ext cx="7528393" cy="1077218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268288" latinLnBrk="0">
              <a:defRPr/>
            </a:pP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DatePicker dp1 = new</a:t>
            </a:r>
            <a:r>
              <a:rPr lang="ko-KR" altLang="en-US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DatePicker(</a:t>
            </a:r>
            <a:r>
              <a:rPr lang="en-US" altLang="ko-KR" sz="16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LocalDate.of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(2020, 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11, 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26));</a:t>
            </a:r>
            <a:endParaRPr lang="en-US" altLang="ko-KR" sz="1600" b="1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268288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</a:t>
            </a: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268288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DatePicker dp2 = new DatePicker();</a:t>
            </a:r>
          </a:p>
          <a:p>
            <a:pPr lvl="0" defTabSz="268288" latinLnBrk="0">
              <a:defRPr/>
            </a:pP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dp2.setValue(</a:t>
            </a:r>
            <a:r>
              <a:rPr lang="en-US" altLang="ko-KR" sz="16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LocalDate.now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());</a:t>
            </a:r>
            <a:endParaRPr lang="en-US" altLang="ko-KR" sz="1600" b="1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32039" y="3356992"/>
            <a:ext cx="7528393" cy="1077218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268288" latinLnBrk="0">
              <a:defRPr/>
            </a:pPr>
            <a:r>
              <a:rPr lang="en-US" altLang="ko-KR" sz="16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LocalDate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value = dp1.getValue();</a:t>
            </a:r>
          </a:p>
          <a:p>
            <a:pPr lvl="0" defTabSz="268288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 year = </a:t>
            </a:r>
            <a:r>
              <a:rPr lang="en-US" altLang="ko-KR" sz="16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value.getYear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lvl="0" defTabSz="268288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 month = </a:t>
            </a:r>
            <a:r>
              <a:rPr lang="en-US" altLang="ko-KR" sz="16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value.getMonthValue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lvl="0" defTabSz="268288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 day = </a:t>
            </a:r>
            <a:r>
              <a:rPr lang="en-US" altLang="ko-KR" sz="16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value.getDayOfMonth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71735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 smtClean="0"/>
              <a:t>JFX-34] DatePicker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67544" y="1043444"/>
            <a:ext cx="4104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“Main.java”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일부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2471" y="1402898"/>
            <a:ext cx="8206698" cy="4801314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358775" latinLnBrk="0">
              <a:lnSpc>
                <a:spcPct val="90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...</a:t>
            </a:r>
          </a:p>
          <a:p>
            <a:pPr lvl="0" defTabSz="358775" latinLnBrk="0">
              <a:lnSpc>
                <a:spcPct val="90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 start(Stage primaryStage) {</a:t>
            </a:r>
          </a:p>
          <a:p>
            <a:pPr lvl="0" defTabSz="358775" latinLnBrk="0">
              <a:lnSpc>
                <a:spcPct val="90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VBox 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root = new VBox();</a:t>
            </a:r>
          </a:p>
          <a:p>
            <a:pPr lvl="0" defTabSz="358775" latinLnBrk="0">
              <a:lnSpc>
                <a:spcPct val="90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root.setPadding(new 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Insets(10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));  </a:t>
            </a:r>
            <a:r>
              <a:rPr lang="en-US" altLang="ko-KR" sz="16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root.setSpacing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(5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0" defTabSz="358775" latinLnBrk="0">
              <a:lnSpc>
                <a:spcPct val="90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Label 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 = new Label("Selected Date: ");</a:t>
            </a:r>
          </a:p>
          <a:p>
            <a:pPr lvl="0" defTabSz="358775" latinLnBrk="0">
              <a:lnSpc>
                <a:spcPct val="90000"/>
              </a:lnSpc>
              <a:defRPr/>
            </a:pPr>
            <a:endParaRPr lang="en-US" altLang="ko-KR" sz="10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lnSpc>
                <a:spcPct val="90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DatePicker 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dPick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new DatePicker();</a:t>
            </a:r>
          </a:p>
          <a:p>
            <a:pPr lvl="0" defTabSz="358775" latinLnBrk="0">
              <a:lnSpc>
                <a:spcPct val="90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dPick.setValue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LocalDate.now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());</a:t>
            </a:r>
          </a:p>
          <a:p>
            <a:pPr lvl="0" defTabSz="358775" latinLnBrk="0">
              <a:lnSpc>
                <a:spcPct val="90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dPick.setShowWeekNumbers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(true);</a:t>
            </a:r>
          </a:p>
          <a:p>
            <a:pPr lvl="0" defTabSz="358775" latinLnBrk="0">
              <a:lnSpc>
                <a:spcPct val="90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dPick.setOnAction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(event -&gt; {</a:t>
            </a:r>
          </a:p>
          <a:p>
            <a:pPr lvl="0" defTabSz="358775" latinLnBrk="0">
              <a:lnSpc>
                <a:spcPct val="90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LocalDate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value = 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dPick.getValue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lvl="0" defTabSz="358775" latinLnBrk="0">
              <a:lnSpc>
                <a:spcPct val="90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la.setText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("Selected Date: " + 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value.getYear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</a:p>
          <a:p>
            <a:pPr lvl="0" defTabSz="358775" latinLnBrk="0">
              <a:lnSpc>
                <a:spcPct val="90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	+ "/" + 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value.getMonthValue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+ "/" + 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value.getDayOfMonth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());</a:t>
            </a:r>
          </a:p>
          <a:p>
            <a:pPr lvl="0" defTabSz="358775" latinLnBrk="0">
              <a:lnSpc>
                <a:spcPct val="90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});</a:t>
            </a:r>
          </a:p>
          <a:p>
            <a:pPr lvl="0" defTabSz="358775" latinLnBrk="0">
              <a:lnSpc>
                <a:spcPct val="90000"/>
              </a:lnSpc>
              <a:defRPr/>
            </a:pPr>
            <a:endParaRPr lang="en-US" altLang="ko-KR" sz="10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lnSpc>
                <a:spcPct val="90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root.getChildren().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addAll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(la,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dPick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0" defTabSz="358775" latinLnBrk="0">
              <a:lnSpc>
                <a:spcPct val="90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Scene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scene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new Scene(root, 300, 280);</a:t>
            </a:r>
          </a:p>
          <a:p>
            <a:pPr lvl="0" defTabSz="358775" latinLnBrk="0">
              <a:lnSpc>
                <a:spcPct val="90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primaryStage.setScene(scene);</a:t>
            </a:r>
          </a:p>
          <a:p>
            <a:pPr lvl="0" defTabSz="358775" latinLnBrk="0">
              <a:lnSpc>
                <a:spcPct val="90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primaryStage.setTitle("DatePicker Ex");</a:t>
            </a:r>
          </a:p>
          <a:p>
            <a:pPr lvl="0" defTabSz="358775" latinLnBrk="0">
              <a:lnSpc>
                <a:spcPct val="90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primaryStage.show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lvl="0" defTabSz="358775" latinLnBrk="0">
              <a:lnSpc>
                <a:spcPct val="90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lvl="0" defTabSz="358775" latinLnBrk="0">
              <a:lnSpc>
                <a:spcPct val="90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790" y="1223020"/>
            <a:ext cx="2135276" cy="220598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4790" y="4377661"/>
            <a:ext cx="2148547" cy="221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2320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ColorPicker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생성 방법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예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marL="0" lvl="0" indent="0" eaLnBrk="1" latinLnBrk="0" hangingPunct="1">
              <a:buNone/>
              <a:defRPr/>
            </a:pP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0" lvl="0" indent="0" eaLnBrk="1" latinLnBrk="0" hangingPunct="1">
              <a:buNone/>
              <a:defRPr/>
            </a:pP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색상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얻기 및 변경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en-US" altLang="ko-KR" sz="2000" kern="0" dirty="0" err="1" smtClean="0">
                <a:solidFill>
                  <a:schemeClr val="bg2">
                    <a:lumMod val="10000"/>
                  </a:schemeClr>
                </a:solidFill>
              </a:rPr>
              <a:t>getValue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(), </a:t>
            </a:r>
            <a:r>
              <a:rPr lang="en-US" altLang="ko-KR" sz="2000" kern="0" dirty="0" err="1" smtClean="0">
                <a:solidFill>
                  <a:schemeClr val="bg2">
                    <a:lumMod val="10000"/>
                  </a:schemeClr>
                </a:solidFill>
              </a:rPr>
              <a:t>setValue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32039" y="1556792"/>
            <a:ext cx="7528393" cy="584775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268288" latinLnBrk="0">
              <a:defRPr/>
            </a:pPr>
            <a:r>
              <a:rPr lang="en-US" altLang="ko-KR" sz="16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ColorPicker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cp = new</a:t>
            </a:r>
            <a:r>
              <a:rPr lang="ko-KR" altLang="en-US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ColorPicker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lvl="0" defTabSz="268288" latinLnBrk="0">
              <a:defRPr/>
            </a:pPr>
            <a:r>
              <a:rPr lang="en-US" altLang="ko-KR" sz="16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cp.setValue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Color.RED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  <a:endParaRPr lang="en-US" altLang="ko-KR" sz="1600" b="1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32039" y="3287886"/>
            <a:ext cx="7528393" cy="1323439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268288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컨테이너의 배경</a:t>
            </a:r>
            <a:endParaRPr lang="en-US" altLang="ko-KR" sz="1600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268288" latinLnBrk="0">
              <a:defRPr/>
            </a:pPr>
            <a:r>
              <a:rPr lang="en-US" altLang="ko-KR" sz="16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root.setStyle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(“-</a:t>
            </a:r>
            <a:r>
              <a:rPr lang="en-US" altLang="ko-KR" sz="16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fx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-background-color: black”);</a:t>
            </a:r>
          </a:p>
          <a:p>
            <a:pPr lvl="0" defTabSz="268288" latinLnBrk="0">
              <a:defRPr/>
            </a:pPr>
            <a:endParaRPr lang="en-US" altLang="ko-KR" sz="1600" b="1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268288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컴포넌트의 배경</a:t>
            </a:r>
            <a:endParaRPr lang="en-US" altLang="ko-KR" sz="1600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268288" latinLnBrk="0">
              <a:defRPr/>
            </a:pPr>
            <a:r>
              <a:rPr lang="en-US" altLang="ko-KR" sz="16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circle.setFill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cp.getValue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());</a:t>
            </a: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34976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 smtClean="0"/>
              <a:t>JFX-35] </a:t>
            </a:r>
            <a:r>
              <a:rPr lang="en-US" altLang="ko-KR" dirty="0" err="1" smtClean="0"/>
              <a:t>ColorPicker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67544" y="1043444"/>
            <a:ext cx="4104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“Main.java”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일부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2471" y="1402898"/>
            <a:ext cx="8206698" cy="4278094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358775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...</a:t>
            </a:r>
          </a:p>
          <a:p>
            <a:pPr lvl="0" defTabSz="358775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 start(Stage primaryStage) {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VBox 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root = new VBox();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root.setPadding(new 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Insets(10));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root.setSpacing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(10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root.setStyle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("-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fx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-background-color: 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gray");</a:t>
            </a: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defRPr/>
            </a:pP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Circle cl = new Circle(50);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cl.setFill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Color.BLUE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0" defTabSz="358775" latinLnBrk="0">
              <a:defRPr/>
            </a:pP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ColorPicker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cPick1 = new 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ColorPicker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lvl="0" defTabSz="358775" latinLnBrk="0"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cPick1.setValue(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Color.BLACK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0" defTabSz="358775" latinLnBrk="0"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cPick1.setOnAction(event -&gt; {</a:t>
            </a:r>
          </a:p>
          <a:p>
            <a:pPr lvl="0" defTabSz="358775" latinLnBrk="0"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root.setStyle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("-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fx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-background-color: #"</a:t>
            </a:r>
          </a:p>
          <a:p>
            <a:pPr lvl="0" defTabSz="358775" latinLnBrk="0"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	+ cPick1.getValue().toString().substring(2));</a:t>
            </a:r>
          </a:p>
          <a:p>
            <a:pPr lvl="0" defTabSz="358775" latinLnBrk="0"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});</a:t>
            </a:r>
          </a:p>
          <a:p>
            <a:pPr lvl="0" defTabSz="358775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42554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 smtClean="0"/>
              <a:t>JFX-35] </a:t>
            </a:r>
            <a:r>
              <a:rPr lang="en-US" altLang="ko-KR" dirty="0" err="1" smtClean="0"/>
              <a:t>ColorPicker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67544" y="1043444"/>
            <a:ext cx="4104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“Main.java”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일부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2471" y="1402898"/>
            <a:ext cx="8206698" cy="3539430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358775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...</a:t>
            </a:r>
          </a:p>
          <a:p>
            <a:pPr lvl="0" defTabSz="358775" latinLnBrk="0"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ColorPicker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cPick2 = new 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ColorPicker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lvl="0" defTabSz="358775" latinLnBrk="0"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cPick2.setValue(</a:t>
            </a:r>
            <a:r>
              <a:rPr lang="en-US" altLang="ko-KR" sz="16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Color.RED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0" defTabSz="358775" latinLnBrk="0"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cPick2.setOnAction(event 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{</a:t>
            </a:r>
          </a:p>
          <a:p>
            <a:pPr lvl="0" defTabSz="358775" latinLnBrk="0"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cl.setFill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(cPick2.getValue());</a:t>
            </a:r>
          </a:p>
          <a:p>
            <a:pPr lvl="0" defTabSz="358775" latinLnBrk="0"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});</a:t>
            </a:r>
            <a:endParaRPr lang="en-US" altLang="ko-KR" sz="1600" b="1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defRPr/>
            </a:pP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root.getChildren().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addAll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(cl, cPick1, cPick2);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Scene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scene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new Scene(root, 280, 200);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primaryStage.setScene(scene);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primaryStage.setTitle("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ColorPicker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Ex");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primaryStage.show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lvl="0" defTabSz="358775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lvl="0" defTabSz="358775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048" y="4393888"/>
            <a:ext cx="2207121" cy="181578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3312" y="4393887"/>
            <a:ext cx="2207120" cy="181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1848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2492896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 smtClean="0">
                <a:ln w="19050">
                  <a:solidFill>
                    <a:srgbClr val="1A3D97">
                      <a:tint val="1000"/>
                    </a:srgbClr>
                  </a:solidFill>
                  <a:prstDash val="solid"/>
                </a:ln>
                <a:solidFill>
                  <a:srgbClr val="1A3D97">
                    <a:lumMod val="50000"/>
                  </a:srgb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uLnTx/>
                <a:uFillTx/>
                <a:latin typeface="Tahoma" pitchFamily="34" charset="0"/>
                <a:ea typeface="HY울릉도B" pitchFamily="18" charset="-127"/>
                <a:cs typeface="+mn-cs"/>
              </a:rPr>
              <a:t>Q &amp; A</a:t>
            </a:r>
            <a:endParaRPr kumimoji="0" lang="en-US" altLang="ko-KR" sz="4000" b="1" i="0" u="none" strike="noStrike" kern="0" cap="none" spc="0" normalizeH="0" baseline="0" noProof="0" dirty="0">
              <a:ln w="19050">
                <a:solidFill>
                  <a:srgbClr val="1A3D97">
                    <a:tint val="1000"/>
                  </a:srgbClr>
                </a:solidFill>
                <a:prstDash val="solid"/>
              </a:ln>
              <a:solidFill>
                <a:srgbClr val="1A3D97">
                  <a:lumMod val="50000"/>
                </a:srgb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uLnTx/>
              <a:uFillTx/>
              <a:latin typeface="Tahoma" pitchFamily="34" charset="0"/>
              <a:ea typeface="HY울릉도B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3887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JavaFX </a:t>
            </a:r>
            <a:r>
              <a:rPr lang="ko-KR" altLang="en-US" dirty="0" smtClean="0"/>
              <a:t>버튼</a:t>
            </a:r>
            <a:r>
              <a:rPr lang="en-US" altLang="ko-KR" dirty="0" smtClean="0"/>
              <a:t> </a:t>
            </a:r>
            <a:r>
              <a:rPr lang="ko-KR" altLang="en-US" dirty="0" smtClean="0"/>
              <a:t>컨트롤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버튼 컨트롤</a:t>
            </a:r>
            <a:endParaRPr lang="ko-KR" altLang="en-US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마우스로 클릭 가능한 컨트롤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ButtonBase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클래스를 상속받는 하위 클래스들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71" y="2492896"/>
            <a:ext cx="7676653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3808" y="4700572"/>
            <a:ext cx="182896" cy="17679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2952" y="3489952"/>
            <a:ext cx="182896" cy="18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317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 smtClean="0"/>
              <a:t>JFX-26] Button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1043444"/>
            <a:ext cx="4104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“Main.java”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일부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2471" y="1402898"/>
            <a:ext cx="8206698" cy="4829014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...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 start(Stage primaryStage) throws Exception {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HBox 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root = new HBox();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root.setAlignment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Pos.CENTER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 </a:t>
            </a:r>
            <a:r>
              <a:rPr lang="en-US" altLang="ko-KR" sz="16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root.setSpacing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(10.0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0" defTabSz="358775" latinLnBrk="0">
              <a:lnSpc>
                <a:spcPct val="95000"/>
              </a:lnSpc>
              <a:defRPr/>
            </a:pPr>
            <a:endParaRPr lang="en-US" altLang="ko-KR" sz="10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이미지를 포함하는 버튼 생성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ko-KR" altLang="en-US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Image 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imgCheck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new Image(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getClass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().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getResourceAsStream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("check.png"));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Button 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btn1 = new Button("Checked", new ImageView(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imgCheck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));</a:t>
            </a:r>
          </a:p>
          <a:p>
            <a:pPr lvl="0" defTabSz="358775" latinLnBrk="0">
              <a:lnSpc>
                <a:spcPct val="95000"/>
              </a:lnSpc>
              <a:defRPr/>
            </a:pPr>
            <a:endParaRPr lang="en-US" altLang="ko-KR" sz="10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// </a:t>
            </a:r>
            <a:r>
              <a:rPr lang="ko-KR" altLang="en-US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 처리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버튼의 이미지와 텍스트를 변경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ko-KR" altLang="en-US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Image 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imgCancel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new Image(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getClass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().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getResourceAsStream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("cancel.png"));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btn1.setOnAction(event -&gt; {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if(btn1.getText().equals("Checked")) {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btn1.setText("Canceled");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btn1.setGraphic(new ImageView(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imgCancel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} else {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btn1.setText("Checked");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btn1.setGraphic(new ImageView(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imgCheck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}				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…</a:t>
            </a:r>
            <a:endParaRPr lang="en-US" altLang="ko-KR" sz="1000" kern="0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344" y="1153736"/>
            <a:ext cx="182896" cy="17679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6376" y="1150687"/>
            <a:ext cx="182896" cy="18289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8234" y="4007420"/>
            <a:ext cx="1992238" cy="104355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8234" y="5095382"/>
            <a:ext cx="1992238" cy="104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58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 smtClean="0"/>
              <a:t>JFX-26] Button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1043444"/>
            <a:ext cx="4104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“Main.java”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일부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계속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2471" y="1402898"/>
            <a:ext cx="8206698" cy="3834896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...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ko-KR" altLang="en-US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버튼에 그래픽 효과 추가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ko-KR" altLang="en-US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Button 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btn2 = new Button("Effect");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DropShadow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shadow = new 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DropShadow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btn2.addEventHandler(</a:t>
            </a:r>
            <a:r>
              <a:rPr lang="en-US" altLang="ko-KR" sz="16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MouseEvent.MOUSE_ENTERED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		event -&gt; btn2.setEffect(shadow));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btn2.addEventHandler(</a:t>
            </a:r>
            <a:r>
              <a:rPr lang="en-US" altLang="ko-KR" sz="16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MouseEvent.MOUSE_EXITED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				event -&gt; btn2.setEffect(null));</a:t>
            </a:r>
          </a:p>
          <a:p>
            <a:pPr lvl="0" defTabSz="358775" latinLnBrk="0">
              <a:lnSpc>
                <a:spcPct val="95000"/>
              </a:lnSpc>
              <a:defRPr/>
            </a:pP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root.getChildren().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addAll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(btn1, btn2);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Scene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scene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new Scene(root, 250, 100);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primaryStage.setTitle("Button Ex");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primaryStage.setScene(scene);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primaryStage.show();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en-US" altLang="ko-KR" sz="1000" kern="0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344" y="1153736"/>
            <a:ext cx="182896" cy="17679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6376" y="1150687"/>
            <a:ext cx="182896" cy="18289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1599" y="4869159"/>
            <a:ext cx="2068593" cy="108354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1839" y="4869159"/>
            <a:ext cx="2068593" cy="108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813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 smtClean="0"/>
              <a:t>JFX-27] CheckBox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1043444"/>
            <a:ext cx="4104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“Main.java”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일부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2471" y="1402898"/>
            <a:ext cx="8206698" cy="4068806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...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 start(Stage primaryStage) throws Exception {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HBox root = new HBox();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root.setPadding(new Insets(20));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String names[] = new String[] {"Up", "Stop", "Down"};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CheckBox[] 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cbArr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new CheckBox[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names.length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Label[] 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laArr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new Label[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cbArr.length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VBox left = new VBox();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left.setSpacing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(10);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HBox right = new HBox();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right.setSpacing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(10);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right.setAlignment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Pos.CENTER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0" defTabSz="358775" latinLnBrk="0">
              <a:lnSpc>
                <a:spcPct val="95000"/>
              </a:lnSpc>
              <a:defRPr/>
            </a:pP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root.getChildren().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addAll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(left, right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…</a:t>
            </a:r>
            <a:endParaRPr lang="en-US" altLang="ko-KR" sz="1000" kern="0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6969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 smtClean="0"/>
              <a:t>JFX-27] CheckBox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1043444"/>
            <a:ext cx="4104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“Main.java”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일부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계속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2471" y="1402898"/>
            <a:ext cx="8206698" cy="2899255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...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ko-KR" altLang="en-US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체크박스와 레이블을 생성하여 화면에 배치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ko-KR" altLang="en-US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for(int i = 0; i &lt;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names.length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 i++) {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Label la = 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laArr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[i] = new Label();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la.setFont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(new Font(40));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right.getChildren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().add(la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if(i == 0) la.setText(names[i]);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CheckBox 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cb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cbArr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[i] = new CheckBox(names[i]);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left.getChildren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().add(cb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defTabSz="358775" latinLnBrk="0">
              <a:lnSpc>
                <a:spcPct val="95000"/>
              </a:lnSpc>
              <a:defRPr/>
            </a:pP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if(i 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== 0) 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cb.setSelected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(true);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…</a:t>
            </a:r>
            <a:endParaRPr lang="en-US" altLang="ko-KR" sz="1000" kern="0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783" y="3937707"/>
            <a:ext cx="35433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380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 smtClean="0"/>
              <a:t>JFX-27] CheckBox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1043444"/>
            <a:ext cx="4104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“Main.java”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일부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계속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2471" y="1402898"/>
            <a:ext cx="8206698" cy="5004447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...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// </a:t>
            </a:r>
            <a:r>
              <a:rPr lang="ko-KR" altLang="en-US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속성 감시를 이용한 이벤트 처리 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en-US" altLang="ko-KR" sz="16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cb.setUserData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(names[i]);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cb.selectedProperty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().addListener(new ChangeListener&lt;Boolean&gt;() {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public void changed(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ObservableValue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&lt;? extends Boolean&gt; 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obs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								Boolean 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oldVal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Boolean 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newVal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{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	if(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newVal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== true)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		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la.setText(</a:t>
            </a:r>
            <a:r>
              <a:rPr lang="en-US" altLang="ko-KR" sz="16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cb.getText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	// la.setText(</a:t>
            </a:r>
            <a:r>
              <a:rPr lang="en-US" altLang="ko-KR" sz="16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cb.getUserData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().toString());</a:t>
            </a:r>
            <a:endParaRPr lang="en-US" altLang="ko-KR" sz="1600" b="1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	else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		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la.setText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(null);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}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});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lvl="0" defTabSz="358775" latinLnBrk="0">
              <a:lnSpc>
                <a:spcPct val="95000"/>
              </a:lnSpc>
              <a:defRPr/>
            </a:pPr>
            <a:endParaRPr lang="en-US" altLang="ko-KR" sz="1600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Scene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scene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new Scene(root, 370, 120);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primaryStage.setTitle("CheckBox Ex");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primaryStage.setScene(scene);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primaryStage.show();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en-US" altLang="ko-KR" sz="1000" kern="0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3717032"/>
            <a:ext cx="3543300" cy="14478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9593" y="5221560"/>
            <a:ext cx="35433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911325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db2004134l">
  <a:themeElements>
    <a:clrScheme name="134TGp_report_diagram 2">
      <a:dk1>
        <a:srgbClr val="23387D"/>
      </a:dk1>
      <a:lt1>
        <a:srgbClr val="FFFFFF"/>
      </a:lt1>
      <a:dk2>
        <a:srgbClr val="1A3D97"/>
      </a:dk2>
      <a:lt2>
        <a:srgbClr val="DDDDDD"/>
      </a:lt2>
      <a:accent1>
        <a:srgbClr val="4972BB"/>
      </a:accent1>
      <a:accent2>
        <a:srgbClr val="6A99D8"/>
      </a:accent2>
      <a:accent3>
        <a:srgbClr val="FFFFFF"/>
      </a:accent3>
      <a:accent4>
        <a:srgbClr val="1C2E6A"/>
      </a:accent4>
      <a:accent5>
        <a:srgbClr val="B1BCDA"/>
      </a:accent5>
      <a:accent6>
        <a:srgbClr val="5F8AC4"/>
      </a:accent6>
      <a:hlink>
        <a:srgbClr val="96B1E6"/>
      </a:hlink>
      <a:folHlink>
        <a:srgbClr val="99C25C"/>
      </a:folHlink>
    </a:clrScheme>
    <a:fontScheme name="134TGp_report_diagram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34TGp_report_diagram 1">
        <a:dk1>
          <a:srgbClr val="1D4940"/>
        </a:dk1>
        <a:lt1>
          <a:srgbClr val="FFFFFF"/>
        </a:lt1>
        <a:dk2>
          <a:srgbClr val="3F716F"/>
        </a:dk2>
        <a:lt2>
          <a:srgbClr val="DDDDDD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4TGp_report_diagram 2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4972BB"/>
        </a:accent1>
        <a:accent2>
          <a:srgbClr val="6A99D8"/>
        </a:accent2>
        <a:accent3>
          <a:srgbClr val="FFFFFF"/>
        </a:accent3>
        <a:accent4>
          <a:srgbClr val="1C2E6A"/>
        </a:accent4>
        <a:accent5>
          <a:srgbClr val="B1BCDA"/>
        </a:accent5>
        <a:accent6>
          <a:srgbClr val="5F8AC4"/>
        </a:accent6>
        <a:hlink>
          <a:srgbClr val="96B1E6"/>
        </a:hlink>
        <a:folHlink>
          <a:srgbClr val="99C25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4TGp_report_diagram 3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6E51A7"/>
        </a:accent1>
        <a:accent2>
          <a:srgbClr val="8C8EE0"/>
        </a:accent2>
        <a:accent3>
          <a:srgbClr val="FFFFFF"/>
        </a:accent3>
        <a:accent4>
          <a:srgbClr val="1C2E6A"/>
        </a:accent4>
        <a:accent5>
          <a:srgbClr val="BAB3D0"/>
        </a:accent5>
        <a:accent6>
          <a:srgbClr val="7E80CB"/>
        </a:accent6>
        <a:hlink>
          <a:srgbClr val="96B1E6"/>
        </a:hlink>
        <a:folHlink>
          <a:srgbClr val="7BB3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4458</TotalTime>
  <Words>867</Words>
  <Application>Microsoft Office PowerPoint</Application>
  <PresentationFormat>화면 슬라이드 쇼(4:3)</PresentationFormat>
  <Paragraphs>588</Paragraphs>
  <Slides>36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36</vt:i4>
      </vt:variant>
    </vt:vector>
  </HeadingPairs>
  <TitlesOfParts>
    <vt:vector size="46" baseType="lpstr">
      <vt:lpstr>맑은 고딕</vt:lpstr>
      <vt:lpstr>Arial</vt:lpstr>
      <vt:lpstr>Calibri</vt:lpstr>
      <vt:lpstr>Wingdings</vt:lpstr>
      <vt:lpstr>휴먼옛체</vt:lpstr>
      <vt:lpstr>Verdana</vt:lpstr>
      <vt:lpstr>HY울릉도B</vt:lpstr>
      <vt:lpstr>Tahoma</vt:lpstr>
      <vt:lpstr>1_디자인 사용자 지정</vt:lpstr>
      <vt:lpstr>1_cdb2004134l</vt:lpstr>
      <vt:lpstr>[12 – JavaFX #4]   고급 자바 프로그래밍 </vt:lpstr>
      <vt:lpstr>PowerPoint 프레젠테이션</vt:lpstr>
      <vt:lpstr>JavaFX 컨트롤</vt:lpstr>
      <vt:lpstr>JavaFX 버튼 컨트롤</vt:lpstr>
      <vt:lpstr>[예제 JFX-26] Button 예제 (1)</vt:lpstr>
      <vt:lpstr>[예제 JFX-26] Button 예제 (2)</vt:lpstr>
      <vt:lpstr>[예제 JFX-27] CheckBox 예제 (1)</vt:lpstr>
      <vt:lpstr>[예제 JFX-27] CheckBox 예제 (2)</vt:lpstr>
      <vt:lpstr>[예제 JFX-27] CheckBox 예제 (3)</vt:lpstr>
      <vt:lpstr>[예제 JFX-28] RadioButton 예제 (1)</vt:lpstr>
      <vt:lpstr>[예제 JFX-28] RadioButton 예제 (2)</vt:lpstr>
      <vt:lpstr>[예제 JFX-28] RadioButton 예제 (3)</vt:lpstr>
      <vt:lpstr>JavaFX 입력 컨트롤</vt:lpstr>
      <vt:lpstr>Label</vt:lpstr>
      <vt:lpstr>[예제 JFX-29] Label 예제 (1)</vt:lpstr>
      <vt:lpstr>[예제 JFX-29] Label 예제 (2)</vt:lpstr>
      <vt:lpstr>TextField</vt:lpstr>
      <vt:lpstr>[예제 JFX-30] TextField 예제 (1)</vt:lpstr>
      <vt:lpstr>[예제 JFX-30] TextField 예제 (2)</vt:lpstr>
      <vt:lpstr>[예제 JFX-30] TextField 예제 (3)</vt:lpstr>
      <vt:lpstr>[예제 JFX-30] TextField 예제 (4)</vt:lpstr>
      <vt:lpstr>[예제 JFX-30] TextField 예제 (5)</vt:lpstr>
      <vt:lpstr>TextArea</vt:lpstr>
      <vt:lpstr>[예제 JFX-31] TextArea 예제 (1)</vt:lpstr>
      <vt:lpstr>[예제 JFX-31] TextArea 예제 (2)</vt:lpstr>
      <vt:lpstr>ChoiceBox</vt:lpstr>
      <vt:lpstr>[예제 JFX-32] ChoiceBox 예제 (1)</vt:lpstr>
      <vt:lpstr>[예제 JFX-32] ChoiceBox 예제 (2)</vt:lpstr>
      <vt:lpstr>ComboBox</vt:lpstr>
      <vt:lpstr>[예제 JFX-33] ComboBox 예제</vt:lpstr>
      <vt:lpstr>DatePicker</vt:lpstr>
      <vt:lpstr>[예제 JFX-34] DatePicker 예제</vt:lpstr>
      <vt:lpstr>ColorPicker</vt:lpstr>
      <vt:lpstr>[예제 JFX-35] ColorPicker 예제 (1)</vt:lpstr>
      <vt:lpstr>[예제 JFX-35] ColorPicker 예제 (2)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 Template</dc:title>
  <dc:creator>Windows 사용자</dc:creator>
  <cp:lastModifiedBy>Windows 사용자</cp:lastModifiedBy>
  <cp:revision>619</cp:revision>
  <dcterms:created xsi:type="dcterms:W3CDTF">2014-02-26T06:38:57Z</dcterms:created>
  <dcterms:modified xsi:type="dcterms:W3CDTF">2020-11-26T04:54:01Z</dcterms:modified>
</cp:coreProperties>
</file>